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wav" ContentType="audio/x-wav"/>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handoutMasterIdLst>
    <p:handoutMasterId r:id="rId26"/>
  </p:handoutMasterIdLst>
  <p:sldIdLst>
    <p:sldId id="591" r:id="rId2"/>
    <p:sldId id="645" r:id="rId3"/>
    <p:sldId id="660" r:id="rId4"/>
    <p:sldId id="647" r:id="rId5"/>
    <p:sldId id="648" r:id="rId6"/>
    <p:sldId id="649" r:id="rId7"/>
    <p:sldId id="650" r:id="rId8"/>
    <p:sldId id="663" r:id="rId9"/>
    <p:sldId id="652" r:id="rId10"/>
    <p:sldId id="651" r:id="rId11"/>
    <p:sldId id="656" r:id="rId12"/>
    <p:sldId id="666" r:id="rId13"/>
    <p:sldId id="667" r:id="rId14"/>
    <p:sldId id="665" r:id="rId15"/>
    <p:sldId id="668" r:id="rId16"/>
    <p:sldId id="664" r:id="rId17"/>
    <p:sldId id="661" r:id="rId18"/>
    <p:sldId id="653" r:id="rId19"/>
    <p:sldId id="654" r:id="rId20"/>
    <p:sldId id="669" r:id="rId21"/>
    <p:sldId id="657" r:id="rId22"/>
    <p:sldId id="658" r:id="rId23"/>
    <p:sldId id="670"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213C"/>
    <a:srgbClr val="562D26"/>
    <a:srgbClr val="F2806C"/>
    <a:srgbClr val="FF72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25373" autoAdjust="0"/>
    <p:restoredTop sz="75939" autoAdjust="0"/>
  </p:normalViewPr>
  <p:slideViewPr>
    <p:cSldViewPr snapToGrid="0" snapToObjects="1">
      <p:cViewPr varScale="1">
        <p:scale>
          <a:sx n="77" d="100"/>
          <a:sy n="77" d="100"/>
        </p:scale>
        <p:origin x="200" y="712"/>
      </p:cViewPr>
      <p:guideLst>
        <p:guide orient="horz" pos="2160"/>
        <p:guide pos="2880"/>
      </p:guideLst>
    </p:cSldViewPr>
  </p:slideViewPr>
  <p:outlineViewPr>
    <p:cViewPr>
      <p:scale>
        <a:sx n="33" d="100"/>
        <a:sy n="33" d="100"/>
      </p:scale>
      <p:origin x="0" y="7880"/>
    </p:cViewPr>
  </p:outlineViewPr>
  <p:notesTextViewPr>
    <p:cViewPr>
      <p:scale>
        <a:sx n="100" d="100"/>
        <a:sy n="100" d="100"/>
      </p:scale>
      <p:origin x="0" y="0"/>
    </p:cViewPr>
  </p:notesTextViewPr>
  <p:sorterViewPr>
    <p:cViewPr>
      <p:scale>
        <a:sx n="89" d="100"/>
        <a:sy n="89" d="100"/>
      </p:scale>
      <p:origin x="0" y="864"/>
    </p:cViewPr>
  </p:sorterViewPr>
  <p:notesViewPr>
    <p:cSldViewPr snapToGrid="0" snapToObjects="1">
      <p:cViewPr>
        <p:scale>
          <a:sx n="75" d="100"/>
          <a:sy n="75" d="100"/>
        </p:scale>
        <p:origin x="-2912" y="-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3E2636-F00D-3B4C-91BC-978C0CC75288}" type="datetime1">
              <a:rPr lang="en-US" smtClean="0"/>
              <a:t>10/11/15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3E92EE-8017-1746-A6F4-E4C0BCDFA803}" type="slidenum">
              <a:rPr lang="en-US" smtClean="0"/>
              <a:t>‹#›</a:t>
            </a:fld>
            <a:endParaRPr lang="en-US"/>
          </a:p>
        </p:txBody>
      </p:sp>
    </p:spTree>
    <p:extLst>
      <p:ext uri="{BB962C8B-B14F-4D97-AF65-F5344CB8AC3E}">
        <p14:creationId xmlns:p14="http://schemas.microsoft.com/office/powerpoint/2010/main" val="32795066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4DADC0-0B0F-C44F-96FC-226034E2F398}" type="datetime1">
              <a:rPr lang="en-US" smtClean="0"/>
              <a:t>10/11/15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9D55F2-16B5-3A42-80D9-9BC8F66E0B68}" type="slidenum">
              <a:rPr lang="en-US" smtClean="0"/>
              <a:t>‹#›</a:t>
            </a:fld>
            <a:endParaRPr lang="en-US"/>
          </a:p>
        </p:txBody>
      </p:sp>
    </p:spTree>
    <p:extLst>
      <p:ext uri="{BB962C8B-B14F-4D97-AF65-F5344CB8AC3E}">
        <p14:creationId xmlns:p14="http://schemas.microsoft.com/office/powerpoint/2010/main" val="42944397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100387" cy="2327275"/>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Last time I talked about how to communicate the design choices you’ve made. Now</a:t>
            </a:r>
            <a:r>
              <a:rPr lang="en-US" sz="1200" kern="1200" baseline="0" dirty="0" smtClean="0">
                <a:solidFill>
                  <a:schemeClr val="tx1"/>
                </a:solidFill>
                <a:latin typeface="+mn-lt"/>
                <a:ea typeface="+mn-ea"/>
                <a:cs typeface="+mn-cs"/>
              </a:rPr>
              <a:t> I want to wrap up with some reminders about designing to the user’s context, for yourself and your whole team. </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a:t>
            </a:fld>
            <a:endParaRPr lang="en-US"/>
          </a:p>
        </p:txBody>
      </p:sp>
    </p:spTree>
    <p:extLst>
      <p:ext uri="{BB962C8B-B14F-4D97-AF65-F5344CB8AC3E}">
        <p14:creationId xmlns:p14="http://schemas.microsoft.com/office/powerpoint/2010/main" val="642570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Don’t just use real devices, but visit or simulate real environments whenever you can. We had one of these prototype kiosks in the office, but one day we drove down the street to a store with them installed as a trial. It was a totally different experience in the actual setting despite every pixel being exactly the same.</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People using it in trucks? In auto repair shops? In mines in Brazil or village clinics in Africa? You can’t really tell how it will work from your cubicle in the Financial District, or a usability lab. </a:t>
            </a:r>
          </a:p>
        </p:txBody>
      </p:sp>
      <p:sp>
        <p:nvSpPr>
          <p:cNvPr id="4" name="Slide Number Placeholder 3"/>
          <p:cNvSpPr>
            <a:spLocks noGrp="1"/>
          </p:cNvSpPr>
          <p:nvPr>
            <p:ph type="sldNum" sz="quarter" idx="10"/>
          </p:nvPr>
        </p:nvSpPr>
        <p:spPr/>
        <p:txBody>
          <a:bodyPr/>
          <a:lstStyle/>
          <a:p>
            <a:fld id="{C19D55F2-16B5-3A42-80D9-9BC8F66E0B68}" type="slidenum">
              <a:rPr lang="en-US" smtClean="0"/>
              <a:t>10</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Context was denounced a few years back as being too presumptive. What those folks got right was the assumption that mobile was one thing: people on busses and busy executives. But at the same time they discarded the differences in user context, and assumed all desktop computing on the other hand was the same.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Now we are proving nothing should be assumed. “Desktop computers” have touchscreens and can be picked up and carried off. Mobile people use their devices in different ways. </a:t>
            </a:r>
          </a:p>
        </p:txBody>
      </p:sp>
      <p:sp>
        <p:nvSpPr>
          <p:cNvPr id="4" name="Slide Number Placeholder 3"/>
          <p:cNvSpPr>
            <a:spLocks noGrp="1"/>
          </p:cNvSpPr>
          <p:nvPr>
            <p:ph type="sldNum" sz="quarter" idx="10"/>
          </p:nvPr>
        </p:nvSpPr>
        <p:spPr/>
        <p:txBody>
          <a:bodyPr/>
          <a:lstStyle/>
          <a:p>
            <a:fld id="{C19D55F2-16B5-3A42-80D9-9BC8F66E0B68}" type="slidenum">
              <a:rPr lang="en-US" smtClean="0"/>
              <a:t>11</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This guy is on a “Desktop Computer.” But his context has almost nothing to do with any office worker. Sitting there in Photoshop or </a:t>
            </a:r>
            <a:r>
              <a:rPr lang="en-US" sz="1200" kern="1200" baseline="0" dirty="0" err="1" smtClean="0">
                <a:solidFill>
                  <a:schemeClr val="tx1"/>
                </a:solidFill>
                <a:effectLst/>
                <a:latin typeface="+mn-lt"/>
                <a:ea typeface="+mn-ea"/>
                <a:cs typeface="+mn-cs"/>
              </a:rPr>
              <a:t>Axure</a:t>
            </a:r>
            <a:r>
              <a:rPr lang="en-US" sz="1200" kern="1200" baseline="0" dirty="0" smtClean="0">
                <a:solidFill>
                  <a:schemeClr val="tx1"/>
                </a:solidFill>
                <a:effectLst/>
                <a:latin typeface="+mn-lt"/>
                <a:ea typeface="+mn-ea"/>
                <a:cs typeface="+mn-cs"/>
              </a:rPr>
              <a:t> you could hardly be more removed from him.</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You can’t tell how he works or how his environment changes interaction completely without watching and asking him about it. </a:t>
            </a:r>
          </a:p>
        </p:txBody>
      </p:sp>
      <p:sp>
        <p:nvSpPr>
          <p:cNvPr id="4" name="Slide Number Placeholder 3"/>
          <p:cNvSpPr>
            <a:spLocks noGrp="1"/>
          </p:cNvSpPr>
          <p:nvPr>
            <p:ph type="sldNum" sz="quarter" idx="10"/>
          </p:nvPr>
        </p:nvSpPr>
        <p:spPr/>
        <p:txBody>
          <a:bodyPr/>
          <a:lstStyle/>
          <a:p>
            <a:fld id="{C19D55F2-16B5-3A42-80D9-9BC8F66E0B68}" type="slidenum">
              <a:rPr lang="en-US" smtClean="0"/>
              <a:t>12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At its core we’re now talking about research, or Usability Testing. But specifically, I like Ethnography.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That’s just the proper name for getting out into the real world and seeing people work in their real environment.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This is also a desktop computer, but is different from your desktop or the wall-mounted one. And only for now. This sort of stuff is becoming mobilized, fast. </a:t>
            </a:r>
          </a:p>
        </p:txBody>
      </p:sp>
      <p:sp>
        <p:nvSpPr>
          <p:cNvPr id="4" name="Slide Number Placeholder 3"/>
          <p:cNvSpPr>
            <a:spLocks noGrp="1"/>
          </p:cNvSpPr>
          <p:nvPr>
            <p:ph type="sldNum" sz="quarter" idx="10"/>
          </p:nvPr>
        </p:nvSpPr>
        <p:spPr/>
        <p:txBody>
          <a:bodyPr/>
          <a:lstStyle/>
          <a:p>
            <a:fld id="{C19D55F2-16B5-3A42-80D9-9BC8F66E0B68}" type="slidenum">
              <a:rPr lang="en-US" smtClean="0"/>
              <a:t>13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Ethnography is also called Field Research or Contextual Research. You can do studies much like classic lab usability tests — as well as just observation, or inquiry about how they do their work today — but you do it outside the lab.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You talk to people, ask them how they do their jobs, and watch them as they work as usual.</a:t>
            </a:r>
          </a:p>
        </p:txBody>
      </p:sp>
      <p:sp>
        <p:nvSpPr>
          <p:cNvPr id="4" name="Slide Number Placeholder 3"/>
          <p:cNvSpPr>
            <a:spLocks noGrp="1"/>
          </p:cNvSpPr>
          <p:nvPr>
            <p:ph type="sldNum" sz="quarter" idx="10"/>
          </p:nvPr>
        </p:nvSpPr>
        <p:spPr/>
        <p:txBody>
          <a:bodyPr/>
          <a:lstStyle/>
          <a:p>
            <a:fld id="{C19D55F2-16B5-3A42-80D9-9BC8F66E0B68}" type="slidenum">
              <a:rPr lang="en-US" smtClean="0"/>
              <a:t>14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You can take notes, record, photograph. Here, we’re doing a plain old usability study on a prototype of a mobile app, and the participant is wearing video recording glasses.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We actually do our recording from LITERALLY the user’s point of view.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This is a whole practice area of its own, so go hire a researcher or team of them to help you with this if you can. </a:t>
            </a:r>
          </a:p>
        </p:txBody>
      </p:sp>
      <p:sp>
        <p:nvSpPr>
          <p:cNvPr id="4" name="Slide Number Placeholder 3"/>
          <p:cNvSpPr>
            <a:spLocks noGrp="1"/>
          </p:cNvSpPr>
          <p:nvPr>
            <p:ph type="sldNum" sz="quarter" idx="10"/>
          </p:nvPr>
        </p:nvSpPr>
        <p:spPr/>
        <p:txBody>
          <a:bodyPr/>
          <a:lstStyle/>
          <a:p>
            <a:fld id="{C19D55F2-16B5-3A42-80D9-9BC8F66E0B68}" type="slidenum">
              <a:rPr lang="en-US" smtClean="0"/>
              <a:t>15</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tx1"/>
                </a:solidFill>
                <a:effectLst/>
                <a:latin typeface="+mn-lt"/>
                <a:ea typeface="+mn-ea"/>
                <a:cs typeface="+mn-cs"/>
              </a:rPr>
              <a:t>Don</a:t>
            </a:r>
            <a:r>
              <a:rPr lang="fr-FR" sz="1800" kern="1200" baseline="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t be too narrowly focused on your test when you visit sites or customers. The classic example is the post-it. If you look at the computer screen, you only get part of the picture; what are users not able to remember or do, so are writing down, or reminding themselves how to do with Post Its around their monitor?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tx1"/>
                </a:solidFill>
                <a:effectLst/>
                <a:latin typeface="+mn-lt"/>
                <a:ea typeface="+mn-ea"/>
                <a:cs typeface="+mn-cs"/>
              </a:rPr>
              <a:t>This photo here is a good example. As part of just testing a product related to a connected vehicle device, I was on site with these truck maintenance guys. Years into this project, I found this. They are, after many failed attempts to implement devices like the thing he’s holding, disappointed with digital recordkeeping and data collection, so have a ROOM of cubbyholes with paperwork.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tx1"/>
                </a:solidFill>
                <a:effectLst/>
                <a:latin typeface="+mn-lt"/>
                <a:ea typeface="+mn-ea"/>
                <a:cs typeface="+mn-cs"/>
              </a:rPr>
              <a:t>That had never come up. They didn’t think it was worth mentioning. I just stumbled across it. What are you missing by making assumptions about your users or asking questions too narrowly? </a:t>
            </a:r>
          </a:p>
        </p:txBody>
      </p:sp>
      <p:sp>
        <p:nvSpPr>
          <p:cNvPr id="4" name="Slide Number Placeholder 3"/>
          <p:cNvSpPr>
            <a:spLocks noGrp="1"/>
          </p:cNvSpPr>
          <p:nvPr>
            <p:ph type="sldNum" sz="quarter" idx="10"/>
          </p:nvPr>
        </p:nvSpPr>
        <p:spPr/>
        <p:txBody>
          <a:bodyPr/>
          <a:lstStyle/>
          <a:p>
            <a:fld id="{C19D55F2-16B5-3A42-80D9-9BC8F66E0B68}" type="slidenum">
              <a:rPr lang="en-US" smtClean="0"/>
              <a:t>16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Now I want to finish you off with one last pitfall to watch out for. </a:t>
            </a:r>
          </a:p>
        </p:txBody>
      </p:sp>
      <p:sp>
        <p:nvSpPr>
          <p:cNvPr id="4" name="Slide Number Placeholder 3"/>
          <p:cNvSpPr>
            <a:spLocks noGrp="1"/>
          </p:cNvSpPr>
          <p:nvPr>
            <p:ph type="sldNum" sz="quarter" idx="10"/>
          </p:nvPr>
        </p:nvSpPr>
        <p:spPr/>
        <p:txBody>
          <a:bodyPr/>
          <a:lstStyle/>
          <a:p>
            <a:fld id="{C19D55F2-16B5-3A42-80D9-9BC8F66E0B68}" type="slidenum">
              <a:rPr lang="en-US" smtClean="0"/>
              <a:t>17</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Disappointingly, we can’t as app and web designers and developers think entirely at user scale. There are issues involving the way that device independent pixels and viewport scaling works [CLICK] The key issue is the OS makers and device manufacturers hear nothing but your cries of “fragmentation!” and try to simplify to as few scales as possible.</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But that means they lie. They group items into a fairly small number of categories. Yes, even Apple. Mostly Apple. The iPad Mini and iPhone 6 plus simply lie and rescale everything you do. There is no good way around it.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Even aside from those lies, the matching between infinite variability in devices and classes of pixels scaling means your text, icon or touch target could be a bit larger or quite a bit smaller than you planned on. </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Samsung </a:t>
            </a:r>
            <a:r>
              <a:rPr lang="de-DE" sz="1200" i="1" kern="1200" dirty="0" err="1" smtClean="0">
                <a:solidFill>
                  <a:schemeClr val="tx1"/>
                </a:solidFill>
                <a:effectLst/>
                <a:latin typeface="+mn-lt"/>
                <a:ea typeface="+mn-ea"/>
                <a:cs typeface="+mn-cs"/>
              </a:rPr>
              <a:t>Galaxy</a:t>
            </a:r>
            <a:r>
              <a:rPr lang="de-DE" sz="1200" i="1" kern="1200" dirty="0" smtClean="0">
                <a:solidFill>
                  <a:schemeClr val="tx1"/>
                </a:solidFill>
                <a:effectLst/>
                <a:latin typeface="+mn-lt"/>
                <a:ea typeface="+mn-ea"/>
                <a:cs typeface="+mn-cs"/>
              </a:rPr>
              <a:t> Note 2 – XHDPI: 320 – 267ppi – 83%</a:t>
            </a:r>
          </a:p>
          <a:p>
            <a:r>
              <a:rPr lang="de-DE" sz="1200" i="1" kern="1200" dirty="0" smtClean="0">
                <a:solidFill>
                  <a:schemeClr val="tx1"/>
                </a:solidFill>
                <a:effectLst/>
                <a:latin typeface="+mn-lt"/>
                <a:ea typeface="+mn-ea"/>
                <a:cs typeface="+mn-cs"/>
              </a:rPr>
              <a:t>Google Nexus 5 – XXHDPI: 480 – 445 </a:t>
            </a:r>
            <a:r>
              <a:rPr lang="de-DE" sz="1200" i="1" kern="1200" dirty="0" err="1" smtClean="0">
                <a:solidFill>
                  <a:schemeClr val="tx1"/>
                </a:solidFill>
                <a:effectLst/>
                <a:latin typeface="+mn-lt"/>
                <a:ea typeface="+mn-ea"/>
                <a:cs typeface="+mn-cs"/>
              </a:rPr>
              <a:t>ppi</a:t>
            </a:r>
            <a:r>
              <a:rPr lang="de-DE" sz="1200" i="1" kern="1200" dirty="0" smtClean="0">
                <a:solidFill>
                  <a:schemeClr val="tx1"/>
                </a:solidFill>
                <a:effectLst/>
                <a:latin typeface="+mn-lt"/>
                <a:ea typeface="+mn-ea"/>
                <a:cs typeface="+mn-cs"/>
              </a:rPr>
              <a:t> – 92%</a:t>
            </a:r>
          </a:p>
          <a:p>
            <a:r>
              <a:rPr lang="de-DE" sz="1200" i="1" kern="1200" dirty="0" smtClean="0">
                <a:solidFill>
                  <a:schemeClr val="tx1"/>
                </a:solidFill>
                <a:effectLst/>
                <a:latin typeface="+mn-lt"/>
                <a:ea typeface="+mn-ea"/>
                <a:cs typeface="+mn-cs"/>
              </a:rPr>
              <a:t>Sony ST21i - MDPI: 160 – 180ppi – 112%</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18</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So you make a button 7 mm tall, to assure people can click it and nothing else, set it to the correct size in device independent </a:t>
            </a:r>
            <a:r>
              <a:rPr lang="en-US" sz="1200" kern="1200" baseline="0" dirty="0" err="1" smtClean="0">
                <a:solidFill>
                  <a:schemeClr val="tx1"/>
                </a:solidFill>
                <a:effectLst/>
                <a:latin typeface="+mn-lt"/>
                <a:ea typeface="+mn-ea"/>
                <a:cs typeface="+mn-cs"/>
              </a:rPr>
              <a:t>pxels</a:t>
            </a:r>
            <a:r>
              <a:rPr lang="en-US" sz="1200" kern="1200" baseline="0" dirty="0" smtClean="0">
                <a:solidFill>
                  <a:schemeClr val="tx1"/>
                </a:solidFill>
                <a:effectLst/>
                <a:latin typeface="+mn-lt"/>
                <a:ea typeface="+mn-ea"/>
                <a:cs typeface="+mn-cs"/>
              </a:rPr>
              <a:t> [ CLICK] and when it gets onto real phones it’s as small as 5 mm.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That’s often going to be intolerable [CLICK] bringing your intended sizes far below useful, or so large nothing fits on the screen. </a:t>
            </a:r>
          </a:p>
        </p:txBody>
      </p:sp>
      <p:sp>
        <p:nvSpPr>
          <p:cNvPr id="4" name="Slide Number Placeholder 3"/>
          <p:cNvSpPr>
            <a:spLocks noGrp="1"/>
          </p:cNvSpPr>
          <p:nvPr>
            <p:ph type="sldNum" sz="quarter" idx="10"/>
          </p:nvPr>
        </p:nvSpPr>
        <p:spPr/>
        <p:txBody>
          <a:bodyPr/>
          <a:lstStyle/>
          <a:p>
            <a:fld id="{C19D55F2-16B5-3A42-80D9-9BC8F66E0B68}" type="slidenum">
              <a:rPr lang="en-US" smtClean="0"/>
              <a:t>19</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Empathy – the capacity to recognize emotions that are being experienced by another person – is one of the many ‘soft’ skills a great UX team should make core to their process.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Empathizing with users leads to a genuine understanding of how to solve their problem and ultimately to building better products.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Context is a nice place to start. Their device, their environment, and so on. [CLICK] The needs of this guy at his desk… </a:t>
            </a:r>
          </a:p>
        </p:txBody>
      </p:sp>
      <p:sp>
        <p:nvSpPr>
          <p:cNvPr id="4" name="Slide Number Placeholder 3"/>
          <p:cNvSpPr>
            <a:spLocks noGrp="1"/>
          </p:cNvSpPr>
          <p:nvPr>
            <p:ph type="sldNum" sz="quarter" idx="10"/>
          </p:nvPr>
        </p:nvSpPr>
        <p:spPr/>
        <p:txBody>
          <a:bodyPr/>
          <a:lstStyle/>
          <a:p>
            <a:fld id="{C19D55F2-16B5-3A42-80D9-9BC8F66E0B68}" type="slidenum">
              <a:rPr lang="en-US" smtClean="0"/>
              <a:t>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Okay, I lied. I don’t want you to end disappointed. Let’s all go out energized to improve the world. Because we can. As long as we remember to. User experience is about solving problems for people</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CLICK</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And not getting caught up in the technology. Efficiency improvements should let users get on with their lives faster, not just be about more sales or reducing IT costs.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We can do this. And with the reach of mobile, we can do it for huge numbers of people all over the world. </a:t>
            </a:r>
          </a:p>
        </p:txBody>
      </p:sp>
      <p:sp>
        <p:nvSpPr>
          <p:cNvPr id="4" name="Slide Number Placeholder 3"/>
          <p:cNvSpPr>
            <a:spLocks noGrp="1"/>
          </p:cNvSpPr>
          <p:nvPr>
            <p:ph type="sldNum" sz="quarter" idx="10"/>
          </p:nvPr>
        </p:nvSpPr>
        <p:spPr/>
        <p:txBody>
          <a:bodyPr/>
          <a:lstStyle/>
          <a:p>
            <a:fld id="{C19D55F2-16B5-3A42-80D9-9BC8F66E0B68}" type="slidenum">
              <a:rPr lang="en-US" smtClean="0"/>
              <a:t>20</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478088" cy="1858963"/>
          </a:xfrm>
        </p:spPr>
      </p:sp>
      <p:sp>
        <p:nvSpPr>
          <p:cNvPr id="3" name="Notes Placeholder 2"/>
          <p:cNvSpPr>
            <a:spLocks noGrp="1"/>
          </p:cNvSpPr>
          <p:nvPr>
            <p:ph type="body" idx="1"/>
          </p:nvPr>
        </p:nvSpPr>
        <p:spPr/>
        <p:txBody>
          <a:bodyPr/>
          <a:lstStyle/>
          <a:p>
            <a:r>
              <a:rPr lang="en-US" sz="1200" baseline="0" dirty="0" smtClean="0"/>
              <a:t>If you want to read the articles and research reports all this is based on, see my design pattern wiki, see the references to the side, or just contact me. </a:t>
            </a:r>
          </a:p>
          <a:p>
            <a:endParaRPr lang="en-US" sz="1200" baseline="0" dirty="0" smtClean="0"/>
          </a:p>
          <a:p>
            <a:r>
              <a:rPr lang="en-US" sz="1200" baseline="0" dirty="0" smtClean="0"/>
              <a:t>If you forget the addresses I list, just Google my name and you’ll find me. I’m pretty easy to find on the Internet, and happy to discuss any of this…</a:t>
            </a:r>
          </a:p>
          <a:p>
            <a:endParaRPr lang="en-US" sz="1200" baseline="0"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t>21</a:t>
            </a:fld>
            <a:endParaRPr lang="en-US"/>
          </a:p>
        </p:txBody>
      </p:sp>
    </p:spTree>
    <p:extLst>
      <p:ext uri="{BB962C8B-B14F-4D97-AF65-F5344CB8AC3E}">
        <p14:creationId xmlns:p14="http://schemas.microsoft.com/office/powerpoint/2010/main" val="642570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478088" cy="1858963"/>
          </a:xfrm>
        </p:spPr>
      </p:sp>
      <p:sp>
        <p:nvSpPr>
          <p:cNvPr id="3" name="Notes Placeholder 2"/>
          <p:cNvSpPr>
            <a:spLocks noGrp="1"/>
          </p:cNvSpPr>
          <p:nvPr>
            <p:ph type="body" idx="1"/>
          </p:nvPr>
        </p:nvSpPr>
        <p:spPr/>
        <p:txBody>
          <a:bodyPr/>
          <a:lstStyle/>
          <a:p>
            <a:r>
              <a:rPr lang="en-US" sz="1200" baseline="0" dirty="0" smtClean="0"/>
              <a:t>And you can also ask me to help address your specific problems or concerns. I have worked with big companies and small, globally and locally, on web, apps, </a:t>
            </a:r>
            <a:r>
              <a:rPr lang="en-US" sz="1200" baseline="0" dirty="0" err="1" smtClean="0"/>
              <a:t>wearables</a:t>
            </a:r>
            <a:r>
              <a:rPr lang="en-US" sz="1200" baseline="0" dirty="0" smtClean="0"/>
              <a:t>, data and more. </a:t>
            </a:r>
          </a:p>
          <a:p>
            <a:endParaRPr lang="en-US" sz="1200" baseline="0" dirty="0" smtClean="0"/>
          </a:p>
          <a:p>
            <a:r>
              <a:rPr lang="en-US" sz="1200" baseline="0" dirty="0" smtClean="0"/>
              <a:t>The book Designing Mobile Interfaces is not about how to make the best </a:t>
            </a:r>
            <a:r>
              <a:rPr lang="en-US" sz="1200" baseline="0" dirty="0" err="1" smtClean="0"/>
              <a:t>iOS</a:t>
            </a:r>
            <a:r>
              <a:rPr lang="en-US" sz="1200" baseline="0" dirty="0" smtClean="0"/>
              <a:t> app, but just like I have talked about here how to make the best mobile experience, regardless of the technology you choose or are forced to use. </a:t>
            </a:r>
          </a:p>
          <a:p>
            <a:endParaRPr lang="en-US" sz="1200" baseline="0" dirty="0" smtClean="0"/>
          </a:p>
          <a:p>
            <a:r>
              <a:rPr lang="en-US" sz="1200" baseline="0" dirty="0" smtClean="0"/>
              <a:t>I’ll be happy to talk about helping you create the best experience for your users. </a:t>
            </a:r>
          </a:p>
        </p:txBody>
      </p:sp>
      <p:sp>
        <p:nvSpPr>
          <p:cNvPr id="4" name="Slide Number Placeholder 3"/>
          <p:cNvSpPr>
            <a:spLocks noGrp="1"/>
          </p:cNvSpPr>
          <p:nvPr>
            <p:ph type="sldNum" sz="quarter" idx="10"/>
          </p:nvPr>
        </p:nvSpPr>
        <p:spPr/>
        <p:txBody>
          <a:bodyPr/>
          <a:lstStyle/>
          <a:p>
            <a:fld id="{C19D55F2-16B5-3A42-80D9-9BC8F66E0B68}" type="slidenum">
              <a:rPr lang="en-US" smtClean="0"/>
              <a:t>22</a:t>
            </a:fld>
            <a:endParaRPr lang="en-US"/>
          </a:p>
        </p:txBody>
      </p:sp>
    </p:spTree>
    <p:extLst>
      <p:ext uri="{BB962C8B-B14F-4D97-AF65-F5344CB8AC3E}">
        <p14:creationId xmlns:p14="http://schemas.microsoft.com/office/powerpoint/2010/main" val="642570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478088" cy="1858963"/>
          </a:xfrm>
        </p:spPr>
      </p:sp>
      <p:sp>
        <p:nvSpPr>
          <p:cNvPr id="3" name="Notes Placeholder 2"/>
          <p:cNvSpPr>
            <a:spLocks noGrp="1"/>
          </p:cNvSpPr>
          <p:nvPr>
            <p:ph type="body" idx="1"/>
          </p:nvPr>
        </p:nvSpPr>
        <p:spPr/>
        <p:txBody>
          <a:bodyPr/>
          <a:lstStyle/>
          <a:p>
            <a:endParaRPr lang="en-US" sz="1200" baseline="0"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t>23</a:t>
            </a:fld>
            <a:endParaRPr lang="en-US"/>
          </a:p>
        </p:txBody>
      </p:sp>
    </p:spTree>
    <p:extLst>
      <p:ext uri="{BB962C8B-B14F-4D97-AF65-F5344CB8AC3E}">
        <p14:creationId xmlns:p14="http://schemas.microsoft.com/office/powerpoint/2010/main" val="642570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Are very different from the needs of this guy. </a:t>
            </a:r>
          </a:p>
        </p:txBody>
      </p:sp>
      <p:sp>
        <p:nvSpPr>
          <p:cNvPr id="4" name="Slide Number Placeholder 3"/>
          <p:cNvSpPr>
            <a:spLocks noGrp="1"/>
          </p:cNvSpPr>
          <p:nvPr>
            <p:ph type="sldNum" sz="quarter" idx="10"/>
          </p:nvPr>
        </p:nvSpPr>
        <p:spPr/>
        <p:txBody>
          <a:bodyPr/>
          <a:lstStyle/>
          <a:p>
            <a:fld id="{C19D55F2-16B5-3A42-80D9-9BC8F66E0B68}" type="slidenum">
              <a:rPr lang="en-US" smtClean="0"/>
              <a:t>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If you are designing for use under ideal conditions — or any single set of conditions — you are doing it wrong.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We’ll focus first on the most basic and beneficial way to get there. Phones and tablets are not desktop computers. You can help yourself a lot by just designing and checking your work at scale.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Take the design out of </a:t>
            </a:r>
            <a:r>
              <a:rPr lang="en-US" sz="1200" kern="1200" dirty="0" err="1" smtClean="0">
                <a:solidFill>
                  <a:schemeClr val="tx1"/>
                </a:solidFill>
                <a:effectLst/>
                <a:latin typeface="+mn-lt"/>
                <a:ea typeface="+mn-ea"/>
                <a:cs typeface="+mn-cs"/>
              </a:rPr>
              <a:t>Graffle</a:t>
            </a:r>
            <a:r>
              <a:rPr lang="en-US" sz="1200" kern="1200" dirty="0" smtClean="0">
                <a:solidFill>
                  <a:schemeClr val="tx1"/>
                </a:solidFill>
                <a:effectLst/>
                <a:latin typeface="+mn-lt"/>
                <a:ea typeface="+mn-ea"/>
                <a:cs typeface="+mn-cs"/>
              </a:rPr>
              <a:t>, Visio, </a:t>
            </a:r>
            <a:r>
              <a:rPr lang="en-US" sz="1200" kern="1200" dirty="0" err="1" smtClean="0">
                <a:solidFill>
                  <a:schemeClr val="tx1"/>
                </a:solidFill>
                <a:effectLst/>
                <a:latin typeface="+mn-lt"/>
                <a:ea typeface="+mn-ea"/>
                <a:cs typeface="+mn-cs"/>
              </a:rPr>
              <a:t>Axure</a:t>
            </a:r>
            <a:r>
              <a:rPr lang="en-US" sz="1200" kern="1200" dirty="0" smtClean="0">
                <a:solidFill>
                  <a:schemeClr val="tx1"/>
                </a:solidFill>
                <a:effectLst/>
                <a:latin typeface="+mn-lt"/>
                <a:ea typeface="+mn-ea"/>
                <a:cs typeface="+mn-cs"/>
              </a:rPr>
              <a:t>, Photoshop,</a:t>
            </a:r>
            <a:r>
              <a:rPr lang="en-US" sz="1200" kern="1200" baseline="0" dirty="0" smtClean="0">
                <a:solidFill>
                  <a:schemeClr val="tx1"/>
                </a:solidFill>
                <a:effectLst/>
                <a:latin typeface="+mn-lt"/>
                <a:ea typeface="+mn-ea"/>
                <a:cs typeface="+mn-cs"/>
              </a:rPr>
              <a:t> InDesign or whatever, and get it off the computer. No need for clever prototype tools (though things like </a:t>
            </a:r>
            <a:r>
              <a:rPr lang="en-US" sz="1200" kern="1200" baseline="0" dirty="0" err="1" smtClean="0">
                <a:solidFill>
                  <a:schemeClr val="tx1"/>
                </a:solidFill>
                <a:effectLst/>
                <a:latin typeface="+mn-lt"/>
                <a:ea typeface="+mn-ea"/>
                <a:cs typeface="+mn-cs"/>
              </a:rPr>
              <a:t>GetLaunch</a:t>
            </a:r>
            <a:r>
              <a:rPr lang="en-US" sz="1200" kern="1200" baseline="0" dirty="0" smtClean="0">
                <a:solidFill>
                  <a:schemeClr val="tx1"/>
                </a:solidFill>
                <a:effectLst/>
                <a:latin typeface="+mn-lt"/>
                <a:ea typeface="+mn-ea"/>
                <a:cs typeface="+mn-cs"/>
              </a:rPr>
              <a:t> or </a:t>
            </a:r>
            <a:r>
              <a:rPr lang="en-US" sz="1200" kern="1200" baseline="0" dirty="0" err="1" smtClean="0">
                <a:solidFill>
                  <a:schemeClr val="tx1"/>
                </a:solidFill>
                <a:effectLst/>
                <a:latin typeface="+mn-lt"/>
                <a:ea typeface="+mn-ea"/>
                <a:cs typeface="+mn-cs"/>
              </a:rPr>
              <a:t>PopApp</a:t>
            </a:r>
            <a:r>
              <a:rPr lang="en-US" sz="1200" kern="1200" baseline="0" dirty="0" smtClean="0">
                <a:solidFill>
                  <a:schemeClr val="tx1"/>
                </a:solidFill>
                <a:effectLst/>
                <a:latin typeface="+mn-lt"/>
                <a:ea typeface="+mn-ea"/>
                <a:cs typeface="+mn-cs"/>
              </a:rPr>
              <a:t> also do work well), just put screens into the device gallery on your phone.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Put your designs on the phone whenever you can, or all the time with Edge Inspect and other cross-platform tools.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Better: carry the phone outside and actually tap on the screen. How it works and looks on the real device in real environments is very different from how it looks on a computer in your office.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When ideating with the team, bring device templates, and devices so everyone can not just wave their arms, but try out your product, and others, right there.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5</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Sketch at device scale, so you start with it being the right size. Avoid too much reliance on your computer screen, and on </a:t>
            </a:r>
            <a:r>
              <a:rPr lang="en-US" sz="1200" kern="1200" baseline="0" dirty="0" err="1" smtClean="0">
                <a:solidFill>
                  <a:schemeClr val="tx1"/>
                </a:solidFill>
                <a:effectLst/>
                <a:latin typeface="+mn-lt"/>
                <a:ea typeface="+mn-ea"/>
                <a:cs typeface="+mn-cs"/>
              </a:rPr>
              <a:t>Powerpoint</a:t>
            </a:r>
            <a:r>
              <a:rPr lang="en-US" sz="1200" kern="1200" baseline="0" dirty="0" smtClean="0">
                <a:solidFill>
                  <a:schemeClr val="tx1"/>
                </a:solidFill>
                <a:effectLst/>
                <a:latin typeface="+mn-lt"/>
                <a:ea typeface="+mn-ea"/>
                <a:cs typeface="+mn-cs"/>
              </a:rPr>
              <a:t> to show it off. </a:t>
            </a:r>
          </a:p>
        </p:txBody>
      </p:sp>
      <p:sp>
        <p:nvSpPr>
          <p:cNvPr id="4" name="Slide Number Placeholder 3"/>
          <p:cNvSpPr>
            <a:spLocks noGrp="1"/>
          </p:cNvSpPr>
          <p:nvPr>
            <p:ph type="sldNum" sz="quarter" idx="10"/>
          </p:nvPr>
        </p:nvSpPr>
        <p:spPr/>
        <p:txBody>
          <a:bodyPr/>
          <a:lstStyle/>
          <a:p>
            <a:fld id="{C19D55F2-16B5-3A42-80D9-9BC8F66E0B68}" type="slidenum">
              <a:rPr lang="en-US" smtClean="0"/>
              <a:t>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Try it out. Pass it around the room to make sure you aren’t foolish, or to share the design the way it will really work, in meetings with clients or stakeholders. </a:t>
            </a:r>
          </a:p>
        </p:txBody>
      </p:sp>
      <p:sp>
        <p:nvSpPr>
          <p:cNvPr id="4" name="Slide Number Placeholder 3"/>
          <p:cNvSpPr>
            <a:spLocks noGrp="1"/>
          </p:cNvSpPr>
          <p:nvPr>
            <p:ph type="sldNum" sz="quarter" idx="10"/>
          </p:nvPr>
        </p:nvSpPr>
        <p:spPr/>
        <p:txBody>
          <a:bodyPr/>
          <a:lstStyle/>
          <a:p>
            <a:fld id="{C19D55F2-16B5-3A42-80D9-9BC8F66E0B68}" type="slidenum">
              <a:rPr lang="en-US" smtClean="0"/>
              <a:t>7</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Test, test, test. Test on real devices, not just emulators. First, in your office, like this maybe. When testing responsive websites or any multi-screen experience, do this.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Get all the devices out at the same time, and do end to end testing to make sure it doesn’t just work, but makes sense. It’s MUCH easier to see mismatches and inconsistencies like this than testing individually. </a:t>
            </a:r>
          </a:p>
        </p:txBody>
      </p:sp>
      <p:sp>
        <p:nvSpPr>
          <p:cNvPr id="4" name="Slide Number Placeholder 3"/>
          <p:cNvSpPr>
            <a:spLocks noGrp="1"/>
          </p:cNvSpPr>
          <p:nvPr>
            <p:ph type="sldNum" sz="quarter" idx="10"/>
          </p:nvPr>
        </p:nvSpPr>
        <p:spPr/>
        <p:txBody>
          <a:bodyPr/>
          <a:lstStyle/>
          <a:p>
            <a:fld id="{C19D55F2-16B5-3A42-80D9-9BC8F66E0B68}" type="slidenum">
              <a:rPr lang="en-US" smtClean="0"/>
              <a:t>8</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When it comes time to measure and confirm sizes are correct, you can do it directly on the device to make sure your sizes are right.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You can use any old circle template, but I made up my own little tool I keep in my pocket, because this is so important. Yes, you can buy one from me if you want to, also. </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i="1" kern="1200" baseline="0" dirty="0" smtClean="0">
                <a:solidFill>
                  <a:schemeClr val="tx1"/>
                </a:solidFill>
                <a:effectLst/>
                <a:latin typeface="+mn-lt"/>
                <a:ea typeface="+mn-ea"/>
                <a:cs typeface="+mn-cs"/>
              </a:rPr>
              <a:t>(Get the template and see video about how and why to use it at http://4ourth.com/</a:t>
            </a:r>
            <a:r>
              <a:rPr lang="en-US" sz="1200" i="1" kern="1200" baseline="0" dirty="0" err="1" smtClean="0">
                <a:solidFill>
                  <a:schemeClr val="tx1"/>
                </a:solidFill>
                <a:effectLst/>
                <a:latin typeface="+mn-lt"/>
                <a:ea typeface="+mn-ea"/>
                <a:cs typeface="+mn-cs"/>
              </a:rPr>
              <a:t>tt</a:t>
            </a:r>
            <a:r>
              <a:rPr lang="en-US" sz="1200" i="1" kern="1200" baseline="0" dirty="0" smtClean="0">
                <a:solidFill>
                  <a:schemeClr val="tx1"/>
                </a:solidFill>
                <a:effectLst/>
                <a:latin typeface="+mn-lt"/>
                <a:ea typeface="+mn-ea"/>
                <a:cs typeface="+mn-cs"/>
              </a:rPr>
              <a:t>)</a:t>
            </a:r>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9</a:t>
            </a:fld>
            <a:endParaRPr lang="en-US"/>
          </a:p>
        </p:txBody>
      </p:sp>
    </p:spTree>
    <p:extLst>
      <p:ext uri="{BB962C8B-B14F-4D97-AF65-F5344CB8AC3E}">
        <p14:creationId xmlns:p14="http://schemas.microsoft.com/office/powerpoint/2010/main" val="2419257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Title-Slide-Lovebird-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337204"/>
            <a:ext cx="6341533" cy="1586442"/>
          </a:xfrm>
        </p:spPr>
        <p:txBody>
          <a:bodyPr/>
          <a:lstStyle>
            <a:lvl1pPr algn="l">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318934"/>
            <a:ext cx="6400800" cy="1752600"/>
          </a:xfrm>
        </p:spPr>
        <p:txBody>
          <a:bodyPr>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03746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292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8382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9252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Title-Slide-Lovebird-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2285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a:xfrm>
            <a:off x="457200" y="6282452"/>
            <a:ext cx="2999143" cy="246221"/>
          </a:xfrm>
          <a:prstGeom prst="rect">
            <a:avLst/>
          </a:prstGeom>
        </p:spPr>
        <p:txBody>
          <a:bodyPr wrap="square">
            <a:spAutoFit/>
          </a:bodyPr>
          <a:lstStyle/>
          <a:p>
            <a:r>
              <a:rPr lang="en-US" sz="1000" b="0" i="0" kern="1200" dirty="0" smtClean="0">
                <a:solidFill>
                  <a:schemeClr val="bg1">
                    <a:alpha val="46000"/>
                  </a:schemeClr>
                </a:solidFill>
                <a:latin typeface="Palatino"/>
                <a:ea typeface="+mn-ea"/>
                <a:cs typeface="Palatino"/>
              </a:rPr>
              <a:t>© 2015</a:t>
            </a:r>
            <a:r>
              <a:rPr lang="en-US" sz="1000" b="0" i="0" kern="1200" baseline="0" dirty="0" smtClean="0">
                <a:solidFill>
                  <a:schemeClr val="bg1">
                    <a:alpha val="46000"/>
                  </a:schemeClr>
                </a:solidFill>
                <a:latin typeface="Palatino"/>
                <a:ea typeface="+mn-ea"/>
                <a:cs typeface="Palatino"/>
              </a:rPr>
              <a:t> 4ourth Mobile</a:t>
            </a:r>
            <a:endParaRPr lang="en-US" sz="1000" b="0" i="1" kern="1200" dirty="0" smtClean="0">
              <a:solidFill>
                <a:schemeClr val="bg1">
                  <a:alpha val="46000"/>
                </a:schemeClr>
              </a:solidFill>
              <a:latin typeface="Palatino"/>
              <a:ea typeface="+mn-ea"/>
              <a:cs typeface="Palatino"/>
            </a:endParaRPr>
          </a:p>
        </p:txBody>
      </p:sp>
    </p:spTree>
    <p:extLst>
      <p:ext uri="{BB962C8B-B14F-4D97-AF65-F5344CB8AC3E}">
        <p14:creationId xmlns:p14="http://schemas.microsoft.com/office/powerpoint/2010/main" val="3452828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71090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2259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5342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286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28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3098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itle-Slide-Lovebird-3.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1155171"/>
            <a:ext cx="8229600" cy="707496"/>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42067"/>
            <a:ext cx="8229600" cy="398409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Box 16"/>
          <p:cNvSpPr txBox="1"/>
          <p:nvPr userDrawn="1"/>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a:t>
            </a:fld>
            <a:endParaRPr lang="en-US" dirty="0">
              <a:solidFill>
                <a:schemeClr val="bg1">
                  <a:lumMod val="50000"/>
                </a:schemeClr>
              </a:solidFill>
              <a:latin typeface="Akzidenz Grotesk"/>
              <a:cs typeface="Akzidenz Grotesk"/>
            </a:endParaRPr>
          </a:p>
        </p:txBody>
      </p:sp>
      <p:sp>
        <p:nvSpPr>
          <p:cNvPr id="7" name="Rectangle 6"/>
          <p:cNvSpPr/>
          <p:nvPr userDrawn="1"/>
        </p:nvSpPr>
        <p:spPr>
          <a:xfrm>
            <a:off x="155250" y="170087"/>
            <a:ext cx="7384053" cy="646331"/>
          </a:xfrm>
          <a:prstGeom prst="rect">
            <a:avLst/>
          </a:prstGeom>
        </p:spPr>
        <p:txBody>
          <a:bodyPr wrap="square">
            <a:spAutoFit/>
          </a:bodyPr>
          <a:lstStyle/>
          <a:p>
            <a:r>
              <a:rPr lang="en-US" sz="1800" b="0" i="0" kern="1200" smtClean="0">
                <a:solidFill>
                  <a:schemeClr val="bg1">
                    <a:alpha val="89000"/>
                  </a:schemeClr>
                </a:solidFill>
                <a:latin typeface="Palatino"/>
                <a:ea typeface="+mn-ea"/>
                <a:cs typeface="Palatino"/>
              </a:rPr>
              <a:t>The Complete Guide to</a:t>
            </a:r>
            <a:r>
              <a:rPr lang="en-US" sz="1800" b="0" i="0" kern="1200" baseline="0" smtClean="0">
                <a:solidFill>
                  <a:schemeClr val="bg1">
                    <a:alpha val="89000"/>
                  </a:schemeClr>
                </a:solidFill>
                <a:latin typeface="Palatino"/>
                <a:ea typeface="+mn-ea"/>
                <a:cs typeface="Palatino"/>
              </a:rPr>
              <a:t> </a:t>
            </a:r>
            <a:r>
              <a:rPr lang="en-US" sz="1800" b="0" i="0" kern="1200" smtClean="0">
                <a:solidFill>
                  <a:schemeClr val="bg1">
                    <a:alpha val="89000"/>
                  </a:schemeClr>
                </a:solidFill>
                <a:latin typeface="Palatino"/>
                <a:ea typeface="+mn-ea"/>
                <a:cs typeface="Palatino"/>
              </a:rPr>
              <a:t>Designing Mobile</a:t>
            </a:r>
            <a:r>
              <a:rPr lang="en-US" sz="1800" b="0" i="0" kern="1200" baseline="0" smtClean="0">
                <a:solidFill>
                  <a:schemeClr val="bg1">
                    <a:alpha val="89000"/>
                  </a:schemeClr>
                </a:solidFill>
                <a:latin typeface="Palatino"/>
                <a:ea typeface="+mn-ea"/>
                <a:cs typeface="Palatino"/>
              </a:rPr>
              <a:t> </a:t>
            </a:r>
            <a:r>
              <a:rPr lang="en-US" sz="1800" b="0" i="0" kern="1200" smtClean="0">
                <a:solidFill>
                  <a:schemeClr val="bg1">
                    <a:alpha val="89000"/>
                  </a:schemeClr>
                </a:solidFill>
                <a:latin typeface="Palatino"/>
                <a:ea typeface="+mn-ea"/>
                <a:cs typeface="Palatino"/>
              </a:rPr>
              <a:t>User Experiences</a:t>
            </a:r>
          </a:p>
          <a:p>
            <a:r>
              <a:rPr lang="en-US" sz="1800" b="0" i="0" kern="1200" baseline="0" dirty="0" smtClean="0">
                <a:solidFill>
                  <a:schemeClr val="bg1"/>
                </a:solidFill>
                <a:latin typeface="Palatino"/>
                <a:ea typeface="+mn-ea"/>
                <a:cs typeface="Palatino"/>
              </a:rPr>
              <a:t>13</a:t>
            </a:r>
            <a:r>
              <a:rPr lang="en-US" sz="1800" b="0" i="0" kern="1200" baseline="0" dirty="0" smtClean="0">
                <a:solidFill>
                  <a:schemeClr val="bg1"/>
                </a:solidFill>
                <a:latin typeface="Palatino"/>
                <a:ea typeface="+mn-ea"/>
                <a:cs typeface="Palatino"/>
              </a:rPr>
              <a:t>) Design at Scale</a:t>
            </a:r>
            <a:endParaRPr lang="en-US" sz="1800" b="0" i="1" kern="1200" dirty="0" smtClean="0">
              <a:solidFill>
                <a:schemeClr val="bg1"/>
              </a:solidFill>
              <a:latin typeface="Palatino"/>
              <a:ea typeface="+mn-ea"/>
              <a:cs typeface="Palatino"/>
            </a:endParaRPr>
          </a:p>
        </p:txBody>
      </p:sp>
      <p:sp>
        <p:nvSpPr>
          <p:cNvPr id="9" name="Rectangle 8"/>
          <p:cNvSpPr/>
          <p:nvPr userDrawn="1"/>
        </p:nvSpPr>
        <p:spPr>
          <a:xfrm>
            <a:off x="7659025" y="174109"/>
            <a:ext cx="1365253"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sz="1800" b="0" i="0" kern="1200" dirty="0" smtClean="0">
                <a:solidFill>
                  <a:schemeClr val="bg1">
                    <a:alpha val="46000"/>
                  </a:schemeClr>
                </a:solidFill>
                <a:latin typeface="Palatino"/>
                <a:ea typeface="+mn-ea"/>
                <a:cs typeface="Palatino"/>
              </a:rPr>
              <a:t>4ourth.com</a:t>
            </a:r>
          </a:p>
        </p:txBody>
      </p:sp>
    </p:spTree>
    <p:extLst>
      <p:ext uri="{BB962C8B-B14F-4D97-AF65-F5344CB8AC3E}">
        <p14:creationId xmlns:p14="http://schemas.microsoft.com/office/powerpoint/2010/main" val="182892669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hf hdr="0" ftr="0" dt="0"/>
  <p:txStyles>
    <p:titleStyle>
      <a:lvl1pPr algn="l" defTabSz="457200" rtl="0" eaLnBrk="1" latinLnBrk="0" hangingPunct="1">
        <a:spcBef>
          <a:spcPct val="0"/>
        </a:spcBef>
        <a:buNone/>
        <a:defRPr sz="4200" kern="1200">
          <a:solidFill>
            <a:srgbClr val="F2806C"/>
          </a:solidFill>
          <a:latin typeface="Palatino"/>
          <a:ea typeface="+mj-ea"/>
          <a:cs typeface="Palatino"/>
        </a:defRPr>
      </a:lvl1pPr>
    </p:titleStyle>
    <p:bodyStyle>
      <a:lvl1pPr marL="342900" indent="-342900" algn="l" defTabSz="457200" rtl="0" eaLnBrk="1" latinLnBrk="0" hangingPunct="1">
        <a:spcBef>
          <a:spcPct val="20000"/>
        </a:spcBef>
        <a:buFont typeface="Arial"/>
        <a:buChar char="•"/>
        <a:defRPr sz="3600" kern="1200">
          <a:solidFill>
            <a:srgbClr val="F2806C"/>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rgbClr val="F2806C"/>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0.xml"/><Relationship Id="rId5" Type="http://schemas.openxmlformats.org/officeDocument/2006/relationships/image" Target="../media/image15.jpeg"/><Relationship Id="rId6" Type="http://schemas.openxmlformats.org/officeDocument/2006/relationships/image" Target="../media/image4.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1.xml"/><Relationship Id="rId5" Type="http://schemas.openxmlformats.org/officeDocument/2006/relationships/image" Target="../media/image4.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2.xml"/><Relationship Id="rId5" Type="http://schemas.openxmlformats.org/officeDocument/2006/relationships/image" Target="../media/image16.JPG"/><Relationship Id="rId6" Type="http://schemas.openxmlformats.org/officeDocument/2006/relationships/image" Target="../media/image4.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3.xml"/><Relationship Id="rId5" Type="http://schemas.openxmlformats.org/officeDocument/2006/relationships/image" Target="../media/image17.jpeg"/><Relationship Id="rId6" Type="http://schemas.microsoft.com/office/2007/relationships/hdphoto" Target="../media/hdphoto3.wdp"/><Relationship Id="rId7" Type="http://schemas.openxmlformats.org/officeDocument/2006/relationships/image" Target="../media/image4.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4.xml"/><Relationship Id="rId5" Type="http://schemas.openxmlformats.org/officeDocument/2006/relationships/image" Target="../media/image18.jpeg"/><Relationship Id="rId6" Type="http://schemas.microsoft.com/office/2007/relationships/hdphoto" Target="../media/hdphoto4.wdp"/><Relationship Id="rId7" Type="http://schemas.openxmlformats.org/officeDocument/2006/relationships/image" Target="../media/image4.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5.xml"/><Relationship Id="rId5" Type="http://schemas.openxmlformats.org/officeDocument/2006/relationships/image" Target="../media/image19.jpeg"/><Relationship Id="rId6" Type="http://schemas.microsoft.com/office/2007/relationships/hdphoto" Target="../media/hdphoto5.wdp"/><Relationship Id="rId7" Type="http://schemas.openxmlformats.org/officeDocument/2006/relationships/image" Target="../media/image4.png"/><Relationship Id="rId1" Type="http://schemas.microsoft.com/office/2007/relationships/media" Target="../media/media15.wav"/><Relationship Id="rId2"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6.xml"/><Relationship Id="rId5" Type="http://schemas.openxmlformats.org/officeDocument/2006/relationships/image" Target="../media/image20.jpeg"/><Relationship Id="rId6" Type="http://schemas.openxmlformats.org/officeDocument/2006/relationships/image" Target="../media/image21.png"/><Relationship Id="rId7" Type="http://schemas.openxmlformats.org/officeDocument/2006/relationships/image" Target="../media/image4.png"/><Relationship Id="rId1" Type="http://schemas.microsoft.com/office/2007/relationships/media" Target="../media/media16.wav"/><Relationship Id="rId2" Type="http://schemas.openxmlformats.org/officeDocument/2006/relationships/audio" Target="../media/media16.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7.xml"/><Relationship Id="rId5" Type="http://schemas.openxmlformats.org/officeDocument/2006/relationships/image" Target="../media/image4.png"/><Relationship Id="rId1" Type="http://schemas.microsoft.com/office/2007/relationships/media" Target="../media/media17.wav"/><Relationship Id="rId2" Type="http://schemas.openxmlformats.org/officeDocument/2006/relationships/audio" Target="../media/media17.wav"/></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4" Type="http://schemas.openxmlformats.org/officeDocument/2006/relationships/slideLayout" Target="../slideLayouts/slideLayout3.xml"/><Relationship Id="rId5" Type="http://schemas.openxmlformats.org/officeDocument/2006/relationships/notesSlide" Target="../notesSlides/notesSlide18.xml"/><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4.png"/><Relationship Id="rId1" Type="http://schemas.openxmlformats.org/officeDocument/2006/relationships/tags" Target="../tags/tag3.xml"/><Relationship Id="rId2" Type="http://schemas.microsoft.com/office/2007/relationships/media" Target="../media/media18.wav"/></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4" Type="http://schemas.openxmlformats.org/officeDocument/2006/relationships/slideLayout" Target="../slideLayouts/slideLayout3.xml"/><Relationship Id="rId5" Type="http://schemas.openxmlformats.org/officeDocument/2006/relationships/notesSlide" Target="../notesSlides/notesSlide19.xml"/><Relationship Id="rId6" Type="http://schemas.openxmlformats.org/officeDocument/2006/relationships/image" Target="../media/image24.png"/><Relationship Id="rId7" Type="http://schemas.openxmlformats.org/officeDocument/2006/relationships/image" Target="../media/image4.png"/><Relationship Id="rId1" Type="http://schemas.openxmlformats.org/officeDocument/2006/relationships/tags" Target="../tags/tag4.xml"/><Relationship Id="rId2" Type="http://schemas.microsoft.com/office/2007/relationships/media" Target="../media/media19.wav"/></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4" Type="http://schemas.openxmlformats.org/officeDocument/2006/relationships/slideLayout" Target="../slideLayouts/slideLayout3.xml"/><Relationship Id="rId5" Type="http://schemas.openxmlformats.org/officeDocument/2006/relationships/notesSlide" Target="../notesSlides/notesSlide2.xml"/><Relationship Id="rId6" Type="http://schemas.openxmlformats.org/officeDocument/2006/relationships/image" Target="../media/image5.JPG"/><Relationship Id="rId7" Type="http://schemas.openxmlformats.org/officeDocument/2006/relationships/image" Target="../media/image6.png"/><Relationship Id="rId8" Type="http://schemas.openxmlformats.org/officeDocument/2006/relationships/image" Target="../media/image4.png"/><Relationship Id="rId1" Type="http://schemas.openxmlformats.org/officeDocument/2006/relationships/tags" Target="../tags/tag1.xml"/><Relationship Id="rId2" Type="http://schemas.microsoft.com/office/2007/relationships/media" Target="../media/media2.wav"/></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4" Type="http://schemas.openxmlformats.org/officeDocument/2006/relationships/slideLayout" Target="../slideLayouts/slideLayout3.xml"/><Relationship Id="rId5" Type="http://schemas.openxmlformats.org/officeDocument/2006/relationships/notesSlide" Target="../notesSlides/notesSlide20.xml"/><Relationship Id="rId6" Type="http://schemas.openxmlformats.org/officeDocument/2006/relationships/image" Target="../media/image4.png"/><Relationship Id="rId1" Type="http://schemas.openxmlformats.org/officeDocument/2006/relationships/tags" Target="../tags/tag5.xml"/><Relationship Id="rId2" Type="http://schemas.microsoft.com/office/2007/relationships/media" Target="../media/media20.wa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image" Target="../media/image4.png"/><Relationship Id="rId6" Type="http://schemas.openxmlformats.org/officeDocument/2006/relationships/image" Target="../media/image25.emf"/><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 Type="http://schemas.microsoft.com/office/2007/relationships/media" Target="../media/media21.wav"/><Relationship Id="rId2" Type="http://schemas.openxmlformats.org/officeDocument/2006/relationships/audio" Target="../media/media21.wav"/></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4.png"/><Relationship Id="rId1" Type="http://schemas.microsoft.com/office/2007/relationships/media" Target="../media/media22.wav"/><Relationship Id="rId2" Type="http://schemas.openxmlformats.org/officeDocument/2006/relationships/audio" Target="../media/media22.wa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image" Target="../media/image25.emf"/><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4.png"/><Relationship Id="rId1" Type="http://schemas.microsoft.com/office/2007/relationships/media" Target="../media/media23.wav"/><Relationship Id="rId2" Type="http://schemas.openxmlformats.org/officeDocument/2006/relationships/audio" Target="../media/media23.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xml"/><Relationship Id="rId5" Type="http://schemas.openxmlformats.org/officeDocument/2006/relationships/image" Target="../media/image7.JPG"/><Relationship Id="rId6" Type="http://schemas.openxmlformats.org/officeDocument/2006/relationships/image" Target="../media/image8.jpeg"/><Relationship Id="rId7" Type="http://schemas.microsoft.com/office/2007/relationships/hdphoto" Target="../media/hdphoto1.wdp"/><Relationship Id="rId8" Type="http://schemas.openxmlformats.org/officeDocument/2006/relationships/image" Target="../media/image6.png"/><Relationship Id="rId9" Type="http://schemas.openxmlformats.org/officeDocument/2006/relationships/image" Target="../media/image4.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4" Type="http://schemas.openxmlformats.org/officeDocument/2006/relationships/slideLayout" Target="../slideLayouts/slideLayout3.xml"/><Relationship Id="rId5" Type="http://schemas.openxmlformats.org/officeDocument/2006/relationships/notesSlide" Target="../notesSlides/notesSlide4.xml"/><Relationship Id="rId6" Type="http://schemas.openxmlformats.org/officeDocument/2006/relationships/image" Target="../media/image9.JPG"/><Relationship Id="rId7" Type="http://schemas.openxmlformats.org/officeDocument/2006/relationships/image" Target="../media/image4.png"/><Relationship Id="rId1" Type="http://schemas.openxmlformats.org/officeDocument/2006/relationships/tags" Target="../tags/tag2.xml"/><Relationship Id="rId2" Type="http://schemas.microsoft.com/office/2007/relationships/media"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xml"/><Relationship Id="rId5" Type="http://schemas.openxmlformats.org/officeDocument/2006/relationships/image" Target="../media/image10.png"/><Relationship Id="rId6" Type="http://schemas.openxmlformats.org/officeDocument/2006/relationships/image" Target="../media/image4.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xml"/><Relationship Id="rId5" Type="http://schemas.openxmlformats.org/officeDocument/2006/relationships/image" Target="../media/image11.jpeg"/><Relationship Id="rId6" Type="http://schemas.microsoft.com/office/2007/relationships/hdphoto" Target="../media/hdphoto2.wdp"/><Relationship Id="rId7" Type="http://schemas.openxmlformats.org/officeDocument/2006/relationships/image" Target="../media/image4.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7.xml"/><Relationship Id="rId5" Type="http://schemas.openxmlformats.org/officeDocument/2006/relationships/image" Target="../media/image12.jpeg"/><Relationship Id="rId6" Type="http://schemas.openxmlformats.org/officeDocument/2006/relationships/image" Target="../media/image4.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8.xml"/><Relationship Id="rId5" Type="http://schemas.openxmlformats.org/officeDocument/2006/relationships/image" Target="../media/image13.jpg"/><Relationship Id="rId6" Type="http://schemas.openxmlformats.org/officeDocument/2006/relationships/image" Target="../media/image4.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9.xml"/><Relationship Id="rId5" Type="http://schemas.openxmlformats.org/officeDocument/2006/relationships/image" Target="../media/image14.jpeg"/><Relationship Id="rId6" Type="http://schemas.openxmlformats.org/officeDocument/2006/relationships/image" Target="../media/image4.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486918"/>
            <a:ext cx="7887112" cy="2934475"/>
          </a:xfrm>
          <a:effectLst>
            <a:glow rad="63500">
              <a:schemeClr val="bg1">
                <a:alpha val="40000"/>
              </a:schemeClr>
            </a:glow>
          </a:effectLst>
        </p:spPr>
        <p:txBody>
          <a:bodyPr/>
          <a:lstStyle/>
          <a:p>
            <a:r>
              <a:rPr lang="en-US" sz="4800" dirty="0">
                <a:solidFill>
                  <a:srgbClr val="FFFFFF"/>
                </a:solidFill>
              </a:rPr>
              <a:t>Designing Mobile</a:t>
            </a:r>
            <a:br>
              <a:rPr lang="en-US" sz="4800" dirty="0">
                <a:solidFill>
                  <a:srgbClr val="FFFFFF"/>
                </a:solidFill>
              </a:rPr>
            </a:br>
            <a:r>
              <a:rPr lang="en-US" sz="4800" dirty="0">
                <a:solidFill>
                  <a:srgbClr val="FFFFFF"/>
                </a:solidFill>
              </a:rPr>
              <a:t>User Experiences</a:t>
            </a:r>
            <a:br>
              <a:rPr lang="en-US" sz="4800" dirty="0">
                <a:solidFill>
                  <a:srgbClr val="FFFFFF"/>
                </a:solidFill>
              </a:rPr>
            </a:br>
            <a:r>
              <a:rPr lang="en-US" sz="4800" dirty="0" smtClean="0">
                <a:solidFill>
                  <a:srgbClr val="FFFFFF"/>
                </a:solidFill>
              </a:rPr>
              <a:t/>
            </a:r>
            <a:br>
              <a:rPr lang="en-US" sz="4800" dirty="0" smtClean="0">
                <a:solidFill>
                  <a:srgbClr val="FFFFFF"/>
                </a:solidFill>
              </a:rPr>
            </a:br>
            <a:r>
              <a:rPr lang="en-US" sz="3200" i="1" dirty="0" smtClean="0"/>
              <a:t>13</a:t>
            </a:r>
            <a:r>
              <a:rPr lang="en-US" sz="3200" i="1" dirty="0" smtClean="0">
                <a:solidFill>
                  <a:schemeClr val="bg1"/>
                </a:solidFill>
              </a:rPr>
              <a:t>) Design at Scale</a:t>
            </a:r>
            <a:endParaRPr lang="en-US" sz="3200" dirty="0">
              <a:solidFill>
                <a:srgbClr val="FFFFFF"/>
              </a:solidFill>
            </a:endParaRPr>
          </a:p>
        </p:txBody>
      </p:sp>
      <p:sp>
        <p:nvSpPr>
          <p:cNvPr id="3" name="Subtitle 2"/>
          <p:cNvSpPr>
            <a:spLocks noGrp="1"/>
          </p:cNvSpPr>
          <p:nvPr>
            <p:ph type="subTitle" idx="1"/>
          </p:nvPr>
        </p:nvSpPr>
        <p:spPr>
          <a:xfrm>
            <a:off x="685801" y="5031631"/>
            <a:ext cx="5083581" cy="424977"/>
          </a:xfrm>
        </p:spPr>
        <p:txBody>
          <a:bodyPr/>
          <a:lstStyle/>
          <a:p>
            <a:r>
              <a:rPr lang="en-US" sz="2000" dirty="0" smtClean="0"/>
              <a:t>@shoobe01	@</a:t>
            </a:r>
            <a:r>
              <a:rPr lang="en-US" sz="2000" dirty="0" err="1" smtClean="0"/>
              <a:t>udemy</a:t>
            </a:r>
            <a:endParaRPr lang="en-US" sz="2000" dirty="0" smtClean="0"/>
          </a:p>
          <a:p>
            <a:endParaRPr lang="en-US" i="1" dirty="0"/>
          </a:p>
        </p:txBody>
      </p:sp>
      <p:sp>
        <p:nvSpPr>
          <p:cNvPr id="4" name="TextBox 3"/>
          <p:cNvSpPr txBox="1"/>
          <p:nvPr/>
        </p:nvSpPr>
        <p:spPr>
          <a:xfrm>
            <a:off x="-2106706" y="2584824"/>
            <a:ext cx="184666" cy="369332"/>
          </a:xfrm>
          <a:prstGeom prst="rect">
            <a:avLst/>
          </a:prstGeom>
          <a:noFill/>
        </p:spPr>
        <p:txBody>
          <a:bodyPr wrap="none" rtlCol="0">
            <a:spAutoFit/>
          </a:bodyPr>
          <a:lstStyle/>
          <a:p>
            <a:endParaRPr lang="en-US" dirty="0"/>
          </a:p>
        </p:txBody>
      </p:sp>
      <p:sp>
        <p:nvSpPr>
          <p:cNvPr id="11" name="TextBox 10"/>
          <p:cNvSpPr txBox="1"/>
          <p:nvPr/>
        </p:nvSpPr>
        <p:spPr>
          <a:xfrm>
            <a:off x="-3428853" y="-15888"/>
            <a:ext cx="3262654" cy="5940088"/>
          </a:xfrm>
          <a:prstGeom prst="rect">
            <a:avLst/>
          </a:prstGeom>
          <a:solidFill>
            <a:srgbClr val="CCFFCC"/>
          </a:solidFill>
        </p:spPr>
        <p:txBody>
          <a:bodyPr wrap="square" rtlCol="0">
            <a:spAutoFit/>
          </a:bodyPr>
          <a:lstStyle/>
          <a:p>
            <a:r>
              <a:rPr lang="en-US" sz="2000" b="1" dirty="0"/>
              <a:t>TIMING/VIDEO</a:t>
            </a:r>
          </a:p>
          <a:p>
            <a:r>
              <a:rPr lang="en-US" sz="2000" b="1" dirty="0"/>
              <a:t>Remove auto-advancing after creating a video version:</a:t>
            </a:r>
          </a:p>
          <a:p>
            <a:endParaRPr lang="en-US" sz="2000" b="1" dirty="0"/>
          </a:p>
          <a:p>
            <a:r>
              <a:rPr lang="en-US" sz="2000" b="1" dirty="0"/>
              <a:t>On/Off:</a:t>
            </a:r>
          </a:p>
          <a:p>
            <a:r>
              <a:rPr lang="en-US" sz="2000" dirty="0"/>
              <a:t>In the tabs (not menu): “Slide Show” </a:t>
            </a:r>
          </a:p>
          <a:p>
            <a:r>
              <a:rPr lang="en-US" sz="2000" dirty="0"/>
              <a:t>[X] Play Narrations</a:t>
            </a:r>
          </a:p>
          <a:p>
            <a:r>
              <a:rPr lang="en-US" sz="2000" dirty="0"/>
              <a:t>[X] Use Timings</a:t>
            </a:r>
          </a:p>
          <a:p>
            <a:r>
              <a:rPr lang="en-US" sz="2000" dirty="0"/>
              <a:t>[  ] Show Media Controls</a:t>
            </a:r>
          </a:p>
          <a:p>
            <a:endParaRPr lang="en-US" sz="2000" dirty="0"/>
          </a:p>
          <a:p>
            <a:r>
              <a:rPr lang="en-US" sz="2000" b="1" dirty="0"/>
              <a:t>Clear the timings completely:</a:t>
            </a:r>
          </a:p>
          <a:p>
            <a:r>
              <a:rPr lang="en-US" sz="2000" dirty="0"/>
              <a:t>Select all the slides</a:t>
            </a:r>
          </a:p>
          <a:p>
            <a:r>
              <a:rPr lang="en-US" sz="2000" dirty="0"/>
              <a:t>Right click a slide &gt; “Slide Transition…”</a:t>
            </a:r>
          </a:p>
          <a:p>
            <a:r>
              <a:rPr lang="en-US" sz="2000" dirty="0"/>
              <a:t>In the “Advance slide” section uncheck “Automatically after”</a:t>
            </a:r>
          </a:p>
        </p:txBody>
      </p:sp>
      <p:sp>
        <p:nvSpPr>
          <p:cNvPr id="6" name="TextBox 5"/>
          <p:cNvSpPr txBox="1"/>
          <p:nvPr/>
        </p:nvSpPr>
        <p:spPr>
          <a:xfrm>
            <a:off x="9915328" y="5584081"/>
            <a:ext cx="184666" cy="369332"/>
          </a:xfrm>
          <a:prstGeom prst="rect">
            <a:avLst/>
          </a:prstGeom>
          <a:noFill/>
        </p:spPr>
        <p:txBody>
          <a:bodyPr wrap="none" rtlCol="0">
            <a:spAutoFit/>
          </a:bodyPr>
          <a:lstStyle/>
          <a:p>
            <a:endParaRPr lang="en-US"/>
          </a:p>
        </p:txBody>
      </p:sp>
      <p:sp>
        <p:nvSpPr>
          <p:cNvPr id="7" name="TextBox 6"/>
          <p:cNvSpPr txBox="1"/>
          <p:nvPr/>
        </p:nvSpPr>
        <p:spPr>
          <a:xfrm>
            <a:off x="9284922" y="834496"/>
            <a:ext cx="3262654" cy="954107"/>
          </a:xfrm>
          <a:prstGeom prst="rect">
            <a:avLst/>
          </a:prstGeom>
          <a:solidFill>
            <a:srgbClr val="CCFFCC"/>
          </a:solidFill>
        </p:spPr>
        <p:txBody>
          <a:bodyPr wrap="square" rtlCol="0">
            <a:spAutoFit/>
          </a:bodyPr>
          <a:lstStyle/>
          <a:p>
            <a:r>
              <a:rPr lang="en-US" sz="2800" b="1" dirty="0" smtClean="0"/>
              <a:t>NOTHING LONGER THAN 20 minutes!</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19002562"/>
      </p:ext>
    </p:extLst>
  </p:cSld>
  <p:clrMapOvr>
    <a:masterClrMapping/>
  </p:clrMapOvr>
  <mc:AlternateContent xmlns:mc="http://schemas.openxmlformats.org/markup-compatibility/2006" xmlns:p14="http://schemas.microsoft.com/office/powerpoint/2010/main">
    <mc:Choice Requires="p14">
      <p:transition p14:dur="400" advTm="12331">
        <p:fade/>
      </p:transition>
    </mc:Choice>
    <mc:Fallback xmlns="">
      <p:transition xmlns:p14="http://schemas.microsoft.com/office/powerpoint/2010/main" advTm="123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neralInteractiveIntro-Together.jpg"/>
          <p:cNvPicPr>
            <a:picLocks noChangeAspect="1"/>
          </p:cNvPicPr>
          <p:nvPr/>
        </p:nvPicPr>
        <p:blipFill rotWithShape="1">
          <a:blip r:embed="rId5" cstate="print">
            <a:extLst>
              <a:ext uri="{28A0092B-C50C-407E-A947-70E740481C1C}">
                <a14:useLocalDpi xmlns:a14="http://schemas.microsoft.com/office/drawing/2010/main"/>
              </a:ext>
            </a:extLst>
          </a:blip>
          <a:srcRect l="2227" t="3663" r="1559"/>
          <a:stretch/>
        </p:blipFill>
        <p:spPr>
          <a:xfrm>
            <a:off x="0" y="1016000"/>
            <a:ext cx="9144000" cy="6080994"/>
          </a:xfrm>
          <a:prstGeom prst="rect">
            <a:avLst/>
          </a:prstGeom>
        </p:spPr>
      </p:pic>
      <p:sp>
        <p:nvSpPr>
          <p:cNvPr id="13" name="TextBox 12"/>
          <p:cNvSpPr txBox="1"/>
          <p:nvPr/>
        </p:nvSpPr>
        <p:spPr>
          <a:xfrm>
            <a:off x="8337551" y="6115976"/>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10</a:t>
            </a:fld>
            <a:endParaRPr lang="en-US" dirty="0">
              <a:solidFill>
                <a:schemeClr val="bg1">
                  <a:lumMod val="50000"/>
                </a:schemeClr>
              </a:solidFill>
              <a:latin typeface="Akzidenz Grotesk"/>
              <a:cs typeface="Akzidenz Grotesk"/>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42780618"/>
      </p:ext>
    </p:extLst>
  </p:cSld>
  <p:clrMapOvr>
    <a:masterClrMapping/>
  </p:clrMapOvr>
  <mc:AlternateContent xmlns:mc="http://schemas.openxmlformats.org/markup-compatibility/2006" xmlns:p14="http://schemas.microsoft.com/office/powerpoint/2010/main">
    <mc:Choice Requires="p14">
      <p:transition p14:dur="400" advTm="27413">
        <p:fade/>
      </p:transition>
    </mc:Choice>
    <mc:Fallback xmlns="">
      <p:transition xmlns:p14="http://schemas.microsoft.com/office/powerpoint/2010/main" advTm="274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5854" y="2836465"/>
            <a:ext cx="7501468" cy="861774"/>
          </a:xfrm>
          <a:prstGeom prst="rect">
            <a:avLst/>
          </a:prstGeom>
          <a:noFill/>
        </p:spPr>
        <p:txBody>
          <a:bodyPr wrap="square" rtlCol="0">
            <a:spAutoFit/>
          </a:bodyPr>
          <a:lstStyle/>
          <a:p>
            <a:pPr algn="ctr">
              <a:lnSpc>
                <a:spcPct val="130000"/>
              </a:lnSpc>
            </a:pPr>
            <a:r>
              <a:rPr lang="en-US" sz="4000" dirty="0" smtClean="0">
                <a:solidFill>
                  <a:srgbClr val="F2806C"/>
                </a:solidFill>
                <a:latin typeface="Palatino"/>
                <a:cs typeface="Palatino"/>
              </a:rPr>
              <a:t>Context is about people.</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26009899"/>
      </p:ext>
    </p:extLst>
  </p:cSld>
  <p:clrMapOvr>
    <a:masterClrMapping/>
  </p:clrMapOvr>
  <mc:AlternateContent xmlns:mc="http://schemas.openxmlformats.org/markup-compatibility/2006" xmlns:p14="http://schemas.microsoft.com/office/powerpoint/2010/main">
    <mc:Choice Requires="p14">
      <p:transition p14:dur="400" advTm="26611">
        <p:fade/>
      </p:transition>
    </mc:Choice>
    <mc:Fallback xmlns="">
      <p:transition xmlns:p14="http://schemas.microsoft.com/office/powerpoint/2010/main" advTm="266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DSC1250.JPG"/>
          <p:cNvPicPr>
            <a:picLocks noChangeAspect="1"/>
          </p:cNvPicPr>
          <p:nvPr/>
        </p:nvPicPr>
        <p:blipFill rotWithShape="1">
          <a:blip r:embed="rId5">
            <a:extLst>
              <a:ext uri="{28A0092B-C50C-407E-A947-70E740481C1C}">
                <a14:useLocalDpi xmlns:a14="http://schemas.microsoft.com/office/drawing/2010/main" val="0"/>
              </a:ext>
            </a:extLst>
          </a:blip>
          <a:srcRect t="5564" r="1826"/>
          <a:stretch/>
        </p:blipFill>
        <p:spPr>
          <a:xfrm>
            <a:off x="0" y="1016000"/>
            <a:ext cx="9144000" cy="58420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07467744"/>
      </p:ext>
    </p:extLst>
  </p:cSld>
  <p:clrMapOvr>
    <a:masterClrMapping/>
  </p:clrMapOvr>
  <mc:AlternateContent xmlns:mc="http://schemas.openxmlformats.org/markup-compatibility/2006" xmlns:p14="http://schemas.microsoft.com/office/powerpoint/2010/main">
    <mc:Choice Requires="p14">
      <p:transition p14:dur="400" advTm="16801">
        <p:fade/>
      </p:transition>
    </mc:Choice>
    <mc:Fallback xmlns="">
      <p:transition xmlns:p14="http://schemas.microsoft.com/office/powerpoint/2010/main" advTm="168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DSC1311.JPG"/>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7834" t="9734" b="1727"/>
          <a:stretch/>
        </p:blipFill>
        <p:spPr>
          <a:xfrm>
            <a:off x="0" y="1023725"/>
            <a:ext cx="9143999" cy="5834276"/>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33533411"/>
      </p:ext>
    </p:extLst>
  </p:cSld>
  <p:clrMapOvr>
    <a:masterClrMapping/>
  </p:clrMapOvr>
  <mc:AlternateContent xmlns:mc="http://schemas.openxmlformats.org/markup-compatibility/2006" xmlns:p14="http://schemas.microsoft.com/office/powerpoint/2010/main">
    <mc:Choice Requires="p14">
      <p:transition p14:dur="400" advTm="23288">
        <p:fade/>
      </p:transition>
    </mc:Choice>
    <mc:Fallback xmlns="">
      <p:transition xmlns:p14="http://schemas.microsoft.com/office/powerpoint/2010/main" advTm="232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DSC1271.JPG"/>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4362" b="7726"/>
          <a:stretch/>
        </p:blipFill>
        <p:spPr>
          <a:xfrm>
            <a:off x="-1" y="1007499"/>
            <a:ext cx="9144001" cy="5859635"/>
          </a:xfrm>
          <a:prstGeom prst="rect">
            <a:avLst/>
          </a:prstGeom>
        </p:spPr>
      </p:pic>
      <p:sp>
        <p:nvSpPr>
          <p:cNvPr id="4" name="Rectangle 3"/>
          <p:cNvSpPr/>
          <p:nvPr/>
        </p:nvSpPr>
        <p:spPr>
          <a:xfrm>
            <a:off x="2421863" y="2316375"/>
            <a:ext cx="1140611" cy="1117034"/>
          </a:xfrm>
          <a:prstGeom prst="rect">
            <a:avLst/>
          </a:prstGeom>
          <a:solidFill>
            <a:schemeClr val="tx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267513" y="2874892"/>
            <a:ext cx="1140611" cy="1117034"/>
          </a:xfrm>
          <a:prstGeom prst="rect">
            <a:avLst/>
          </a:prstGeom>
          <a:solidFill>
            <a:schemeClr val="tx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367987" y="3815323"/>
            <a:ext cx="500685" cy="176603"/>
          </a:xfrm>
          <a:prstGeom prst="rect">
            <a:avLst/>
          </a:prstGeom>
          <a:solidFill>
            <a:schemeClr val="tx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551677" y="3980168"/>
            <a:ext cx="387577" cy="176603"/>
          </a:xfrm>
          <a:prstGeom prst="rect">
            <a:avLst/>
          </a:prstGeom>
          <a:solidFill>
            <a:schemeClr val="tx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54743628"/>
      </p:ext>
    </p:extLst>
  </p:cSld>
  <p:clrMapOvr>
    <a:masterClrMapping/>
  </p:clrMapOvr>
  <mc:AlternateContent xmlns:mc="http://schemas.openxmlformats.org/markup-compatibility/2006" xmlns:p14="http://schemas.microsoft.com/office/powerpoint/2010/main">
    <mc:Choice Requires="p14">
      <p:transition p14:dur="400" advTm="18409">
        <p:fade/>
      </p:transition>
    </mc:Choice>
    <mc:Fallback xmlns="">
      <p:transition xmlns:p14="http://schemas.microsoft.com/office/powerpoint/2010/main" advTm="184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DSC1273.JPG"/>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11111" t="11089" r="16460" b="18677"/>
          <a:stretch/>
        </p:blipFill>
        <p:spPr>
          <a:xfrm>
            <a:off x="0" y="1004763"/>
            <a:ext cx="9144000" cy="5889263"/>
          </a:xfrm>
          <a:prstGeom prst="rect">
            <a:avLst/>
          </a:prstGeom>
        </p:spPr>
      </p:pic>
      <p:sp>
        <p:nvSpPr>
          <p:cNvPr id="3" name="Rectangle 2"/>
          <p:cNvSpPr/>
          <p:nvPr/>
        </p:nvSpPr>
        <p:spPr>
          <a:xfrm>
            <a:off x="2051924" y="2633848"/>
            <a:ext cx="1140611" cy="1117034"/>
          </a:xfrm>
          <a:prstGeom prst="rect">
            <a:avLst/>
          </a:prstGeom>
          <a:solidFill>
            <a:schemeClr val="tx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167562" y="3668116"/>
            <a:ext cx="476701" cy="294415"/>
          </a:xfrm>
          <a:prstGeom prst="rect">
            <a:avLst/>
          </a:prstGeom>
          <a:solidFill>
            <a:schemeClr val="tx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425297" y="3668116"/>
            <a:ext cx="665308" cy="294415"/>
          </a:xfrm>
          <a:prstGeom prst="rect">
            <a:avLst/>
          </a:prstGeom>
          <a:solidFill>
            <a:schemeClr val="tx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65876141"/>
      </p:ext>
    </p:extLst>
  </p:cSld>
  <p:clrMapOvr>
    <a:masterClrMapping/>
  </p:clrMapOvr>
  <mc:AlternateContent xmlns:mc="http://schemas.openxmlformats.org/markup-compatibility/2006" xmlns:p14="http://schemas.microsoft.com/office/powerpoint/2010/main">
    <mc:Choice Requires="p14">
      <p:transition p14:dur="400" advTm="21002">
        <p:fade/>
      </p:transition>
    </mc:Choice>
    <mc:Fallback xmlns="">
      <p:transition xmlns:p14="http://schemas.microsoft.com/office/powerpoint/2010/main" advTm="210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DSC0506.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784746"/>
            <a:ext cx="9144000" cy="6073254"/>
          </a:xfrm>
          <a:prstGeom prst="rect">
            <a:avLst/>
          </a:prstGeom>
        </p:spPr>
      </p:pic>
      <p:grpSp>
        <p:nvGrpSpPr>
          <p:cNvPr id="8" name="Group 7"/>
          <p:cNvGrpSpPr/>
          <p:nvPr/>
        </p:nvGrpSpPr>
        <p:grpSpPr>
          <a:xfrm>
            <a:off x="0" y="-1655"/>
            <a:ext cx="9188451" cy="6858000"/>
            <a:chOff x="0" y="-1655"/>
            <a:chExt cx="9188451" cy="6858000"/>
          </a:xfrm>
        </p:grpSpPr>
        <p:sp>
          <p:nvSpPr>
            <p:cNvPr id="9" name="TextBox 8"/>
            <p:cNvSpPr txBox="1"/>
            <p:nvPr/>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16</a:t>
              </a:fld>
              <a:endParaRPr lang="en-US" dirty="0">
                <a:solidFill>
                  <a:schemeClr val="bg1">
                    <a:lumMod val="50000"/>
                  </a:schemeClr>
                </a:solidFill>
                <a:latin typeface="Akzidenz Grotesk"/>
                <a:cs typeface="Akzidenz Grotesk"/>
              </a:endParaRPr>
            </a:p>
          </p:txBody>
        </p:sp>
        <p:pic>
          <p:nvPicPr>
            <p:cNvPr id="10" name="Picture 9" descr="Title-Slide-Lovebird-3.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655"/>
              <a:ext cx="9144000" cy="6858000"/>
            </a:xfrm>
            <a:prstGeom prst="rect">
              <a:avLst/>
            </a:prstGeom>
          </p:spPr>
        </p:pic>
        <p:sp>
          <p:nvSpPr>
            <p:cNvPr id="11" name="Rectangle 10"/>
            <p:cNvSpPr/>
            <p:nvPr/>
          </p:nvSpPr>
          <p:spPr>
            <a:xfrm>
              <a:off x="7263840" y="224908"/>
              <a:ext cx="1713346"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dirty="0" smtClean="0">
                  <a:solidFill>
                    <a:schemeClr val="bg1">
                      <a:alpha val="46000"/>
                    </a:schemeClr>
                  </a:solidFill>
                  <a:latin typeface="Palatino"/>
                  <a:cs typeface="Palatino"/>
                </a:rPr>
                <a:t>@</a:t>
              </a:r>
              <a:r>
                <a:rPr lang="en-US" dirty="0" err="1" smtClean="0">
                  <a:solidFill>
                    <a:schemeClr val="bg1">
                      <a:alpha val="46000"/>
                    </a:schemeClr>
                  </a:solidFill>
                  <a:latin typeface="Palatino"/>
                  <a:cs typeface="Palatino"/>
                </a:rPr>
                <a:t>techjobslafair</a:t>
              </a:r>
              <a:endParaRPr lang="en-US" sz="1800" b="0" i="1" kern="1200" dirty="0" smtClean="0">
                <a:solidFill>
                  <a:schemeClr val="bg1">
                    <a:alpha val="46000"/>
                  </a:schemeClr>
                </a:solidFill>
                <a:latin typeface="Palatino"/>
                <a:ea typeface="+mn-ea"/>
                <a:cs typeface="Palatino"/>
              </a:endParaRPr>
            </a:p>
          </p:txBody>
        </p:sp>
      </p:gr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36952820"/>
      </p:ext>
    </p:extLst>
  </p:cSld>
  <p:clrMapOvr>
    <a:masterClrMapping/>
  </p:clrMapOvr>
  <mc:AlternateContent xmlns:mc="http://schemas.openxmlformats.org/markup-compatibility/2006" xmlns:p14="http://schemas.microsoft.com/office/powerpoint/2010/main">
    <mc:Choice Requires="p14">
      <p:transition spd="slow" p14:dur="2000" advTm="48987"/>
    </mc:Choice>
    <mc:Fallback xmlns="">
      <p:transition xmlns:p14="http://schemas.microsoft.com/office/powerpoint/2010/main" spd="slow" advTm="48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5854" y="2836465"/>
            <a:ext cx="7501468" cy="861774"/>
          </a:xfrm>
          <a:prstGeom prst="rect">
            <a:avLst/>
          </a:prstGeom>
          <a:noFill/>
        </p:spPr>
        <p:txBody>
          <a:bodyPr wrap="square" rtlCol="0">
            <a:spAutoFit/>
          </a:bodyPr>
          <a:lstStyle/>
          <a:p>
            <a:pPr algn="ctr">
              <a:lnSpc>
                <a:spcPct val="130000"/>
              </a:lnSpc>
            </a:pPr>
            <a:r>
              <a:rPr lang="en-US" sz="4000" dirty="0" smtClean="0">
                <a:solidFill>
                  <a:srgbClr val="F2806C"/>
                </a:solidFill>
                <a:latin typeface="Palatino"/>
                <a:cs typeface="Palatino"/>
              </a:rPr>
              <a:t>One last problem.</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17612175"/>
      </p:ext>
    </p:extLst>
  </p:cSld>
  <p:clrMapOvr>
    <a:masterClrMapping/>
  </p:clrMapOvr>
  <mc:AlternateContent xmlns:mc="http://schemas.openxmlformats.org/markup-compatibility/2006" xmlns:p14="http://schemas.microsoft.com/office/powerpoint/2010/main">
    <mc:Choice Requires="p14">
      <p:transition p14:dur="400" advTm="4629">
        <p:fade/>
      </p:transition>
    </mc:Choice>
    <mc:Fallback xmlns="">
      <p:transition xmlns:p14="http://schemas.microsoft.com/office/powerpoint/2010/main" advTm="46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reeScreens-Androi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8098" y="1189481"/>
            <a:ext cx="7145856" cy="5269166"/>
          </a:xfrm>
          <a:prstGeom prst="rect">
            <a:avLst/>
          </a:prstGeom>
        </p:spPr>
      </p:pic>
      <p:sp>
        <p:nvSpPr>
          <p:cNvPr id="17" name="Rectangle 16"/>
          <p:cNvSpPr/>
          <p:nvPr/>
        </p:nvSpPr>
        <p:spPr>
          <a:xfrm>
            <a:off x="333556" y="1189481"/>
            <a:ext cx="8326140" cy="5668519"/>
          </a:xfrm>
          <a:custGeom>
            <a:avLst/>
            <a:gdLst/>
            <a:ahLst/>
            <a:cxnLst/>
            <a:rect l="l" t="t" r="r" b="b"/>
            <a:pathLst>
              <a:path w="8326140" h="5668519">
                <a:moveTo>
                  <a:pt x="1" y="0"/>
                </a:moveTo>
                <a:lnTo>
                  <a:pt x="8326140" y="0"/>
                </a:lnTo>
                <a:lnTo>
                  <a:pt x="8326140" y="3527613"/>
                </a:lnTo>
                <a:lnTo>
                  <a:pt x="6709663" y="3527613"/>
                </a:lnTo>
                <a:lnTo>
                  <a:pt x="6709663" y="5668519"/>
                </a:lnTo>
                <a:lnTo>
                  <a:pt x="0" y="5668519"/>
                </a:lnTo>
                <a:lnTo>
                  <a:pt x="0" y="2140906"/>
                </a:lnTo>
                <a:lnTo>
                  <a:pt x="1" y="2140906"/>
                </a:lnTo>
                <a:close/>
              </a:path>
            </a:pathLst>
          </a:custGeom>
          <a:solidFill>
            <a:schemeClr val="tx1">
              <a:alpha val="6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ThreeScreens-Real.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1851" y="1189481"/>
            <a:ext cx="7145856" cy="4345610"/>
          </a:xfrm>
          <a:prstGeom prst="rect">
            <a:avLst/>
          </a:prstGeom>
        </p:spPr>
      </p:pic>
      <p:sp>
        <p:nvSpPr>
          <p:cNvPr id="30" name="Rectangle 16"/>
          <p:cNvSpPr/>
          <p:nvPr/>
        </p:nvSpPr>
        <p:spPr>
          <a:xfrm>
            <a:off x="474678" y="1189481"/>
            <a:ext cx="8326140" cy="5147395"/>
          </a:xfrm>
          <a:custGeom>
            <a:avLst/>
            <a:gdLst/>
            <a:ahLst/>
            <a:cxnLst/>
            <a:rect l="l" t="t" r="r" b="b"/>
            <a:pathLst>
              <a:path w="8326140" h="5668519">
                <a:moveTo>
                  <a:pt x="1" y="0"/>
                </a:moveTo>
                <a:lnTo>
                  <a:pt x="8326140" y="0"/>
                </a:lnTo>
                <a:lnTo>
                  <a:pt x="8326140" y="3527613"/>
                </a:lnTo>
                <a:lnTo>
                  <a:pt x="6709663" y="3527613"/>
                </a:lnTo>
                <a:lnTo>
                  <a:pt x="6709663" y="5668519"/>
                </a:lnTo>
                <a:lnTo>
                  <a:pt x="0" y="5668519"/>
                </a:lnTo>
                <a:lnTo>
                  <a:pt x="0" y="2140906"/>
                </a:lnTo>
                <a:lnTo>
                  <a:pt x="1" y="2140906"/>
                </a:lnTo>
                <a:close/>
              </a:path>
            </a:pathLst>
          </a:custGeom>
          <a:solidFill>
            <a:schemeClr val="tx1">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7" name="Group 26"/>
          <p:cNvGrpSpPr/>
          <p:nvPr/>
        </p:nvGrpSpPr>
        <p:grpSpPr>
          <a:xfrm>
            <a:off x="1249108" y="5261141"/>
            <a:ext cx="7087710" cy="450135"/>
            <a:chOff x="1249108" y="5522263"/>
            <a:chExt cx="7087710" cy="450135"/>
          </a:xfrm>
        </p:grpSpPr>
        <p:sp>
          <p:nvSpPr>
            <p:cNvPr id="19" name="TextBox 18"/>
            <p:cNvSpPr txBox="1"/>
            <p:nvPr/>
          </p:nvSpPr>
          <p:spPr>
            <a:xfrm>
              <a:off x="1249108" y="5533816"/>
              <a:ext cx="1958189" cy="438582"/>
            </a:xfrm>
            <a:prstGeom prst="rect">
              <a:avLst/>
            </a:prstGeom>
            <a:noFill/>
          </p:spPr>
          <p:txBody>
            <a:bodyPr wrap="square" rtlCol="0">
              <a:spAutoFit/>
            </a:bodyPr>
            <a:lstStyle/>
            <a:p>
              <a:pPr algn="ctr">
                <a:lnSpc>
                  <a:spcPct val="130000"/>
                </a:lnSpc>
              </a:pPr>
              <a:r>
                <a:rPr lang="en-US" dirty="0" smtClean="0">
                  <a:solidFill>
                    <a:schemeClr val="bg1"/>
                  </a:solidFill>
                  <a:latin typeface="Helvetica Neue LT"/>
                  <a:cs typeface="Helvetica Neue LT"/>
                </a:rPr>
                <a:t>XHDPI: 320ppi</a:t>
              </a:r>
              <a:endParaRPr lang="en-US" dirty="0">
                <a:solidFill>
                  <a:schemeClr val="bg1"/>
                </a:solidFill>
                <a:latin typeface="Helvetica Neue LT"/>
                <a:cs typeface="Helvetica Neue LT"/>
              </a:endParaRPr>
            </a:p>
          </p:txBody>
        </p:sp>
        <p:sp>
          <p:nvSpPr>
            <p:cNvPr id="21" name="TextBox 20"/>
            <p:cNvSpPr txBox="1"/>
            <p:nvPr/>
          </p:nvSpPr>
          <p:spPr>
            <a:xfrm>
              <a:off x="4135075" y="5522263"/>
              <a:ext cx="1958189" cy="438582"/>
            </a:xfrm>
            <a:prstGeom prst="rect">
              <a:avLst/>
            </a:prstGeom>
            <a:noFill/>
          </p:spPr>
          <p:txBody>
            <a:bodyPr wrap="square" rtlCol="0">
              <a:spAutoFit/>
            </a:bodyPr>
            <a:lstStyle/>
            <a:p>
              <a:pPr algn="ctr">
                <a:lnSpc>
                  <a:spcPct val="130000"/>
                </a:lnSpc>
              </a:pPr>
              <a:r>
                <a:rPr lang="en-US" dirty="0" smtClean="0">
                  <a:solidFill>
                    <a:schemeClr val="bg1"/>
                  </a:solidFill>
                  <a:latin typeface="Helvetica Neue LT"/>
                  <a:cs typeface="Helvetica Neue LT"/>
                </a:rPr>
                <a:t>XXHDPI: 480ppi</a:t>
              </a:r>
              <a:endParaRPr lang="en-US" dirty="0">
                <a:solidFill>
                  <a:schemeClr val="bg1"/>
                </a:solidFill>
                <a:latin typeface="Helvetica Neue LT"/>
                <a:cs typeface="Helvetica Neue LT"/>
              </a:endParaRPr>
            </a:p>
          </p:txBody>
        </p:sp>
        <p:sp>
          <p:nvSpPr>
            <p:cNvPr id="23" name="TextBox 22"/>
            <p:cNvSpPr txBox="1"/>
            <p:nvPr/>
          </p:nvSpPr>
          <p:spPr>
            <a:xfrm>
              <a:off x="6378629" y="5522263"/>
              <a:ext cx="1958189" cy="438582"/>
            </a:xfrm>
            <a:prstGeom prst="rect">
              <a:avLst/>
            </a:prstGeom>
            <a:noFill/>
          </p:spPr>
          <p:txBody>
            <a:bodyPr wrap="square" rtlCol="0">
              <a:spAutoFit/>
            </a:bodyPr>
            <a:lstStyle/>
            <a:p>
              <a:pPr algn="ctr">
                <a:lnSpc>
                  <a:spcPct val="130000"/>
                </a:lnSpc>
              </a:pPr>
              <a:r>
                <a:rPr lang="en-US" dirty="0" smtClean="0">
                  <a:solidFill>
                    <a:schemeClr val="bg1"/>
                  </a:solidFill>
                  <a:latin typeface="Helvetica Neue LT"/>
                  <a:cs typeface="Helvetica Neue LT"/>
                </a:rPr>
                <a:t>MDPI: 160ppi</a:t>
              </a:r>
              <a:endParaRPr lang="en-US" dirty="0">
                <a:solidFill>
                  <a:schemeClr val="bg1"/>
                </a:solidFill>
                <a:latin typeface="Helvetica Neue LT"/>
                <a:cs typeface="Helvetica Neue LT"/>
              </a:endParaRPr>
            </a:p>
          </p:txBody>
        </p:sp>
      </p:grpSp>
      <p:grpSp>
        <p:nvGrpSpPr>
          <p:cNvPr id="28" name="Group 27"/>
          <p:cNvGrpSpPr/>
          <p:nvPr/>
        </p:nvGrpSpPr>
        <p:grpSpPr>
          <a:xfrm>
            <a:off x="1249108" y="4809731"/>
            <a:ext cx="7087710" cy="450135"/>
            <a:chOff x="1249108" y="5070853"/>
            <a:chExt cx="7087710" cy="450135"/>
          </a:xfrm>
        </p:grpSpPr>
        <p:sp>
          <p:nvSpPr>
            <p:cNvPr id="20" name="TextBox 19"/>
            <p:cNvSpPr txBox="1"/>
            <p:nvPr/>
          </p:nvSpPr>
          <p:spPr>
            <a:xfrm>
              <a:off x="1249108" y="5082406"/>
              <a:ext cx="1958189" cy="438582"/>
            </a:xfrm>
            <a:prstGeom prst="rect">
              <a:avLst/>
            </a:prstGeom>
            <a:noFill/>
          </p:spPr>
          <p:txBody>
            <a:bodyPr wrap="square" rtlCol="0">
              <a:spAutoFit/>
            </a:bodyPr>
            <a:lstStyle/>
            <a:p>
              <a:pPr algn="ctr">
                <a:lnSpc>
                  <a:spcPct val="130000"/>
                </a:lnSpc>
              </a:pPr>
              <a:r>
                <a:rPr lang="en-US" dirty="0" smtClean="0">
                  <a:solidFill>
                    <a:schemeClr val="bg1"/>
                  </a:solidFill>
                  <a:latin typeface="Helvetica Neue LT"/>
                  <a:cs typeface="Helvetica Neue LT"/>
                </a:rPr>
                <a:t>Really: 267ppi</a:t>
              </a:r>
              <a:endParaRPr lang="en-US" dirty="0">
                <a:solidFill>
                  <a:schemeClr val="bg1"/>
                </a:solidFill>
                <a:latin typeface="Helvetica Neue LT"/>
                <a:cs typeface="Helvetica Neue LT"/>
              </a:endParaRPr>
            </a:p>
          </p:txBody>
        </p:sp>
        <p:sp>
          <p:nvSpPr>
            <p:cNvPr id="22" name="TextBox 21"/>
            <p:cNvSpPr txBox="1"/>
            <p:nvPr/>
          </p:nvSpPr>
          <p:spPr>
            <a:xfrm>
              <a:off x="4135075" y="5070853"/>
              <a:ext cx="1958189" cy="438582"/>
            </a:xfrm>
            <a:prstGeom prst="rect">
              <a:avLst/>
            </a:prstGeom>
            <a:noFill/>
          </p:spPr>
          <p:txBody>
            <a:bodyPr wrap="square" rtlCol="0">
              <a:spAutoFit/>
            </a:bodyPr>
            <a:lstStyle/>
            <a:p>
              <a:pPr algn="ctr">
                <a:lnSpc>
                  <a:spcPct val="130000"/>
                </a:lnSpc>
              </a:pPr>
              <a:r>
                <a:rPr lang="en-US" dirty="0" smtClean="0">
                  <a:solidFill>
                    <a:schemeClr val="bg1"/>
                  </a:solidFill>
                  <a:latin typeface="Helvetica Neue LT"/>
                  <a:cs typeface="Helvetica Neue LT"/>
                </a:rPr>
                <a:t>Really: 445ppi</a:t>
              </a:r>
              <a:endParaRPr lang="en-US" dirty="0">
                <a:solidFill>
                  <a:schemeClr val="bg1"/>
                </a:solidFill>
                <a:latin typeface="Helvetica Neue LT"/>
                <a:cs typeface="Helvetica Neue LT"/>
              </a:endParaRPr>
            </a:p>
          </p:txBody>
        </p:sp>
        <p:sp>
          <p:nvSpPr>
            <p:cNvPr id="24" name="TextBox 23"/>
            <p:cNvSpPr txBox="1"/>
            <p:nvPr/>
          </p:nvSpPr>
          <p:spPr>
            <a:xfrm>
              <a:off x="6378629" y="5070853"/>
              <a:ext cx="1958189" cy="438582"/>
            </a:xfrm>
            <a:prstGeom prst="rect">
              <a:avLst/>
            </a:prstGeom>
            <a:noFill/>
          </p:spPr>
          <p:txBody>
            <a:bodyPr wrap="square" rtlCol="0">
              <a:spAutoFit/>
            </a:bodyPr>
            <a:lstStyle/>
            <a:p>
              <a:pPr algn="ctr">
                <a:lnSpc>
                  <a:spcPct val="130000"/>
                </a:lnSpc>
              </a:pPr>
              <a:r>
                <a:rPr lang="en-US" dirty="0" smtClean="0">
                  <a:solidFill>
                    <a:schemeClr val="bg1"/>
                  </a:solidFill>
                  <a:latin typeface="Helvetica Neue LT"/>
                  <a:cs typeface="Helvetica Neue LT"/>
                </a:rPr>
                <a:t>Really: 180ppi</a:t>
              </a:r>
              <a:endParaRPr lang="en-US" dirty="0">
                <a:solidFill>
                  <a:schemeClr val="bg1"/>
                </a:solidFill>
                <a:latin typeface="Helvetica Neue LT"/>
                <a:cs typeface="Helvetica Neue LT"/>
              </a:endParaRPr>
            </a:p>
          </p:txBody>
        </p:sp>
      </p:grpSp>
      <p:grpSp>
        <p:nvGrpSpPr>
          <p:cNvPr id="29" name="Group 28"/>
          <p:cNvGrpSpPr/>
          <p:nvPr/>
        </p:nvGrpSpPr>
        <p:grpSpPr>
          <a:xfrm>
            <a:off x="1762275" y="1607384"/>
            <a:ext cx="6161484" cy="726700"/>
            <a:chOff x="1762275" y="1607384"/>
            <a:chExt cx="6161484" cy="726700"/>
          </a:xfrm>
        </p:grpSpPr>
        <p:sp>
          <p:nvSpPr>
            <p:cNvPr id="18" name="TextBox 17"/>
            <p:cNvSpPr txBox="1"/>
            <p:nvPr/>
          </p:nvSpPr>
          <p:spPr>
            <a:xfrm>
              <a:off x="1762275" y="1626198"/>
              <a:ext cx="1011035" cy="707886"/>
            </a:xfrm>
            <a:prstGeom prst="rect">
              <a:avLst/>
            </a:prstGeom>
            <a:noFill/>
          </p:spPr>
          <p:txBody>
            <a:bodyPr wrap="square" rtlCol="0">
              <a:spAutoFit/>
            </a:bodyPr>
            <a:lstStyle/>
            <a:p>
              <a:pPr algn="ctr">
                <a:lnSpc>
                  <a:spcPct val="130000"/>
                </a:lnSpc>
              </a:pPr>
              <a:r>
                <a:rPr lang="en-US" sz="3200" dirty="0" smtClean="0">
                  <a:solidFill>
                    <a:srgbClr val="E9213C"/>
                  </a:solidFill>
                  <a:latin typeface="Helvetica Neue LT"/>
                  <a:cs typeface="Helvetica Neue LT"/>
                </a:rPr>
                <a:t>83%</a:t>
              </a:r>
              <a:endParaRPr lang="en-US" sz="2400" dirty="0">
                <a:solidFill>
                  <a:srgbClr val="E9213C"/>
                </a:solidFill>
                <a:latin typeface="Helvetica Neue LT"/>
                <a:cs typeface="Helvetica Neue LT"/>
              </a:endParaRPr>
            </a:p>
          </p:txBody>
        </p:sp>
        <p:sp>
          <p:nvSpPr>
            <p:cNvPr id="25" name="TextBox 24"/>
            <p:cNvSpPr txBox="1"/>
            <p:nvPr/>
          </p:nvSpPr>
          <p:spPr>
            <a:xfrm>
              <a:off x="4620977" y="1607384"/>
              <a:ext cx="1011035" cy="707886"/>
            </a:xfrm>
            <a:prstGeom prst="rect">
              <a:avLst/>
            </a:prstGeom>
            <a:noFill/>
          </p:spPr>
          <p:txBody>
            <a:bodyPr wrap="square" rtlCol="0">
              <a:spAutoFit/>
            </a:bodyPr>
            <a:lstStyle/>
            <a:p>
              <a:pPr algn="ctr">
                <a:lnSpc>
                  <a:spcPct val="130000"/>
                </a:lnSpc>
              </a:pPr>
              <a:r>
                <a:rPr lang="en-US" sz="3200" dirty="0" smtClean="0">
                  <a:solidFill>
                    <a:srgbClr val="E9213C"/>
                  </a:solidFill>
                  <a:latin typeface="Helvetica Neue LT"/>
                  <a:cs typeface="Helvetica Neue LT"/>
                </a:rPr>
                <a:t>92%</a:t>
              </a:r>
              <a:endParaRPr lang="en-US" sz="2400" dirty="0">
                <a:solidFill>
                  <a:srgbClr val="E9213C"/>
                </a:solidFill>
                <a:latin typeface="Helvetica Neue LT"/>
                <a:cs typeface="Helvetica Neue LT"/>
              </a:endParaRPr>
            </a:p>
          </p:txBody>
        </p:sp>
        <p:sp>
          <p:nvSpPr>
            <p:cNvPr id="26" name="TextBox 25"/>
            <p:cNvSpPr txBox="1"/>
            <p:nvPr/>
          </p:nvSpPr>
          <p:spPr>
            <a:xfrm>
              <a:off x="6582293" y="1613370"/>
              <a:ext cx="1341466" cy="707886"/>
            </a:xfrm>
            <a:prstGeom prst="rect">
              <a:avLst/>
            </a:prstGeom>
            <a:noFill/>
          </p:spPr>
          <p:txBody>
            <a:bodyPr wrap="square" rtlCol="0">
              <a:spAutoFit/>
            </a:bodyPr>
            <a:lstStyle/>
            <a:p>
              <a:pPr algn="ctr">
                <a:lnSpc>
                  <a:spcPct val="130000"/>
                </a:lnSpc>
              </a:pPr>
              <a:r>
                <a:rPr lang="en-US" sz="3200" dirty="0" smtClean="0">
                  <a:solidFill>
                    <a:srgbClr val="E9213C"/>
                  </a:solidFill>
                  <a:latin typeface="Helvetica Neue LT"/>
                  <a:cs typeface="Helvetica Neue LT"/>
                </a:rPr>
                <a:t>112%</a:t>
              </a:r>
              <a:endParaRPr lang="en-US" sz="2400" dirty="0">
                <a:solidFill>
                  <a:srgbClr val="E9213C"/>
                </a:solidFill>
                <a:latin typeface="Helvetica Neue LT"/>
                <a:cs typeface="Helvetica Neue LT"/>
              </a:endParaRPr>
            </a:p>
          </p:txBody>
        </p:sp>
      </p:gr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689398672"/>
      </p:ext>
    </p:extLst>
  </p:cSld>
  <p:clrMapOvr>
    <a:masterClrMapping/>
  </p:clrMapOvr>
  <mc:AlternateContent xmlns:mc="http://schemas.openxmlformats.org/markup-compatibility/2006" xmlns:p14="http://schemas.microsoft.com/office/powerpoint/2010/main">
    <mc:Choice Requires="p14">
      <p:transition p14:dur="400" advTm="50698">
        <p:fade/>
      </p:transition>
    </mc:Choice>
    <mc:Fallback xmlns="">
      <p:transition xmlns:p14="http://schemas.microsoft.com/office/powerpoint/2010/main" advTm="506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0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2000"/>
                                        <p:tgtEl>
                                          <p:spTgt spid="12"/>
                                        </p:tgtEl>
                                      </p:cBhvr>
                                    </p:animEffect>
                                  </p:childTnLst>
                                </p:cTn>
                              </p:par>
                            </p:childTnLst>
                          </p:cTn>
                        </p:par>
                        <p:par>
                          <p:cTn id="15" fill="hold">
                            <p:stCondLst>
                              <p:cond delay="2000"/>
                            </p:stCondLst>
                            <p:childTnLst>
                              <p:par>
                                <p:cTn id="16" presetID="10" presetClass="entr" presetSubtype="0" fill="hold" nodeType="afterEffect">
                                  <p:stCondLst>
                                    <p:cond delay="25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childTnLst>
                                </p:cTn>
                              </p:par>
                            </p:childTnLst>
                          </p:cTn>
                        </p:par>
                        <p:par>
                          <p:cTn id="19" fill="hold">
                            <p:stCondLst>
                              <p:cond delay="3250"/>
                            </p:stCondLst>
                            <p:childTnLst>
                              <p:par>
                                <p:cTn id="20" presetID="10" presetClass="entr" presetSubtype="0" fill="hold" nodeType="afterEffect">
                                  <p:stCondLst>
                                    <p:cond delay="100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childTnLst>
                                </p:cTn>
                              </p:par>
                            </p:childTnLst>
                          </p:cTn>
                        </p:par>
                        <p:par>
                          <p:cTn id="23" fill="hold">
                            <p:stCondLst>
                              <p:cond delay="5250"/>
                            </p:stCondLst>
                            <p:childTnLst>
                              <p:par>
                                <p:cTn id="24" presetID="10" presetClass="entr" presetSubtype="0" fill="hold" grpId="0" nodeType="afterEffect">
                                  <p:stCondLst>
                                    <p:cond delay="100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0"/>
                                        <p:tgtEl>
                                          <p:spTgt spid="30"/>
                                        </p:tgtEl>
                                      </p:cBhvr>
                                    </p:animEffect>
                                  </p:childTnLst>
                                </p:cTn>
                              </p:par>
                              <p:par>
                                <p:cTn id="27" presetID="10" presetClass="entr" presetSubtype="0" fill="hold" nodeType="withEffect">
                                  <p:stCondLst>
                                    <p:cond delay="100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2"/>
                </p:tgtEl>
              </p:cMediaNode>
            </p:audio>
          </p:childTnLst>
        </p:cTn>
      </p:par>
    </p:tnLst>
    <p:bldLst>
      <p:bldP spid="17"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eckbox.png"/>
          <p:cNvPicPr>
            <a:picLocks noChangeAspect="1"/>
          </p:cNvPicPr>
          <p:nvPr/>
        </p:nvPicPr>
        <p:blipFill rotWithShape="1">
          <a:blip r:embed="rId6" cstate="print">
            <a:extLst>
              <a:ext uri="{28A0092B-C50C-407E-A947-70E740481C1C}">
                <a14:useLocalDpi xmlns:a14="http://schemas.microsoft.com/office/drawing/2010/main"/>
              </a:ext>
            </a:extLst>
          </a:blip>
          <a:srcRect l="17523" t="15192" r="9922" b="15828"/>
          <a:stretch/>
        </p:blipFill>
        <p:spPr>
          <a:xfrm>
            <a:off x="3489538" y="2565537"/>
            <a:ext cx="2322082" cy="2155050"/>
          </a:xfrm>
          <a:prstGeom prst="rect">
            <a:avLst/>
          </a:prstGeom>
        </p:spPr>
      </p:pic>
      <p:pic>
        <p:nvPicPr>
          <p:cNvPr id="4" name="Picture 3" descr="checkbox.png"/>
          <p:cNvPicPr>
            <a:picLocks noChangeAspect="1"/>
          </p:cNvPicPr>
          <p:nvPr/>
        </p:nvPicPr>
        <p:blipFill rotWithShape="1">
          <a:blip r:embed="rId6" cstate="print">
            <a:extLst>
              <a:ext uri="{28A0092B-C50C-407E-A947-70E740481C1C}">
                <a14:useLocalDpi xmlns:a14="http://schemas.microsoft.com/office/drawing/2010/main"/>
              </a:ext>
            </a:extLst>
          </a:blip>
          <a:srcRect l="17523" t="15192" r="9922" b="15828"/>
          <a:stretch/>
        </p:blipFill>
        <p:spPr>
          <a:xfrm>
            <a:off x="918661" y="2847747"/>
            <a:ext cx="1713918" cy="1590632"/>
          </a:xfrm>
          <a:prstGeom prst="rect">
            <a:avLst/>
          </a:prstGeom>
        </p:spPr>
      </p:pic>
      <p:pic>
        <p:nvPicPr>
          <p:cNvPr id="5" name="Picture 4" descr="checkbox.png"/>
          <p:cNvPicPr>
            <a:picLocks noChangeAspect="1"/>
          </p:cNvPicPr>
          <p:nvPr/>
        </p:nvPicPr>
        <p:blipFill rotWithShape="1">
          <a:blip r:embed="rId6" cstate="print">
            <a:extLst>
              <a:ext uri="{28A0092B-C50C-407E-A947-70E740481C1C}">
                <a14:useLocalDpi xmlns:a14="http://schemas.microsoft.com/office/drawing/2010/main"/>
              </a:ext>
            </a:extLst>
          </a:blip>
          <a:srcRect l="17523" t="15192" r="9922" b="15828"/>
          <a:stretch/>
        </p:blipFill>
        <p:spPr>
          <a:xfrm>
            <a:off x="6090761" y="2219188"/>
            <a:ext cx="3013179" cy="2796435"/>
          </a:xfrm>
          <a:prstGeom prst="rect">
            <a:avLst/>
          </a:prstGeom>
        </p:spPr>
      </p:pic>
      <p:sp>
        <p:nvSpPr>
          <p:cNvPr id="2" name="Rectangle 1"/>
          <p:cNvSpPr/>
          <p:nvPr/>
        </p:nvSpPr>
        <p:spPr>
          <a:xfrm>
            <a:off x="3104662" y="1962635"/>
            <a:ext cx="2860908" cy="3527613"/>
          </a:xfrm>
          <a:prstGeom prst="rect">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243754" y="2115035"/>
            <a:ext cx="2860908" cy="3527613"/>
          </a:xfrm>
          <a:prstGeom prst="rect">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Sound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026107514"/>
      </p:ext>
    </p:extLst>
  </p:cSld>
  <p:clrMapOvr>
    <a:masterClrMapping/>
  </p:clrMapOvr>
  <mc:AlternateContent xmlns:mc="http://schemas.openxmlformats.org/markup-compatibility/2006" xmlns:p14="http://schemas.microsoft.com/office/powerpoint/2010/main">
    <mc:Choice Requires="p14">
      <p:transition p14:dur="400" advTm="24452">
        <p:fade/>
      </p:transition>
    </mc:Choice>
    <mc:Fallback xmlns="">
      <p:transition xmlns:p14="http://schemas.microsoft.com/office/powerpoint/2010/main" advTm="244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bldLst>
      <p:bldP spid="2"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DSC2062.JPG"/>
          <p:cNvPicPr>
            <a:picLocks noChangeAspect="1"/>
          </p:cNvPicPr>
          <p:nvPr/>
        </p:nvPicPr>
        <p:blipFill rotWithShape="1">
          <a:blip r:embed="rId6">
            <a:extLst>
              <a:ext uri="{28A0092B-C50C-407E-A947-70E740481C1C}">
                <a14:useLocalDpi xmlns:a14="http://schemas.microsoft.com/office/drawing/2010/main" val="0"/>
              </a:ext>
            </a:extLst>
          </a:blip>
          <a:srcRect l="9773" t="28189" r="18002" b="2484"/>
          <a:stretch/>
        </p:blipFill>
        <p:spPr>
          <a:xfrm>
            <a:off x="-1" y="1028597"/>
            <a:ext cx="9144001" cy="5829403"/>
          </a:xfrm>
          <a:prstGeom prst="rect">
            <a:avLst/>
          </a:prstGeom>
        </p:spPr>
      </p:pic>
      <p:pic>
        <p:nvPicPr>
          <p:cNvPr id="3" name="Picture 2" descr="Arrow-shorte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4522782" y="1844802"/>
            <a:ext cx="2015080" cy="947180"/>
          </a:xfrm>
          <a:prstGeom prst="rect">
            <a:avLst/>
          </a:prstGeom>
        </p:spPr>
      </p:pic>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928660695"/>
      </p:ext>
    </p:extLst>
  </p:cSld>
  <p:clrMapOvr>
    <a:masterClrMapping/>
  </p:clrMapOvr>
  <mc:AlternateContent xmlns:mc="http://schemas.openxmlformats.org/markup-compatibility/2006" xmlns:p14="http://schemas.microsoft.com/office/powerpoint/2010/main">
    <mc:Choice Requires="p14">
      <p:transition p14:dur="400" advTm="25581">
        <p:fade/>
      </p:transition>
    </mc:Choice>
    <mc:Fallback xmlns="">
      <p:transition xmlns:p14="http://schemas.microsoft.com/office/powerpoint/2010/main" advTm="255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5854" y="2670285"/>
            <a:ext cx="7501468" cy="861774"/>
          </a:xfrm>
          <a:prstGeom prst="rect">
            <a:avLst/>
          </a:prstGeom>
          <a:noFill/>
        </p:spPr>
        <p:txBody>
          <a:bodyPr wrap="square" rtlCol="0">
            <a:spAutoFit/>
          </a:bodyPr>
          <a:lstStyle/>
          <a:p>
            <a:pPr algn="ctr">
              <a:lnSpc>
                <a:spcPct val="130000"/>
              </a:lnSpc>
            </a:pPr>
            <a:r>
              <a:rPr lang="en-US" sz="4000" dirty="0" smtClean="0">
                <a:solidFill>
                  <a:srgbClr val="F2806C"/>
                </a:solidFill>
                <a:latin typeface="Palatino"/>
                <a:cs typeface="Palatino"/>
              </a:rPr>
              <a:t>Solve problems for people</a:t>
            </a:r>
          </a:p>
        </p:txBody>
      </p:sp>
      <p:sp>
        <p:nvSpPr>
          <p:cNvPr id="4" name="TextBox 3"/>
          <p:cNvSpPr txBox="1"/>
          <p:nvPr/>
        </p:nvSpPr>
        <p:spPr>
          <a:xfrm>
            <a:off x="785854" y="3416188"/>
            <a:ext cx="7501468" cy="861774"/>
          </a:xfrm>
          <a:prstGeom prst="rect">
            <a:avLst/>
          </a:prstGeom>
          <a:noFill/>
        </p:spPr>
        <p:txBody>
          <a:bodyPr wrap="square" rtlCol="0">
            <a:spAutoFit/>
          </a:bodyPr>
          <a:lstStyle/>
          <a:p>
            <a:pPr algn="ctr">
              <a:lnSpc>
                <a:spcPct val="130000"/>
              </a:lnSpc>
            </a:pPr>
            <a:r>
              <a:rPr lang="en-US" sz="4000" dirty="0" smtClean="0">
                <a:solidFill>
                  <a:srgbClr val="F2806C"/>
                </a:solidFill>
                <a:latin typeface="Palatino"/>
                <a:cs typeface="Palatino"/>
              </a:rPr>
              <a:t>not computers.</a:t>
            </a:r>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217485480"/>
      </p:ext>
    </p:extLst>
  </p:cSld>
  <p:clrMapOvr>
    <a:masterClrMapping/>
  </p:clrMapOvr>
  <mc:AlternateContent xmlns:mc="http://schemas.openxmlformats.org/markup-compatibility/2006" xmlns:p14="http://schemas.microsoft.com/office/powerpoint/2010/main">
    <mc:Choice Requires="p14">
      <p:transition p14:dur="400" advTm="25405">
        <p:fade/>
      </p:transition>
    </mc:Choice>
    <mc:Fallback xmlns="">
      <p:transition xmlns:p14="http://schemas.microsoft.com/office/powerpoint/2010/main" advTm="254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grpSp>
        <p:nvGrpSpPr>
          <p:cNvPr id="9" name="Group 8"/>
          <p:cNvGrpSpPr/>
          <p:nvPr/>
        </p:nvGrpSpPr>
        <p:grpSpPr>
          <a:xfrm>
            <a:off x="355601" y="2848571"/>
            <a:ext cx="3998001" cy="2850092"/>
            <a:chOff x="355601" y="2848571"/>
            <a:chExt cx="3998001" cy="2850092"/>
          </a:xfrm>
        </p:grpSpPr>
        <p:sp>
          <p:nvSpPr>
            <p:cNvPr id="3" name="Subtitle 2"/>
            <p:cNvSpPr txBox="1">
              <a:spLocks/>
            </p:cNvSpPr>
            <p:nvPr/>
          </p:nvSpPr>
          <p:spPr>
            <a:xfrm>
              <a:off x="355601" y="2848571"/>
              <a:ext cx="3572405" cy="285009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600" kern="1200">
                  <a:solidFill>
                    <a:srgbClr val="F2806C"/>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rgbClr val="F2806C"/>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400"/>
                </a:spcAft>
                <a:buFont typeface="Arial"/>
                <a:buNone/>
              </a:pPr>
              <a:r>
                <a:rPr lang="en-US" sz="4000" b="1" baseline="30000" dirty="0" smtClean="0">
                  <a:solidFill>
                    <a:schemeClr val="bg1"/>
                  </a:solidFill>
                </a:rPr>
                <a:t>Steven Hoober</a:t>
              </a:r>
            </a:p>
            <a:p>
              <a:pPr marL="0" indent="0">
                <a:spcBef>
                  <a:spcPts val="0"/>
                </a:spcBef>
                <a:spcAft>
                  <a:spcPts val="1400"/>
                </a:spcAft>
                <a:buFont typeface="Arial"/>
                <a:buNone/>
              </a:pPr>
              <a:r>
                <a:rPr lang="en-US" sz="3200" baseline="30000" dirty="0" smtClean="0">
                  <a:solidFill>
                    <a:schemeClr val="bg1"/>
                  </a:solidFill>
                </a:rPr>
                <a:t>steven@4ourth.com</a:t>
              </a:r>
            </a:p>
            <a:p>
              <a:pPr marL="0" indent="0">
                <a:spcBef>
                  <a:spcPts val="0"/>
                </a:spcBef>
                <a:spcAft>
                  <a:spcPts val="1400"/>
                </a:spcAft>
                <a:buFont typeface="Arial"/>
                <a:buNone/>
              </a:pPr>
              <a:r>
                <a:rPr lang="en-US" sz="3200" baseline="30000" dirty="0" smtClean="0">
                  <a:solidFill>
                    <a:schemeClr val="bg1"/>
                  </a:solidFill>
                </a:rPr>
                <a:t>+1 816 210 0455</a:t>
              </a:r>
              <a:endParaRPr lang="en-US" sz="3200" i="1" baseline="30000" dirty="0" smtClean="0">
                <a:solidFill>
                  <a:schemeClr val="bg1"/>
                </a:solidFill>
              </a:endParaRPr>
            </a:p>
            <a:p>
              <a:pPr marL="0" indent="0">
                <a:spcBef>
                  <a:spcPts val="0"/>
                </a:spcBef>
                <a:spcAft>
                  <a:spcPts val="1400"/>
                </a:spcAft>
                <a:buFont typeface="Arial"/>
                <a:buNone/>
              </a:pPr>
              <a:r>
                <a:rPr lang="en-US" sz="3200" baseline="30000" dirty="0" smtClean="0">
                  <a:solidFill>
                    <a:schemeClr val="bg1"/>
                  </a:solidFill>
                </a:rPr>
                <a:t>@shoobe01</a:t>
              </a:r>
            </a:p>
            <a:p>
              <a:pPr marL="0" indent="0">
                <a:spcBef>
                  <a:spcPts val="0"/>
                </a:spcBef>
                <a:spcAft>
                  <a:spcPts val="1400"/>
                </a:spcAft>
                <a:buFont typeface="Arial"/>
                <a:buNone/>
              </a:pPr>
              <a:r>
                <a:rPr lang="en-US" sz="3200" baseline="30000" dirty="0" smtClean="0">
                  <a:solidFill>
                    <a:schemeClr val="bg1"/>
                  </a:solidFill>
                </a:rPr>
                <a:t>shoobe01: </a:t>
              </a:r>
            </a:p>
            <a:p>
              <a:pPr marL="0" indent="0">
                <a:spcBef>
                  <a:spcPts val="0"/>
                </a:spcBef>
                <a:spcAft>
                  <a:spcPts val="1400"/>
                </a:spcAft>
                <a:buFont typeface="Arial"/>
                <a:buNone/>
              </a:pPr>
              <a:r>
                <a:rPr lang="en-US" sz="3200" baseline="30000" dirty="0" smtClean="0">
                  <a:solidFill>
                    <a:schemeClr val="bg1"/>
                  </a:solidFill>
                </a:rPr>
                <a:t>www.4ourth.com</a:t>
              </a:r>
              <a:endParaRPr lang="en-US" sz="3200" baseline="30000" dirty="0">
                <a:solidFill>
                  <a:schemeClr val="bg1"/>
                </a:solidFill>
              </a:endParaRPr>
            </a:p>
          </p:txBody>
        </p:sp>
        <p:grpSp>
          <p:nvGrpSpPr>
            <p:cNvPr id="4" name="Group 3"/>
            <p:cNvGrpSpPr/>
            <p:nvPr/>
          </p:nvGrpSpPr>
          <p:grpSpPr>
            <a:xfrm>
              <a:off x="1683374" y="4382599"/>
              <a:ext cx="2670228" cy="963258"/>
              <a:chOff x="2580835" y="3422474"/>
              <a:chExt cx="2670228" cy="963258"/>
            </a:xfrm>
          </p:grpSpPr>
          <p:pic>
            <p:nvPicPr>
              <p:cNvPr id="5" name="Picture 4" descr="social-networks.pdf"/>
              <p:cNvPicPr>
                <a:picLocks noChangeAspect="1"/>
              </p:cNvPicPr>
              <p:nvPr/>
            </p:nvPicPr>
            <p:blipFill rotWithShape="1">
              <a:blip r:embed="rId6" cstate="screen">
                <a:extLst>
                  <a:ext uri="{28A0092B-C50C-407E-A947-70E740481C1C}">
                    <a14:useLocalDpi xmlns:a14="http://schemas.microsoft.com/office/drawing/2010/main"/>
                  </a:ext>
                </a:extLst>
              </a:blip>
              <a:srcRect b="72285"/>
              <a:stretch/>
            </p:blipFill>
            <p:spPr>
              <a:xfrm>
                <a:off x="2580835" y="3893429"/>
                <a:ext cx="2298751" cy="492303"/>
              </a:xfrm>
              <a:prstGeom prst="rect">
                <a:avLst/>
              </a:prstGeom>
            </p:spPr>
          </p:pic>
          <p:pic>
            <p:nvPicPr>
              <p:cNvPr id="6" name="Picture 5" descr="Google-plus-Whit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30388" y="3922005"/>
                <a:ext cx="320675" cy="320675"/>
              </a:xfrm>
              <a:prstGeom prst="rect">
                <a:avLst/>
              </a:prstGeom>
            </p:spPr>
          </p:pic>
          <p:pic>
            <p:nvPicPr>
              <p:cNvPr id="7" name="Picture 6" descr="twitter-bird-dark-bgs.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82643" y="3422474"/>
                <a:ext cx="389849" cy="320675"/>
              </a:xfrm>
              <a:prstGeom prst="rect">
                <a:avLst/>
              </a:prstGeom>
            </p:spPr>
          </p:pic>
          <p:pic>
            <p:nvPicPr>
              <p:cNvPr id="8" name="Picture 7" descr="Slideshare.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40122" y="3913380"/>
                <a:ext cx="333723" cy="342228"/>
              </a:xfrm>
              <a:prstGeom prst="rect">
                <a:avLst/>
              </a:prstGeom>
            </p:spPr>
          </p:pic>
        </p:grpSp>
      </p:grpSp>
    </p:spTree>
    <p:extLst>
      <p:ext uri="{BB962C8B-B14F-4D97-AF65-F5344CB8AC3E}">
        <p14:creationId xmlns:p14="http://schemas.microsoft.com/office/powerpoint/2010/main" val="816326069"/>
      </p:ext>
    </p:extLst>
  </p:cSld>
  <p:clrMapOvr>
    <a:masterClrMapping/>
  </p:clrMapOvr>
  <mc:AlternateContent xmlns:mc="http://schemas.openxmlformats.org/markup-compatibility/2006" xmlns:p14="http://schemas.microsoft.com/office/powerpoint/2010/main">
    <mc:Choice Requires="p14">
      <p:transition p14:dur="400" advTm="14800">
        <p:fade/>
      </p:transition>
    </mc:Choice>
    <mc:Fallback xmlns="">
      <p:transition xmlns:p14="http://schemas.microsoft.com/office/powerpoint/2010/main" advTm="14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0" presetClass="entr" presetSubtype="0" fill="hold" nodeType="afterEffect">
                                  <p:stCondLst>
                                    <p:cond delay="2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ient-Logos-Slide.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Picture 6" descr="DMI-Upright.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1670" y="2514109"/>
            <a:ext cx="2989195" cy="3497359"/>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88463058"/>
      </p:ext>
    </p:extLst>
  </p:cSld>
  <p:clrMapOvr>
    <a:masterClrMapping/>
  </p:clrMapOvr>
  <mc:AlternateContent xmlns:mc="http://schemas.openxmlformats.org/markup-compatibility/2006" xmlns:p14="http://schemas.microsoft.com/office/powerpoint/2010/main">
    <mc:Choice Requires="p14">
      <p:transition p14:dur="400" advTm="27048">
        <p:fade/>
      </p:transition>
    </mc:Choice>
    <mc:Fallback xmlns="">
      <p:transition xmlns:p14="http://schemas.microsoft.com/office/powerpoint/2010/main" advTm="270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a:spLocks noGrp="1"/>
          </p:cNvSpPr>
          <p:nvPr>
            <p:ph type="subTitle" idx="4294967295"/>
          </p:nvPr>
        </p:nvSpPr>
        <p:spPr>
          <a:xfrm>
            <a:off x="355601" y="2848571"/>
            <a:ext cx="3572405" cy="2850092"/>
          </a:xfrm>
        </p:spPr>
        <p:txBody>
          <a:bodyPr>
            <a:noAutofit/>
          </a:bodyPr>
          <a:lstStyle/>
          <a:p>
            <a:pPr marL="0" indent="0">
              <a:spcBef>
                <a:spcPts val="0"/>
              </a:spcBef>
              <a:spcAft>
                <a:spcPts val="1400"/>
              </a:spcAft>
              <a:buNone/>
            </a:pPr>
            <a:r>
              <a:rPr lang="en-US" sz="4000" b="1" baseline="30000" dirty="0" smtClean="0">
                <a:solidFill>
                  <a:schemeClr val="bg1"/>
                </a:solidFill>
              </a:rPr>
              <a:t>Steven Hoober</a:t>
            </a:r>
          </a:p>
          <a:p>
            <a:pPr marL="0" indent="0">
              <a:spcBef>
                <a:spcPts val="0"/>
              </a:spcBef>
              <a:spcAft>
                <a:spcPts val="1400"/>
              </a:spcAft>
              <a:buNone/>
            </a:pPr>
            <a:r>
              <a:rPr lang="en-US" sz="3200" baseline="30000" dirty="0" smtClean="0">
                <a:solidFill>
                  <a:schemeClr val="bg1"/>
                </a:solidFill>
              </a:rPr>
              <a:t>steven@4ourth.com</a:t>
            </a:r>
          </a:p>
          <a:p>
            <a:pPr marL="0" indent="0">
              <a:spcBef>
                <a:spcPts val="0"/>
              </a:spcBef>
              <a:spcAft>
                <a:spcPts val="1400"/>
              </a:spcAft>
              <a:buNone/>
            </a:pPr>
            <a:r>
              <a:rPr lang="en-US" sz="3200" baseline="30000" dirty="0" smtClean="0">
                <a:solidFill>
                  <a:schemeClr val="bg1"/>
                </a:solidFill>
              </a:rPr>
              <a:t>+1 816 </a:t>
            </a:r>
            <a:r>
              <a:rPr lang="en-US" sz="3200" baseline="30000" dirty="0">
                <a:solidFill>
                  <a:schemeClr val="bg1"/>
                </a:solidFill>
              </a:rPr>
              <a:t>210 </a:t>
            </a:r>
            <a:r>
              <a:rPr lang="en-US" sz="3200" baseline="30000" dirty="0" smtClean="0">
                <a:solidFill>
                  <a:schemeClr val="bg1"/>
                </a:solidFill>
              </a:rPr>
              <a:t>0455</a:t>
            </a:r>
            <a:endParaRPr lang="en-US" sz="3200" i="1" baseline="30000" dirty="0">
              <a:solidFill>
                <a:schemeClr val="bg1"/>
              </a:solidFill>
            </a:endParaRPr>
          </a:p>
          <a:p>
            <a:pPr marL="0" indent="0">
              <a:spcBef>
                <a:spcPts val="0"/>
              </a:spcBef>
              <a:spcAft>
                <a:spcPts val="1400"/>
              </a:spcAft>
              <a:buNone/>
            </a:pPr>
            <a:r>
              <a:rPr lang="en-US" sz="3200" baseline="30000" dirty="0">
                <a:solidFill>
                  <a:schemeClr val="bg1"/>
                </a:solidFill>
              </a:rPr>
              <a:t>@shoobe01</a:t>
            </a:r>
          </a:p>
          <a:p>
            <a:pPr marL="0" indent="0">
              <a:spcBef>
                <a:spcPts val="0"/>
              </a:spcBef>
              <a:spcAft>
                <a:spcPts val="1400"/>
              </a:spcAft>
              <a:buNone/>
            </a:pPr>
            <a:r>
              <a:rPr lang="en-US" sz="3200" baseline="30000" dirty="0">
                <a:solidFill>
                  <a:schemeClr val="bg1"/>
                </a:solidFill>
              </a:rPr>
              <a:t>s</a:t>
            </a:r>
            <a:r>
              <a:rPr lang="en-US" sz="3200" baseline="30000" dirty="0" smtClean="0">
                <a:solidFill>
                  <a:schemeClr val="bg1"/>
                </a:solidFill>
              </a:rPr>
              <a:t>hoobe01: </a:t>
            </a:r>
            <a:endParaRPr lang="en-US" sz="3200" baseline="30000" dirty="0">
              <a:solidFill>
                <a:schemeClr val="bg1"/>
              </a:solidFill>
            </a:endParaRPr>
          </a:p>
          <a:p>
            <a:pPr marL="0" indent="0">
              <a:spcBef>
                <a:spcPts val="0"/>
              </a:spcBef>
              <a:spcAft>
                <a:spcPts val="1400"/>
              </a:spcAft>
              <a:buNone/>
            </a:pPr>
            <a:r>
              <a:rPr lang="en-US" sz="3200" baseline="30000" dirty="0" smtClean="0">
                <a:solidFill>
                  <a:schemeClr val="bg1"/>
                </a:solidFill>
              </a:rPr>
              <a:t>www.4ourth.com</a:t>
            </a:r>
            <a:endParaRPr lang="en-US" sz="3200" baseline="30000" dirty="0">
              <a:solidFill>
                <a:schemeClr val="bg1"/>
              </a:solidFill>
            </a:endParaRPr>
          </a:p>
        </p:txBody>
      </p:sp>
      <p:grpSp>
        <p:nvGrpSpPr>
          <p:cNvPr id="3" name="Group 2"/>
          <p:cNvGrpSpPr/>
          <p:nvPr/>
        </p:nvGrpSpPr>
        <p:grpSpPr>
          <a:xfrm>
            <a:off x="1683374" y="4382599"/>
            <a:ext cx="2670228" cy="963258"/>
            <a:chOff x="2580835" y="3422474"/>
            <a:chExt cx="2670228" cy="963258"/>
          </a:xfrm>
        </p:grpSpPr>
        <p:pic>
          <p:nvPicPr>
            <p:cNvPr id="7" name="Picture 6" descr="social-networks.pdf"/>
            <p:cNvPicPr>
              <a:picLocks noChangeAspect="1"/>
            </p:cNvPicPr>
            <p:nvPr/>
          </p:nvPicPr>
          <p:blipFill rotWithShape="1">
            <a:blip r:embed="rId5" cstate="screen">
              <a:extLst>
                <a:ext uri="{28A0092B-C50C-407E-A947-70E740481C1C}">
                  <a14:useLocalDpi xmlns:a14="http://schemas.microsoft.com/office/drawing/2010/main"/>
                </a:ext>
              </a:extLst>
            </a:blip>
            <a:srcRect b="72285"/>
            <a:stretch/>
          </p:blipFill>
          <p:spPr>
            <a:xfrm>
              <a:off x="2580835" y="3893429"/>
              <a:ext cx="2298751" cy="492303"/>
            </a:xfrm>
            <a:prstGeom prst="rect">
              <a:avLst/>
            </a:prstGeom>
          </p:spPr>
        </p:pic>
        <p:pic>
          <p:nvPicPr>
            <p:cNvPr id="8" name="Picture 7" descr="Google-plus-White.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30388" y="3922005"/>
              <a:ext cx="320675" cy="320675"/>
            </a:xfrm>
            <a:prstGeom prst="rect">
              <a:avLst/>
            </a:prstGeom>
          </p:spPr>
        </p:pic>
        <p:pic>
          <p:nvPicPr>
            <p:cNvPr id="9" name="Picture 8" descr="twitter-bird-dark-bgs.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82643" y="3422474"/>
              <a:ext cx="389849" cy="320675"/>
            </a:xfrm>
            <a:prstGeom prst="rect">
              <a:avLst/>
            </a:prstGeom>
          </p:spPr>
        </p:pic>
        <p:pic>
          <p:nvPicPr>
            <p:cNvPr id="10" name="Picture 9" descr="Slideshare.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40122" y="3913380"/>
              <a:ext cx="333723" cy="342228"/>
            </a:xfrm>
            <a:prstGeom prst="rect">
              <a:avLst/>
            </a:prstGeom>
          </p:spPr>
        </p:pic>
      </p:gr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1076756"/>
      </p:ext>
    </p:extLst>
  </p:cSld>
  <p:clrMapOvr>
    <a:masterClrMapping/>
  </p:clrMapOvr>
  <mc:AlternateContent xmlns:mc="http://schemas.openxmlformats.org/markup-compatibility/2006" xmlns:p14="http://schemas.microsoft.com/office/powerpoint/2010/main">
    <mc:Choice Requires="p14">
      <p:transition p14:dur="400" advTm="24310">
        <p:fade/>
      </p:transition>
    </mc:Choice>
    <mc:Fallback xmlns="">
      <p:transition xmlns:p14="http://schemas.microsoft.com/office/powerpoint/2010/main" advTm="243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DSC129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5022" y="1222628"/>
            <a:ext cx="2158040" cy="1433325"/>
          </a:xfrm>
          <a:prstGeom prst="rect">
            <a:avLst/>
          </a:prstGeom>
        </p:spPr>
      </p:pic>
      <p:pic>
        <p:nvPicPr>
          <p:cNvPr id="3" name="Picture 2" descr="_DSC1306.JPG"/>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20938" t="13066" b="10983"/>
          <a:stretch/>
        </p:blipFill>
        <p:spPr>
          <a:xfrm>
            <a:off x="0" y="1023725"/>
            <a:ext cx="9144000" cy="5834276"/>
          </a:xfrm>
          <a:prstGeom prst="rect">
            <a:avLst/>
          </a:prstGeom>
        </p:spPr>
      </p:pic>
      <p:pic>
        <p:nvPicPr>
          <p:cNvPr id="4" name="Picture 3" descr="Arrow-shorte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5758381" y="1222628"/>
            <a:ext cx="2015080" cy="947180"/>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30683148"/>
      </p:ext>
    </p:extLst>
  </p:cSld>
  <p:clrMapOvr>
    <a:masterClrMapping/>
  </p:clrMapOvr>
  <mc:AlternateContent xmlns:mc="http://schemas.openxmlformats.org/markup-compatibility/2006" xmlns:p14="http://schemas.microsoft.com/office/powerpoint/2010/main">
    <mc:Choice Requires="p14">
      <p:transition p14:dur="400" advTm="5577">
        <p:fade/>
      </p:transition>
    </mc:Choice>
    <mc:Fallback xmlns="">
      <p:transition xmlns:p14="http://schemas.microsoft.com/office/powerpoint/2010/main" advTm="55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_DSC4264.JPG"/>
          <p:cNvPicPr>
            <a:picLocks noChangeAspect="1"/>
          </p:cNvPicPr>
          <p:nvPr/>
        </p:nvPicPr>
        <p:blipFill rotWithShape="1">
          <a:blip r:embed="rId6">
            <a:extLst>
              <a:ext uri="{28A0092B-C50C-407E-A947-70E740481C1C}">
                <a14:useLocalDpi xmlns:a14="http://schemas.microsoft.com/office/drawing/2010/main" val="0"/>
              </a:ext>
            </a:extLst>
          </a:blip>
          <a:srcRect t="-12" r="28642" b="31011"/>
          <a:stretch/>
        </p:blipFill>
        <p:spPr>
          <a:xfrm>
            <a:off x="1" y="1021858"/>
            <a:ext cx="9144000" cy="5872775"/>
          </a:xfrm>
          <a:prstGeom prst="rect">
            <a:avLst/>
          </a:prstGeom>
        </p:spPr>
      </p:pic>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261207287"/>
      </p:ext>
    </p:extLst>
  </p:cSld>
  <p:clrMapOvr>
    <a:masterClrMapping/>
  </p:clrMapOvr>
  <mc:AlternateContent xmlns:mc="http://schemas.openxmlformats.org/markup-compatibility/2006" xmlns:p14="http://schemas.microsoft.com/office/powerpoint/2010/main">
    <mc:Choice Requires="p14">
      <p:transition p14:dur="400" advTm="37755">
        <p:fade/>
      </p:transition>
    </mc:Choice>
    <mc:Fallback xmlns="">
      <p:transition xmlns:p14="http://schemas.microsoft.com/office/powerpoint/2010/main" advTm="377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t="6798"/>
          <a:stretch/>
        </p:blipFill>
        <p:spPr>
          <a:xfrm>
            <a:off x="0" y="1034143"/>
            <a:ext cx="9144000" cy="5896429"/>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85557250"/>
      </p:ext>
    </p:extLst>
  </p:cSld>
  <p:clrMapOvr>
    <a:masterClrMapping/>
  </p:clrMapOvr>
  <mc:AlternateContent xmlns:mc="http://schemas.openxmlformats.org/markup-compatibility/2006" xmlns:p14="http://schemas.microsoft.com/office/powerpoint/2010/main">
    <mc:Choice Requires="p14">
      <p:transition p14:dur="400" advTm="28075">
        <p:fade/>
      </p:transition>
    </mc:Choice>
    <mc:Fallback xmlns="">
      <p:transition xmlns:p14="http://schemas.microsoft.com/office/powerpoint/2010/main" advTm="280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_DSC9068.JP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b="3843"/>
          <a:stretch/>
        </p:blipFill>
        <p:spPr>
          <a:xfrm>
            <a:off x="0" y="1018180"/>
            <a:ext cx="9144000" cy="5839819"/>
          </a:xfrm>
          <a:prstGeom prst="rect">
            <a:avLst/>
          </a:prstGeom>
        </p:spPr>
      </p:pic>
      <p:sp>
        <p:nvSpPr>
          <p:cNvPr id="7" name="TextBox 6"/>
          <p:cNvSpPr txBox="1"/>
          <p:nvPr/>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6</a:t>
            </a:fld>
            <a:endParaRPr lang="en-US" dirty="0">
              <a:solidFill>
                <a:schemeClr val="bg1">
                  <a:lumMod val="50000"/>
                </a:schemeClr>
              </a:solidFill>
              <a:latin typeface="Akzidenz Grotesk"/>
              <a:cs typeface="Akzidenz Grotesk"/>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56251326"/>
      </p:ext>
    </p:extLst>
  </p:cSld>
  <p:clrMapOvr>
    <a:masterClrMapping/>
  </p:clrMapOvr>
  <mc:AlternateContent xmlns:mc="http://schemas.openxmlformats.org/markup-compatibility/2006" xmlns:p14="http://schemas.microsoft.com/office/powerpoint/2010/main">
    <mc:Choice Requires="p14">
      <p:transition p14:dur="400" advTm="8566">
        <p:fade/>
      </p:transition>
    </mc:Choice>
    <mc:Fallback xmlns="">
      <p:transition xmlns:p14="http://schemas.microsoft.com/office/powerpoint/2010/main" advTm="85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hone and computer.JPG"/>
          <p:cNvPicPr>
            <a:picLocks noChangeAspect="1"/>
          </p:cNvPicPr>
          <p:nvPr/>
        </p:nvPicPr>
        <p:blipFill rotWithShape="1">
          <a:blip r:embed="rId5" cstate="print">
            <a:extLst>
              <a:ext uri="{28A0092B-C50C-407E-A947-70E740481C1C}">
                <a14:useLocalDpi xmlns:a14="http://schemas.microsoft.com/office/drawing/2010/main"/>
              </a:ext>
            </a:extLst>
          </a:blip>
          <a:srcRect l="1549" t="5246" r="2411"/>
          <a:stretch/>
        </p:blipFill>
        <p:spPr>
          <a:xfrm>
            <a:off x="0" y="1016000"/>
            <a:ext cx="9188451" cy="6021080"/>
          </a:xfrm>
          <a:prstGeom prst="rect">
            <a:avLst/>
          </a:prstGeom>
        </p:spPr>
      </p:pic>
      <p:sp>
        <p:nvSpPr>
          <p:cNvPr id="17" name="TextBox 16"/>
          <p:cNvSpPr txBox="1"/>
          <p:nvPr/>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7</a:t>
            </a:fld>
            <a:endParaRPr lang="en-US" dirty="0">
              <a:solidFill>
                <a:schemeClr val="bg1">
                  <a:lumMod val="50000"/>
                </a:schemeClr>
              </a:solidFill>
              <a:latin typeface="Akzidenz Grotesk"/>
              <a:cs typeface="Akzidenz Grotesk"/>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88838289"/>
      </p:ext>
    </p:extLst>
  </p:cSld>
  <p:clrMapOvr>
    <a:masterClrMapping/>
  </p:clrMapOvr>
  <mc:AlternateContent xmlns:mc="http://schemas.openxmlformats.org/markup-compatibility/2006" xmlns:p14="http://schemas.microsoft.com/office/powerpoint/2010/main">
    <mc:Choice Requires="p14">
      <p:transition p14:dur="400" advTm="9599">
        <p:fade/>
      </p:transition>
    </mc:Choice>
    <mc:Fallback xmlns="">
      <p:transition xmlns:p14="http://schemas.microsoft.com/office/powerpoint/2010/main" advTm="95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8134" y="2975048"/>
            <a:ext cx="7501468" cy="707886"/>
          </a:xfrm>
          <a:prstGeom prst="rect">
            <a:avLst/>
          </a:prstGeom>
          <a:noFill/>
        </p:spPr>
        <p:txBody>
          <a:bodyPr wrap="square" rtlCol="0">
            <a:spAutoFit/>
          </a:bodyPr>
          <a:lstStyle/>
          <a:p>
            <a:pPr algn="ctr"/>
            <a:r>
              <a:rPr lang="en-US" sz="4000" dirty="0" smtClean="0">
                <a:solidFill>
                  <a:srgbClr val="F2806C"/>
                </a:solidFill>
                <a:latin typeface="Palatino"/>
                <a:cs typeface="Palatino"/>
              </a:rPr>
              <a:t>Thing</a:t>
            </a:r>
            <a:endParaRPr lang="en-US" sz="4000" dirty="0">
              <a:solidFill>
                <a:srgbClr val="562D26"/>
              </a:solidFill>
              <a:latin typeface="Palatino"/>
              <a:cs typeface="Palatino"/>
            </a:endParaRPr>
          </a:p>
        </p:txBody>
      </p:sp>
      <p:pic>
        <p:nvPicPr>
          <p:cNvPr id="3" name="Picture 2" descr="multi-device-testing.jpg"/>
          <p:cNvPicPr>
            <a:picLocks noChangeAspect="1"/>
          </p:cNvPicPr>
          <p:nvPr/>
        </p:nvPicPr>
        <p:blipFill rotWithShape="1">
          <a:blip r:embed="rId5">
            <a:extLst>
              <a:ext uri="{28A0092B-C50C-407E-A947-70E740481C1C}">
                <a14:useLocalDpi xmlns:a14="http://schemas.microsoft.com/office/drawing/2010/main"/>
              </a:ext>
            </a:extLst>
          </a:blip>
          <a:srcRect t="3538"/>
          <a:stretch/>
        </p:blipFill>
        <p:spPr>
          <a:xfrm>
            <a:off x="0" y="1016000"/>
            <a:ext cx="9144000" cy="5860143"/>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88318880"/>
      </p:ext>
    </p:extLst>
  </p:cSld>
  <p:clrMapOvr>
    <a:masterClrMapping/>
  </p:clrMapOvr>
  <mc:AlternateContent xmlns:mc="http://schemas.openxmlformats.org/markup-compatibility/2006" xmlns:p14="http://schemas.microsoft.com/office/powerpoint/2010/main">
    <mc:Choice Requires="p14">
      <p:transition spd="slow" p14:dur="2000" advTm="33267"/>
    </mc:Choice>
    <mc:Fallback xmlns="">
      <p:transition xmlns:p14="http://schemas.microsoft.com/office/powerpoint/2010/main" spd="slow" advTm="33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DSC3352.JPG"/>
          <p:cNvPicPr>
            <a:picLocks noChangeAspect="1"/>
          </p:cNvPicPr>
          <p:nvPr/>
        </p:nvPicPr>
        <p:blipFill rotWithShape="1">
          <a:blip r:embed="rId5" cstate="screen">
            <a:extLst>
              <a:ext uri="{28A0092B-C50C-407E-A947-70E740481C1C}">
                <a14:useLocalDpi xmlns:a14="http://schemas.microsoft.com/office/drawing/2010/main"/>
              </a:ext>
            </a:extLst>
          </a:blip>
          <a:srcRect t="532" b="1"/>
          <a:stretch/>
        </p:blipFill>
        <p:spPr>
          <a:xfrm>
            <a:off x="0" y="852714"/>
            <a:ext cx="9144000" cy="6040980"/>
          </a:xfrm>
          <a:prstGeom prst="rect">
            <a:avLst/>
          </a:prstGeom>
        </p:spPr>
      </p:pic>
      <p:sp>
        <p:nvSpPr>
          <p:cNvPr id="7" name="TextBox 6"/>
          <p:cNvSpPr txBox="1"/>
          <p:nvPr/>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9</a:t>
            </a:fld>
            <a:endParaRPr lang="en-US" dirty="0">
              <a:solidFill>
                <a:schemeClr val="bg1">
                  <a:lumMod val="50000"/>
                </a:schemeClr>
              </a:solidFill>
              <a:latin typeface="Akzidenz Grotesk"/>
              <a:cs typeface="Akzidenz Grotesk"/>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70404715"/>
      </p:ext>
    </p:extLst>
  </p:cSld>
  <p:clrMapOvr>
    <a:masterClrMapping/>
  </p:clrMapOvr>
  <mc:AlternateContent xmlns:mc="http://schemas.openxmlformats.org/markup-compatibility/2006" xmlns:p14="http://schemas.microsoft.com/office/powerpoint/2010/main">
    <mc:Choice Requires="p14">
      <p:transition p14:dur="400" advTm="16571">
        <p:fade/>
      </p:transition>
    </mc:Choice>
    <mc:Fallback xmlns="">
      <p:transition xmlns:p14="http://schemas.microsoft.com/office/powerpoint/2010/main" advTm="165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3"/>
</p:tagLst>
</file>

<file path=ppt/tags/tag2.xml><?xml version="1.0" encoding="utf-8"?>
<p:tagLst xmlns:a="http://schemas.openxmlformats.org/drawingml/2006/main" xmlns:r="http://schemas.openxmlformats.org/officeDocument/2006/relationships" xmlns:p="http://schemas.openxmlformats.org/presentationml/2006/main">
  <p:tag name="TIMING" val="|17.3|7.3|6.7"/>
</p:tagLst>
</file>

<file path=ppt/tags/tag3.xml><?xml version="1.0" encoding="utf-8"?>
<p:tagLst xmlns:a="http://schemas.openxmlformats.org/drawingml/2006/main" xmlns:r="http://schemas.openxmlformats.org/officeDocument/2006/relationships" xmlns:p="http://schemas.openxmlformats.org/presentationml/2006/main">
  <p:tag name="TIMING" val="|10.8"/>
</p:tagLst>
</file>

<file path=ppt/tags/tag4.xml><?xml version="1.0" encoding="utf-8"?>
<p:tagLst xmlns:a="http://schemas.openxmlformats.org/drawingml/2006/main" xmlns:r="http://schemas.openxmlformats.org/officeDocument/2006/relationships" xmlns:p="http://schemas.openxmlformats.org/presentationml/2006/main">
  <p:tag name="TIMING" val="|11.6|8.5"/>
</p:tagLst>
</file>

<file path=ppt/tags/tag5.xml><?xml version="1.0" encoding="utf-8"?>
<p:tagLst xmlns:a="http://schemas.openxmlformats.org/drawingml/2006/main" xmlns:r="http://schemas.openxmlformats.org/officeDocument/2006/relationships" xmlns:p="http://schemas.openxmlformats.org/presentationml/2006/main">
  <p:tag name="TIMING" val="|1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197303</TotalTime>
  <Words>1949</Words>
  <Application>Microsoft Macintosh PowerPoint</Application>
  <PresentationFormat>On-screen Show (4:3)</PresentationFormat>
  <Paragraphs>156</Paragraphs>
  <Slides>23</Slides>
  <Notes>23</Notes>
  <HiddenSlides>0</HiddenSlides>
  <MMClips>23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Akzidenz Grotesk</vt:lpstr>
      <vt:lpstr>Calibri</vt:lpstr>
      <vt:lpstr>Helvetica Neue LT</vt:lpstr>
      <vt:lpstr>Palatino</vt:lpstr>
      <vt:lpstr>Arial</vt:lpstr>
      <vt:lpstr>Office Theme</vt:lpstr>
      <vt:lpstr>Designing Mobile User Experiences  13) Design at Scale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Hoober</dc:creator>
  <cp:lastModifiedBy>Steven Hoober</cp:lastModifiedBy>
  <cp:revision>1457</cp:revision>
  <cp:lastPrinted>2013-04-15T23:35:07Z</cp:lastPrinted>
  <dcterms:created xsi:type="dcterms:W3CDTF">2011-10-30T17:26:39Z</dcterms:created>
  <dcterms:modified xsi:type="dcterms:W3CDTF">2015-10-11T17:23:01Z</dcterms:modified>
</cp:coreProperties>
</file>