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91" r:id="rId2"/>
    <p:sldId id="601" r:id="rId3"/>
    <p:sldId id="618" r:id="rId4"/>
    <p:sldId id="626" r:id="rId5"/>
    <p:sldId id="623" r:id="rId6"/>
    <p:sldId id="620" r:id="rId7"/>
    <p:sldId id="624" r:id="rId8"/>
    <p:sldId id="621" r:id="rId9"/>
    <p:sldId id="62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213C"/>
    <a:srgbClr val="562D26"/>
    <a:srgbClr val="F2806C"/>
    <a:srgbClr val="FF7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00" autoAdjust="0"/>
    <p:restoredTop sz="70439" autoAdjust="0"/>
  </p:normalViewPr>
  <p:slideViewPr>
    <p:cSldViewPr snapToGrid="0" snapToObjects="1">
      <p:cViewPr varScale="1">
        <p:scale>
          <a:sx n="90" d="100"/>
          <a:sy n="90" d="100"/>
        </p:scale>
        <p:origin x="11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912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E2636-F00D-3B4C-91BC-978C0CC75288}" type="datetime1">
              <a:rPr lang="en-US" smtClean="0"/>
              <a:t>12/28/15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92EE-8017-1746-A6F4-E4C0BCDFA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6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ADC0-0B0F-C44F-96FC-226034E2F398}" type="datetime1">
              <a:rPr lang="en-US" smtClean="0"/>
              <a:t>12/28/15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55F2-16B5-3A42-80D9-9BC8F66E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100387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478088" cy="185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Slide-Lovebird-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7204"/>
            <a:ext cx="6341533" cy="1586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1893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9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-Slide-Lovebird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0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0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Slide-Lovebird-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55171"/>
            <a:ext cx="8229600" cy="70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7"/>
            <a:ext cx="8229600" cy="398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337551" y="613993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0681935-B1E9-0C42-B5A3-F64407C35846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Akzidenz Grotesk"/>
                <a:cs typeface="Akzidenz Grotesk"/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Akzidenz Grotesk"/>
              <a:cs typeface="Akzidenz Grotesk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82452"/>
            <a:ext cx="2999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© 2015</a:t>
            </a:r>
            <a:r>
              <a:rPr lang="en-US" sz="1000" b="0" i="0" kern="1200" baseline="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 4ourth Mobile</a:t>
            </a:r>
            <a:endParaRPr lang="en-US" sz="1000" b="0" i="1" kern="1200" dirty="0" smtClean="0">
              <a:solidFill>
                <a:schemeClr val="bg1">
                  <a:alpha val="46000"/>
                </a:schemeClr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59025" y="174109"/>
            <a:ext cx="136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@shoobe01</a:t>
            </a:r>
            <a:endParaRPr lang="en-US" sz="1800" b="0" i="0" kern="1200" baseline="0" dirty="0" smtClean="0">
              <a:solidFill>
                <a:schemeClr val="bg1">
                  <a:alpha val="46000"/>
                </a:schemeClr>
              </a:solidFill>
              <a:latin typeface="Palatino"/>
              <a:ea typeface="+mn-ea"/>
              <a:cs typeface="Palatino"/>
            </a:endParaRPr>
          </a:p>
          <a:p>
            <a:r>
              <a:rPr lang="en-US" sz="18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4ourth.com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55250" y="170087"/>
            <a:ext cx="7384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The Complete Guide to</a:t>
            </a:r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 </a:t>
            </a:r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Designing Mobile</a:t>
            </a:r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 </a:t>
            </a:r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User Experiences</a:t>
            </a:r>
          </a:p>
          <a:p>
            <a:r>
              <a:rPr lang="en-US" sz="1800" b="0" i="0" kern="1200" baseline="0" dirty="0" smtClean="0">
                <a:solidFill>
                  <a:schemeClr val="bg1"/>
                </a:solidFill>
                <a:latin typeface="Palatino"/>
                <a:ea typeface="+mn-ea"/>
                <a:cs typeface="Palatino"/>
              </a:rPr>
              <a:t>13) Design at Scale</a:t>
            </a:r>
            <a:endParaRPr lang="en-US" sz="1800" b="0" i="1" kern="1200" dirty="0" smtClean="0">
              <a:solidFill>
                <a:schemeClr val="bg1"/>
              </a:solidFill>
              <a:latin typeface="Palatino"/>
              <a:ea typeface="+mn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82892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Palatino Linotype"/>
          <a:ea typeface="+mj-ea"/>
          <a:cs typeface="Palatino Lino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tsb.gov.au/media/5727742/ao-2014-162_final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paulolyslager.com/empathy-in-ux-desig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uxmatters.com/mt/archives/2010/06/ethnography-in-ux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uxmag.com/articles/making-the-most-of-ethnographic-researc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tackoverflow.com/questions/10112780/android-minimum-button-height-48dp-9m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486918"/>
            <a:ext cx="7887112" cy="2934475"/>
          </a:xfrm>
          <a:effectLst>
            <a:glow rad="63500">
              <a:schemeClr val="bg1">
                <a:alpha val="40000"/>
              </a:schemeClr>
            </a:glow>
          </a:effectLst>
        </p:spPr>
        <p:txBody>
          <a:bodyPr/>
          <a:lstStyle/>
          <a:p>
            <a:r>
              <a:rPr lang="en-US" sz="4800" dirty="0">
                <a:solidFill>
                  <a:srgbClr val="FFFFFF"/>
                </a:solidFill>
              </a:rPr>
              <a:t>Designing Mobile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User Experiences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/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13) Design at Scale</a:t>
            </a:r>
            <a:r>
              <a:rPr lang="en-US" sz="3200" i="1" dirty="0" smtClean="0">
                <a:solidFill>
                  <a:schemeClr val="bg1"/>
                </a:solidFill>
              </a:rPr>
              <a:t/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  </a:t>
            </a:r>
            <a:r>
              <a:rPr lang="en-US" sz="3200" b="1" i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Resources</a:t>
            </a:r>
            <a:endParaRPr lang="en-US" sz="3200" b="1" dirty="0">
              <a:solidFill>
                <a:srgbClr val="FFFFFF"/>
              </a:solidFill>
              <a:latin typeface="Akzidenz Grotesk BE"/>
              <a:cs typeface="Akzidenz Grotesk B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06706" y="2584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5328" y="5584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428853" y="-15888"/>
            <a:ext cx="3262654" cy="594008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TIMING/VIDEO</a:t>
            </a:r>
          </a:p>
          <a:p>
            <a:r>
              <a:rPr lang="en-US" sz="2000" b="1" dirty="0"/>
              <a:t>Remove auto-advancing after creating a video version:</a:t>
            </a:r>
          </a:p>
          <a:p>
            <a:endParaRPr lang="en-US" sz="2000" b="1" dirty="0"/>
          </a:p>
          <a:p>
            <a:r>
              <a:rPr lang="en-US" sz="2000" b="1" dirty="0"/>
              <a:t>On/Off:</a:t>
            </a:r>
          </a:p>
          <a:p>
            <a:r>
              <a:rPr lang="en-US" sz="2000" dirty="0"/>
              <a:t>In the tabs (not menu): “Slide Show” </a:t>
            </a:r>
          </a:p>
          <a:p>
            <a:r>
              <a:rPr lang="en-US" sz="2000" dirty="0"/>
              <a:t>[X] Play Narrations</a:t>
            </a:r>
          </a:p>
          <a:p>
            <a:r>
              <a:rPr lang="en-US" sz="2000" dirty="0"/>
              <a:t>[X] Use Timings</a:t>
            </a:r>
          </a:p>
          <a:p>
            <a:r>
              <a:rPr lang="en-US" sz="2000" dirty="0"/>
              <a:t>[  ] Show Media Controls</a:t>
            </a:r>
          </a:p>
          <a:p>
            <a:endParaRPr lang="en-US" sz="2000" dirty="0"/>
          </a:p>
          <a:p>
            <a:r>
              <a:rPr lang="en-US" sz="2000" b="1" dirty="0"/>
              <a:t>Clear the timings completely:</a:t>
            </a:r>
          </a:p>
          <a:p>
            <a:r>
              <a:rPr lang="en-US" sz="2000" dirty="0"/>
              <a:t>Select all the slides</a:t>
            </a:r>
          </a:p>
          <a:p>
            <a:r>
              <a:rPr lang="en-US" sz="2000" dirty="0"/>
              <a:t>Right click a slide &gt; “Slide Transition…”</a:t>
            </a:r>
          </a:p>
          <a:p>
            <a:r>
              <a:rPr lang="en-US" sz="2000" dirty="0"/>
              <a:t>In the “Advance slide” section uncheck “Automatically after”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1" y="5031631"/>
            <a:ext cx="5083581" cy="921782"/>
          </a:xfrm>
        </p:spPr>
        <p:txBody>
          <a:bodyPr/>
          <a:lstStyle/>
          <a:p>
            <a:r>
              <a:rPr lang="en-US" sz="2000" dirty="0" smtClean="0"/>
              <a:t>@shoobe01</a:t>
            </a:r>
          </a:p>
          <a:p>
            <a:r>
              <a:rPr lang="en-US" sz="2000" dirty="0" smtClean="0"/>
              <a:t>4ourth.com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90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98830"/>
            <a:ext cx="7913687" cy="3593970"/>
          </a:xfrm>
        </p:spPr>
        <p:txBody>
          <a:bodyPr>
            <a:norm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>
                <a:solidFill>
                  <a:srgbClr val="F2806C"/>
                </a:solidFill>
                <a:latin typeface="Akzidenz Grotesk BE"/>
                <a:cs typeface="Akzidenz Grotesk BE"/>
              </a:rPr>
              <a:t>Read More: </a:t>
            </a:r>
          </a:p>
          <a:p>
            <a:pPr marL="0" indent="0">
              <a:buClr>
                <a:srgbClr val="E9213C"/>
              </a:buClr>
              <a:buNone/>
            </a:pPr>
            <a:r>
              <a:rPr lang="en-US" sz="2000" dirty="0">
                <a:solidFill>
                  <a:srgbClr val="FFFFFF"/>
                </a:solidFill>
                <a:latin typeface="Akzidenz Grotesk BE"/>
                <a:cs typeface="Akzidenz Grotesk BE"/>
              </a:rPr>
              <a:t>Some overviews of research are in these references, but it's a whole subject area full of books, and people go to school just to be usability researchers. There's no end of reading up on this if you want to learn more. </a:t>
            </a:r>
            <a:endParaRPr lang="en-US" sz="2000" dirty="0" smtClean="0">
              <a:solidFill>
                <a:srgbClr val="FFFFFF"/>
              </a:solidFill>
              <a:latin typeface="Akzidenz Grotesk BE"/>
              <a:cs typeface="Akzidenz Grotesk B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Design </a:t>
            </a:r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at Scale</a:t>
            </a:r>
          </a:p>
        </p:txBody>
      </p:sp>
    </p:spTree>
    <p:extLst>
      <p:ext uri="{BB962C8B-B14F-4D97-AF65-F5344CB8AC3E}">
        <p14:creationId xmlns:p14="http://schemas.microsoft.com/office/powerpoint/2010/main" val="31925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290" y="1481938"/>
            <a:ext cx="8325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Data entry error and </a:t>
            </a:r>
            <a:r>
              <a:rPr lang="en-US" sz="3200" dirty="0" err="1">
                <a:solidFill>
                  <a:srgbClr val="F2806C"/>
                </a:solidFill>
                <a:latin typeface="Palatino"/>
                <a:cs typeface="Palatino"/>
              </a:rPr>
              <a:t>tailstrikeinvolving</a:t>
            </a:r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 Boeing 737-838, VH-VZR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  <a:p>
            <a:endParaRPr lang="en-US" sz="3200" dirty="0">
              <a:solidFill>
                <a:srgbClr val="F2806C"/>
              </a:solidFill>
              <a:latin typeface="Palatino"/>
              <a:cs typeface="Palatino"/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http://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atsb.gov.au/media/5727742/ao-2014-162_final.pdf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kzidenz Grotesk BE"/>
              <a:cs typeface="Akzidenz Grotesk BE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You know all those airlines ditching paper for iPads? Well, things don’t always get better. Why? I can speculate, but instead of calling this 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a design problem, it’s a good example of a test problem. Check everything with your users, in their actual environment.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Moving from paper to digital, from web to app, etc. causes changes in interactivity, and in user expectations. Old processes may not work; what are the consequences of failure. 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</p:spTree>
    <p:extLst>
      <p:ext uri="{BB962C8B-B14F-4D97-AF65-F5344CB8AC3E}">
        <p14:creationId xmlns:p14="http://schemas.microsoft.com/office/powerpoint/2010/main" val="7427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290" y="1481938"/>
            <a:ext cx="83259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Empathy in UX </a:t>
            </a:r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Design</a:t>
            </a:r>
          </a:p>
          <a:p>
            <a:endParaRPr lang="en-US" sz="3200" dirty="0">
              <a:solidFill>
                <a:srgbClr val="F2806C"/>
              </a:solidFill>
              <a:latin typeface="Palatino"/>
              <a:cs typeface="Palatino"/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http://www.paulolyslager.com/empathy-in-ux-design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/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kzidenz Grotesk BE"/>
              <a:cs typeface="Akzidenz Grotesk BE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I am sure someone, somewhere is tired of talking about empathy for our users. Well, they probably aren’t very good designers. </a:t>
            </a:r>
          </a:p>
          <a:p>
            <a:endParaRPr lang="en-US" sz="2000" dirty="0">
              <a:solidFill>
                <a:schemeClr val="bg1"/>
              </a:solidFill>
              <a:latin typeface="Akzidenz Grotesk BE"/>
              <a:cs typeface="Akzidenz Grotesk BE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This is more complex than you think, and requires significant brainpower. It is not just touchy-feely, but is a legit part of psychology and you can analyze user behaviors from this point of view. </a:t>
            </a:r>
          </a:p>
        </p:txBody>
      </p:sp>
    </p:spTree>
    <p:extLst>
      <p:ext uri="{BB962C8B-B14F-4D97-AF65-F5344CB8AC3E}">
        <p14:creationId xmlns:p14="http://schemas.microsoft.com/office/powerpoint/2010/main" val="8735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290" y="1481938"/>
            <a:ext cx="83259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Ethnography in </a:t>
            </a:r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UX</a:t>
            </a:r>
          </a:p>
          <a:p>
            <a:endParaRPr lang="en-US" sz="3200" dirty="0">
              <a:solidFill>
                <a:srgbClr val="F2806C"/>
              </a:solidFill>
              <a:latin typeface="Palatino"/>
              <a:cs typeface="Palatino"/>
              <a:hlinkClick r:id="rId3"/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http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://www.uxmatters.com/mt/archives/2010/06/ethnography-in-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ux.php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kzidenz Grotesk BE"/>
              <a:cs typeface="Akzidenz Grotesk BE"/>
            </a:endParaRP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A simple, but highly complete overview of ethnography. </a:t>
            </a:r>
          </a:p>
          <a:p>
            <a:pPr>
              <a:buClr>
                <a:srgbClr val="E9213C"/>
              </a:buClr>
            </a:pPr>
            <a:endParaRPr lang="en-US" sz="2000" i="1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</p:spTree>
    <p:extLst>
      <p:ext uri="{BB962C8B-B14F-4D97-AF65-F5344CB8AC3E}">
        <p14:creationId xmlns:p14="http://schemas.microsoft.com/office/powerpoint/2010/main" val="17191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290" y="1481938"/>
            <a:ext cx="8325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Making the Most of Ethnographic </a:t>
            </a:r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Research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kzidenz Grotesk BE"/>
              <a:cs typeface="Akzidenz Grotesk BE"/>
            </a:endParaRPr>
          </a:p>
          <a:p>
            <a:pPr>
              <a:buClr>
                <a:srgbClr val="E9213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http://uxmag.com/articles/making-the-most-of-ethnographic-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research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kzidenz Grotesk BE"/>
              <a:cs typeface="Akzidenz Grotesk BE"/>
            </a:endParaRP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Don’t just move your lab studies into the field. Plan right, and open your mind and you’ll see a lot more about your users. </a:t>
            </a:r>
          </a:p>
        </p:txBody>
      </p:sp>
    </p:spTree>
    <p:extLst>
      <p:ext uri="{BB962C8B-B14F-4D97-AF65-F5344CB8AC3E}">
        <p14:creationId xmlns:p14="http://schemas.microsoft.com/office/powerpoint/2010/main" val="38743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290" y="1481938"/>
            <a:ext cx="83259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Android Minimum Button Height: 48dp = 9mm</a:t>
            </a:r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?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kzidenz Grotesk BE"/>
              <a:cs typeface="Akzidenz Grotesk BE"/>
            </a:endParaRPr>
          </a:p>
          <a:p>
            <a:pPr>
              <a:buClr>
                <a:srgbClr val="E9213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http://stackoverflow.com/questions/10112780/android-minimum-button-height-48dp-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kzidenz Grotesk BE"/>
                <a:cs typeface="Akzidenz Grotesk BE"/>
                <a:hlinkClick r:id="rId3"/>
              </a:rPr>
              <a:t>9mm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kzidenz Grotesk BE"/>
              <a:cs typeface="Akzidenz Grotesk BE"/>
            </a:endParaRP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A really detailed, but understandable view of the density issues of various classes of devices. </a:t>
            </a:r>
          </a:p>
        </p:txBody>
      </p:sp>
    </p:spTree>
    <p:extLst>
      <p:ext uri="{BB962C8B-B14F-4D97-AF65-F5344CB8AC3E}">
        <p14:creationId xmlns:p14="http://schemas.microsoft.com/office/powerpoint/2010/main" val="23799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290" y="1481938"/>
            <a:ext cx="8325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Still have questions, concerns, problems? Want to pay me to help? I can do that too! </a:t>
            </a:r>
          </a:p>
          <a:p>
            <a:endParaRPr lang="en-US" sz="2000" dirty="0">
              <a:solidFill>
                <a:schemeClr val="bg1"/>
              </a:solidFill>
              <a:latin typeface="Akzidenz Grotesk BE"/>
              <a:cs typeface="Akzidenz Grotesk BE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You are always invited to post notes in </a:t>
            </a:r>
            <a:r>
              <a:rPr lang="en-US" sz="2000" dirty="0" err="1" smtClean="0">
                <a:solidFill>
                  <a:schemeClr val="bg1"/>
                </a:solidFill>
                <a:latin typeface="Akzidenz Grotesk BE"/>
                <a:cs typeface="Akzidenz Grotesk BE"/>
              </a:rPr>
              <a:t>Udemy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, but feel free to contact me directly if you want</a:t>
            </a:r>
          </a:p>
        </p:txBody>
      </p:sp>
    </p:spTree>
    <p:extLst>
      <p:ext uri="{BB962C8B-B14F-4D97-AF65-F5344CB8AC3E}">
        <p14:creationId xmlns:p14="http://schemas.microsoft.com/office/powerpoint/2010/main" val="40629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4294967295"/>
          </p:nvPr>
        </p:nvSpPr>
        <p:spPr>
          <a:xfrm>
            <a:off x="355601" y="2848571"/>
            <a:ext cx="3572405" cy="28500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4000" b="1" baseline="30000" dirty="0" smtClean="0">
                <a:solidFill>
                  <a:schemeClr val="bg1"/>
                </a:solidFill>
              </a:rPr>
              <a:t>Steven Hoober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3200" baseline="30000" dirty="0" smtClean="0">
                <a:solidFill>
                  <a:schemeClr val="bg1"/>
                </a:solidFill>
              </a:rPr>
              <a:t>steven@4ourth.com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3200" baseline="30000" dirty="0" smtClean="0">
                <a:solidFill>
                  <a:schemeClr val="bg1"/>
                </a:solidFill>
              </a:rPr>
              <a:t>+1 816 </a:t>
            </a:r>
            <a:r>
              <a:rPr lang="en-US" sz="3200" baseline="30000" dirty="0">
                <a:solidFill>
                  <a:schemeClr val="bg1"/>
                </a:solidFill>
              </a:rPr>
              <a:t>210 </a:t>
            </a:r>
            <a:r>
              <a:rPr lang="en-US" sz="3200" baseline="30000" dirty="0" smtClean="0">
                <a:solidFill>
                  <a:schemeClr val="bg1"/>
                </a:solidFill>
              </a:rPr>
              <a:t>0455</a:t>
            </a:r>
            <a:endParaRPr lang="en-US" sz="3200" i="1" baseline="30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3200" baseline="30000" dirty="0">
                <a:solidFill>
                  <a:schemeClr val="bg1"/>
                </a:solidFill>
              </a:rPr>
              <a:t>@shoobe01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3200" baseline="30000" dirty="0">
                <a:solidFill>
                  <a:schemeClr val="bg1"/>
                </a:solidFill>
              </a:rPr>
              <a:t>s</a:t>
            </a:r>
            <a:r>
              <a:rPr lang="en-US" sz="3200" baseline="30000" dirty="0" smtClean="0">
                <a:solidFill>
                  <a:schemeClr val="bg1"/>
                </a:solidFill>
              </a:rPr>
              <a:t>hoobe01: </a:t>
            </a:r>
            <a:endParaRPr lang="en-US" sz="3200" baseline="30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3200" baseline="30000" dirty="0" smtClean="0">
                <a:solidFill>
                  <a:schemeClr val="bg1"/>
                </a:solidFill>
              </a:rPr>
              <a:t>www.4ourth.com</a:t>
            </a:r>
            <a:endParaRPr lang="en-US" sz="3200" baseline="30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83374" y="4382599"/>
            <a:ext cx="2670228" cy="963258"/>
            <a:chOff x="2580835" y="3422474"/>
            <a:chExt cx="2670228" cy="963258"/>
          </a:xfrm>
        </p:grpSpPr>
        <p:pic>
          <p:nvPicPr>
            <p:cNvPr id="7" name="Picture 6" descr="social-networks.pdf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2285"/>
            <a:stretch/>
          </p:blipFill>
          <p:spPr>
            <a:xfrm>
              <a:off x="2580835" y="3893429"/>
              <a:ext cx="2298751" cy="492303"/>
            </a:xfrm>
            <a:prstGeom prst="rect">
              <a:avLst/>
            </a:prstGeom>
          </p:spPr>
        </p:pic>
        <p:pic>
          <p:nvPicPr>
            <p:cNvPr id="8" name="Picture 7" descr="Google-plus-Whit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0388" y="3922005"/>
              <a:ext cx="320675" cy="320675"/>
            </a:xfrm>
            <a:prstGeom prst="rect">
              <a:avLst/>
            </a:prstGeom>
          </p:spPr>
        </p:pic>
        <p:pic>
          <p:nvPicPr>
            <p:cNvPr id="9" name="Picture 8" descr="twitter-bird-dark-bg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2643" y="3422474"/>
              <a:ext cx="389849" cy="320675"/>
            </a:xfrm>
            <a:prstGeom prst="rect">
              <a:avLst/>
            </a:prstGeom>
          </p:spPr>
        </p:pic>
        <p:pic>
          <p:nvPicPr>
            <p:cNvPr id="10" name="Picture 9" descr="Slideshare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0122" y="3913380"/>
              <a:ext cx="333723" cy="342228"/>
            </a:xfrm>
            <a:prstGeom prst="rect">
              <a:avLst/>
            </a:prstGeom>
          </p:spPr>
        </p:pic>
      </p:grp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780" y="373700"/>
            <a:ext cx="4990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Still have questions, concerns, problems? Want me to look at your homework? Want to pay me to work on your app or site? I can do that too! </a:t>
            </a:r>
            <a:endParaRPr lang="en-US" sz="2000" dirty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</p:spTree>
    <p:extLst>
      <p:ext uri="{BB962C8B-B14F-4D97-AF65-F5344CB8AC3E}">
        <p14:creationId xmlns:p14="http://schemas.microsoft.com/office/powerpoint/2010/main" val="35707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24310">
        <p:fade/>
      </p:transition>
    </mc:Choice>
    <mc:Fallback xmlns="">
      <p:transition xmlns:p14="http://schemas.microsoft.com/office/powerpoint/2010/main" advTm="24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197803</TotalTime>
  <Words>473</Words>
  <Application>Microsoft Macintosh PowerPoint</Application>
  <PresentationFormat>On-screen Show (4:3)</PresentationFormat>
  <Paragraphs>61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Akzidenz Grotesk</vt:lpstr>
      <vt:lpstr>Akzidenz Grotesk BE</vt:lpstr>
      <vt:lpstr>Calibri</vt:lpstr>
      <vt:lpstr>Palatino</vt:lpstr>
      <vt:lpstr>Palatino Linotype</vt:lpstr>
      <vt:lpstr>Arial</vt:lpstr>
      <vt:lpstr>Office Theme</vt:lpstr>
      <vt:lpstr>Designing Mobile User Experiences  13) Design at Scale    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Hoober</dc:creator>
  <cp:lastModifiedBy>Steven Hoobr</cp:lastModifiedBy>
  <cp:revision>1409</cp:revision>
  <cp:lastPrinted>2013-04-15T23:35:07Z</cp:lastPrinted>
  <dcterms:created xsi:type="dcterms:W3CDTF">2011-10-30T17:26:39Z</dcterms:created>
  <dcterms:modified xsi:type="dcterms:W3CDTF">2015-12-28T23:06:23Z</dcterms:modified>
</cp:coreProperties>
</file>