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591" r:id="rId2"/>
    <p:sldId id="604" r:id="rId3"/>
    <p:sldId id="605" r:id="rId4"/>
    <p:sldId id="606" r:id="rId5"/>
    <p:sldId id="607" r:id="rId6"/>
    <p:sldId id="60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837" autoAdjust="0"/>
    <p:restoredTop sz="70478" autoAdjust="0"/>
  </p:normalViewPr>
  <p:slideViewPr>
    <p:cSldViewPr snapToGrid="0" snapToObjects="1">
      <p:cViewPr varScale="1">
        <p:scale>
          <a:sx n="69" d="100"/>
          <a:sy n="69" d="100"/>
        </p:scale>
        <p:origin x="880" y="176"/>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10/11/15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10/11/15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7384053" cy="646331"/>
          </a:xfrm>
          <a:prstGeom prst="rect">
            <a:avLst/>
          </a:prstGeom>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solidFill>
                <a:latin typeface="Palatino"/>
                <a:ea typeface="+mn-ea"/>
                <a:cs typeface="Palatino"/>
              </a:rPr>
              <a:t>13) Design at Scale</a:t>
            </a:r>
            <a:endParaRPr lang="en-US" sz="1800" b="0" i="1" kern="1200" dirty="0" smtClean="0">
              <a:solidFill>
                <a:schemeClr val="bg1"/>
              </a:solidFill>
              <a:latin typeface="Palatino"/>
              <a:ea typeface="+mn-ea"/>
              <a:cs typeface="Palatino"/>
            </a:endParaRP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486918"/>
            <a:ext cx="7887112" cy="2934475"/>
          </a:xfrm>
          <a:effectLst>
            <a:glow rad="63500">
              <a:schemeClr val="bg1">
                <a:alpha val="40000"/>
              </a:schemeClr>
            </a:glow>
          </a:effectLst>
        </p:spPr>
        <p:txBody>
          <a:bodyPr/>
          <a:lstStyle/>
          <a:p>
            <a:r>
              <a:rPr lang="en-US" sz="4800" dirty="0">
                <a:solidFill>
                  <a:srgbClr val="FFFFFF"/>
                </a:solidFill>
              </a:rPr>
              <a:t>Designing Mobile</a:t>
            </a:r>
            <a:br>
              <a:rPr lang="en-US" sz="4800" dirty="0">
                <a:solidFill>
                  <a:srgbClr val="FFFFFF"/>
                </a:solidFill>
              </a:rPr>
            </a:br>
            <a:r>
              <a:rPr lang="en-US" sz="4800" dirty="0">
                <a:solidFill>
                  <a:srgbClr val="FFFFFF"/>
                </a:solidFill>
              </a:rPr>
              <a:t>User Experiences</a:t>
            </a:r>
            <a:br>
              <a:rPr lang="en-US" sz="4800" dirty="0">
                <a:solidFill>
                  <a:srgbClr val="FFFFFF"/>
                </a:solidFill>
              </a:rPr>
            </a:br>
            <a:r>
              <a:rPr lang="en-US" sz="3200" i="1" dirty="0">
                <a:solidFill>
                  <a:schemeClr val="bg1"/>
                </a:solidFill>
              </a:rPr>
              <a:t/>
            </a:r>
            <a:br>
              <a:rPr lang="en-US" sz="3200" i="1" dirty="0">
                <a:solidFill>
                  <a:schemeClr val="bg1"/>
                </a:solidFill>
              </a:rPr>
            </a:br>
            <a:r>
              <a:rPr lang="en-US" sz="3200" i="1" dirty="0">
                <a:solidFill>
                  <a:schemeClr val="bg1"/>
                </a:solidFill>
              </a:rPr>
              <a:t>13) Design at Scale</a:t>
            </a:r>
            <a:r>
              <a:rPr lang="en-US" sz="3200" i="1" dirty="0" smtClean="0">
                <a:solidFill>
                  <a:schemeClr val="bg1"/>
                </a:solidFill>
              </a:rPr>
              <a:t/>
            </a:r>
            <a:br>
              <a:rPr lang="en-US" sz="3200" i="1" dirty="0" smtClean="0">
                <a:solidFill>
                  <a:schemeClr val="bg1"/>
                </a:solidFill>
              </a:rPr>
            </a:br>
            <a:r>
              <a:rPr lang="en-US" sz="3200" i="1" dirty="0" smtClean="0">
                <a:solidFill>
                  <a:schemeClr val="bg1"/>
                </a:solidFill>
              </a:rPr>
              <a:t>    </a:t>
            </a:r>
            <a:r>
              <a:rPr lang="en-US" sz="3200" b="1" i="1" dirty="0" smtClean="0">
                <a:solidFill>
                  <a:schemeClr val="bg1"/>
                </a:solidFill>
              </a:rPr>
              <a:t> </a:t>
            </a:r>
            <a:r>
              <a:rPr lang="en-US" sz="3200" b="1" dirty="0" smtClean="0">
                <a:solidFill>
                  <a:schemeClr val="bg1"/>
                </a:solidFill>
                <a:latin typeface="Akzidenz Grotesk BE"/>
                <a:cs typeface="Akzidenz Grotesk BE"/>
              </a:rPr>
              <a:t>Assignment</a:t>
            </a:r>
            <a:endParaRPr lang="en-US" sz="3200" dirty="0">
              <a:solidFill>
                <a:srgbClr val="FFFFFF"/>
              </a:solidFill>
            </a:endParaRPr>
          </a:p>
        </p:txBody>
      </p:sp>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Subtitle 2"/>
          <p:cNvSpPr>
            <a:spLocks noGrp="1"/>
          </p:cNvSpPr>
          <p:nvPr>
            <p:ph type="subTitle" idx="1"/>
          </p:nvPr>
        </p:nvSpPr>
        <p:spPr>
          <a:xfrm>
            <a:off x="685801" y="5031631"/>
            <a:ext cx="5083581" cy="921782"/>
          </a:xfrm>
        </p:spPr>
        <p:txBody>
          <a:bodyPr/>
          <a:lstStyle/>
          <a:p>
            <a:r>
              <a:rPr lang="en-US" sz="2000" dirty="0" smtClean="0"/>
              <a:t>@shoobe01</a:t>
            </a:r>
          </a:p>
          <a:p>
            <a:r>
              <a:rPr lang="en-US" sz="2000" dirty="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Design </a:t>
            </a:r>
            <a:r>
              <a:rPr lang="en-US" sz="3200" dirty="0">
                <a:solidFill>
                  <a:srgbClr val="F2806C"/>
                </a:solidFill>
                <a:latin typeface="Palatino"/>
                <a:cs typeface="Palatino"/>
              </a:rPr>
              <a:t>at Scale</a:t>
            </a:r>
            <a:endParaRPr lang="en-US" sz="3200" dirty="0" smtClean="0">
              <a:solidFill>
                <a:srgbClr val="F2806C"/>
              </a:solidFill>
              <a:latin typeface="Palatino"/>
              <a:cs typeface="Palatino"/>
            </a:endParaRPr>
          </a:p>
        </p:txBody>
      </p:sp>
      <p:sp>
        <p:nvSpPr>
          <p:cNvPr id="4" name="Content Placeholder 2"/>
          <p:cNvSpPr>
            <a:spLocks noGrp="1"/>
          </p:cNvSpPr>
          <p:nvPr>
            <p:ph idx="1"/>
          </p:nvPr>
        </p:nvSpPr>
        <p:spPr>
          <a:xfrm>
            <a:off x="457201" y="2298830"/>
            <a:ext cx="8208976" cy="3615923"/>
          </a:xfrm>
        </p:spPr>
        <p:txBody>
          <a:bodyPr>
            <a:normAutofit/>
          </a:bodyPr>
          <a:lstStyle/>
          <a:p>
            <a:pPr marL="0" indent="0">
              <a:buClr>
                <a:srgbClr val="E9213C"/>
              </a:buClr>
              <a:buNone/>
            </a:pPr>
            <a:r>
              <a:rPr lang="en-US" sz="2000" dirty="0">
                <a:solidFill>
                  <a:schemeClr val="bg1"/>
                </a:solidFill>
                <a:latin typeface="Akzidenz Grotesk BE"/>
                <a:cs typeface="Akzidenz Grotesk BE"/>
              </a:rPr>
              <a:t>We design user experiences, for the user, so getting real user feedback is very important. I want you to try that out. Even if you have a research team, try it yourself to get an understanding of what this is like, and to try out discount usability methods. </a:t>
            </a:r>
          </a:p>
          <a:p>
            <a:pPr marL="0" indent="0">
              <a:buClr>
                <a:srgbClr val="E9213C"/>
              </a:buClr>
              <a:buNone/>
            </a:pPr>
            <a:r>
              <a:rPr lang="en-US" sz="2000" dirty="0">
                <a:solidFill>
                  <a:schemeClr val="bg1"/>
                </a:solidFill>
                <a:latin typeface="Akzidenz Grotesk BE"/>
                <a:cs typeface="Akzidenz Grotesk BE"/>
              </a:rPr>
              <a:t>Take the design revisions we've been working on this whole time and make a prototype. Any will do. Paper, or just screenshot what you've drawn and stick it on the phone. Think of the test protocol while creating the mockup. What will you tell your test participants when they start using the product, and how far can they go with it?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76364499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Cheap Research</a:t>
            </a:r>
          </a:p>
        </p:txBody>
      </p:sp>
      <p:sp>
        <p:nvSpPr>
          <p:cNvPr id="4" name="Content Placeholder 2"/>
          <p:cNvSpPr>
            <a:spLocks noGrp="1"/>
          </p:cNvSpPr>
          <p:nvPr>
            <p:ph idx="1"/>
          </p:nvPr>
        </p:nvSpPr>
        <p:spPr>
          <a:xfrm>
            <a:off x="457201" y="2298830"/>
            <a:ext cx="8208976" cy="3615923"/>
          </a:xfrm>
        </p:spPr>
        <p:txBody>
          <a:bodyPr>
            <a:normAutofit/>
          </a:bodyPr>
          <a:lstStyle/>
          <a:p>
            <a:pPr marL="0" indent="0">
              <a:buClr>
                <a:srgbClr val="E9213C"/>
              </a:buClr>
              <a:buNone/>
            </a:pPr>
            <a:r>
              <a:rPr lang="en-US" sz="2000" dirty="0">
                <a:solidFill>
                  <a:schemeClr val="bg1"/>
                </a:solidFill>
                <a:latin typeface="Akzidenz Grotesk BE"/>
                <a:cs typeface="Akzidenz Grotesk BE"/>
              </a:rPr>
              <a:t>"Friends and family" testing is fine.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That </a:t>
            </a:r>
            <a:r>
              <a:rPr lang="en-US" sz="2000" dirty="0">
                <a:solidFill>
                  <a:schemeClr val="bg1"/>
                </a:solidFill>
                <a:latin typeface="Akzidenz Grotesk BE"/>
                <a:cs typeface="Akzidenz Grotesk BE"/>
              </a:rPr>
              <a:t>means you don't bother recruiting correct people, but use pretty much anyone on the assumption that human response is more important than the right humans.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Try </a:t>
            </a:r>
            <a:r>
              <a:rPr lang="en-US" sz="2000" dirty="0">
                <a:solidFill>
                  <a:schemeClr val="bg1"/>
                </a:solidFill>
                <a:latin typeface="Akzidenz Grotesk BE"/>
                <a:cs typeface="Akzidenz Grotesk BE"/>
              </a:rPr>
              <a:t>to avoid other designers, or anyone at the company, as their biases are hard to overcome.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281180480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Ethnography</a:t>
            </a:r>
          </a:p>
        </p:txBody>
      </p:sp>
      <p:sp>
        <p:nvSpPr>
          <p:cNvPr id="4" name="Content Placeholder 2"/>
          <p:cNvSpPr>
            <a:spLocks noGrp="1"/>
          </p:cNvSpPr>
          <p:nvPr>
            <p:ph idx="1"/>
          </p:nvPr>
        </p:nvSpPr>
        <p:spPr>
          <a:xfrm>
            <a:off x="457201" y="2298830"/>
            <a:ext cx="8208976" cy="3615923"/>
          </a:xfrm>
        </p:spPr>
        <p:txBody>
          <a:bodyPr>
            <a:normAutofit/>
          </a:bodyPr>
          <a:lstStyle/>
          <a:p>
            <a:pPr marL="0" indent="0">
              <a:buClr>
                <a:srgbClr val="E9213C"/>
              </a:buClr>
              <a:buNone/>
            </a:pPr>
            <a:r>
              <a:rPr lang="en-US" sz="2000" dirty="0">
                <a:solidFill>
                  <a:schemeClr val="bg1"/>
                </a:solidFill>
                <a:latin typeface="Akzidenz Grotesk BE"/>
                <a:cs typeface="Akzidenz Grotesk BE"/>
              </a:rPr>
              <a:t>Try to do it in context.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Don't </a:t>
            </a:r>
            <a:r>
              <a:rPr lang="en-US" sz="2000" dirty="0">
                <a:solidFill>
                  <a:schemeClr val="bg1"/>
                </a:solidFill>
                <a:latin typeface="Akzidenz Grotesk BE"/>
                <a:cs typeface="Akzidenz Grotesk BE"/>
              </a:rPr>
              <a:t>use a lab, or simulate one by even sitting at the dining room </a:t>
            </a:r>
            <a:r>
              <a:rPr lang="en-US" sz="2000" dirty="0" smtClean="0">
                <a:solidFill>
                  <a:schemeClr val="bg1"/>
                </a:solidFill>
                <a:latin typeface="Akzidenz Grotesk BE"/>
                <a:cs typeface="Akzidenz Grotesk BE"/>
              </a:rPr>
              <a:t>table.</a:t>
            </a:r>
          </a:p>
          <a:p>
            <a:pPr>
              <a:buClr>
                <a:srgbClr val="E9213C"/>
              </a:buClr>
            </a:pPr>
            <a:r>
              <a:rPr lang="en-US" sz="2000" dirty="0" smtClean="0">
                <a:solidFill>
                  <a:schemeClr val="bg1"/>
                </a:solidFill>
                <a:latin typeface="Akzidenz Grotesk BE"/>
                <a:cs typeface="Akzidenz Grotesk BE"/>
              </a:rPr>
              <a:t>Try </a:t>
            </a:r>
            <a:r>
              <a:rPr lang="en-US" sz="2000" dirty="0">
                <a:solidFill>
                  <a:schemeClr val="bg1"/>
                </a:solidFill>
                <a:latin typeface="Akzidenz Grotesk BE"/>
                <a:cs typeface="Akzidenz Grotesk BE"/>
              </a:rPr>
              <a:t>to get the users standing, or walking, or working like they normally would for whatever the context of your product is likely to entail.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46020197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Video</a:t>
            </a:r>
          </a:p>
        </p:txBody>
      </p:sp>
      <p:sp>
        <p:nvSpPr>
          <p:cNvPr id="4" name="Content Placeholder 2"/>
          <p:cNvSpPr>
            <a:spLocks noGrp="1"/>
          </p:cNvSpPr>
          <p:nvPr>
            <p:ph idx="1"/>
          </p:nvPr>
        </p:nvSpPr>
        <p:spPr>
          <a:xfrm>
            <a:off x="457201" y="2298830"/>
            <a:ext cx="8208976" cy="3615923"/>
          </a:xfrm>
        </p:spPr>
        <p:txBody>
          <a:bodyPr>
            <a:normAutofit/>
          </a:bodyPr>
          <a:lstStyle/>
          <a:p>
            <a:pPr marL="0" indent="0">
              <a:buClr>
                <a:srgbClr val="E9213C"/>
              </a:buClr>
              <a:buNone/>
            </a:pPr>
            <a:r>
              <a:rPr lang="en-US" sz="2000" dirty="0">
                <a:solidFill>
                  <a:schemeClr val="bg1"/>
                </a:solidFill>
                <a:latin typeface="Akzidenz Grotesk BE"/>
                <a:cs typeface="Akzidenz Grotesk BE"/>
              </a:rPr>
              <a:t>Record it.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First </a:t>
            </a:r>
            <a:r>
              <a:rPr lang="en-US" sz="2000" dirty="0">
                <a:solidFill>
                  <a:schemeClr val="bg1"/>
                </a:solidFill>
                <a:latin typeface="Akzidenz Grotesk BE"/>
                <a:cs typeface="Akzidenz Grotesk BE"/>
              </a:rPr>
              <a:t>with the camera on your phone, </a:t>
            </a:r>
            <a:r>
              <a:rPr lang="en-US" sz="2000" dirty="0" smtClean="0">
                <a:solidFill>
                  <a:schemeClr val="bg1"/>
                </a:solidFill>
                <a:latin typeface="Akzidenz Grotesk BE"/>
                <a:cs typeface="Akzidenz Grotesk BE"/>
              </a:rPr>
              <a:t>video glasses, a </a:t>
            </a:r>
            <a:r>
              <a:rPr lang="en-US" sz="2000" dirty="0" err="1" smtClean="0">
                <a:solidFill>
                  <a:schemeClr val="bg1"/>
                </a:solidFill>
                <a:latin typeface="Akzidenz Grotesk BE"/>
                <a:cs typeface="Akzidenz Grotesk BE"/>
              </a:rPr>
              <a:t>GoPro</a:t>
            </a:r>
            <a:r>
              <a:rPr lang="en-US" sz="2000" dirty="0" smtClean="0">
                <a:solidFill>
                  <a:schemeClr val="bg1"/>
                </a:solidFill>
                <a:latin typeface="Akzidenz Grotesk BE"/>
                <a:cs typeface="Akzidenz Grotesk BE"/>
              </a:rPr>
              <a:t>, </a:t>
            </a:r>
            <a:r>
              <a:rPr lang="en-US" sz="2000" dirty="0">
                <a:solidFill>
                  <a:schemeClr val="bg1"/>
                </a:solidFill>
                <a:latin typeface="Akzidenz Grotesk BE"/>
                <a:cs typeface="Akzidenz Grotesk BE"/>
              </a:rPr>
              <a:t>or whatever else you have </a:t>
            </a:r>
            <a:r>
              <a:rPr lang="en-US" sz="2000" dirty="0" smtClean="0">
                <a:solidFill>
                  <a:schemeClr val="bg1"/>
                </a:solidFill>
                <a:latin typeface="Akzidenz Grotesk BE"/>
                <a:cs typeface="Akzidenz Grotesk BE"/>
              </a:rPr>
              <a:t>available</a:t>
            </a:r>
            <a:r>
              <a:rPr lang="en-US" sz="2000" dirty="0">
                <a:solidFill>
                  <a:schemeClr val="bg1"/>
                </a:solidFill>
                <a:latin typeface="Akzidenz Grotesk BE"/>
                <a:cs typeface="Akzidenz Grotesk BE"/>
              </a:rPr>
              <a:t> </a:t>
            </a:r>
            <a:r>
              <a:rPr lang="en-US" sz="2000" dirty="0" smtClean="0">
                <a:solidFill>
                  <a:schemeClr val="bg1"/>
                </a:solidFill>
                <a:latin typeface="Akzidenz Grotesk BE"/>
                <a:cs typeface="Akzidenz Grotesk BE"/>
              </a:rPr>
              <a:t>and can afford.</a:t>
            </a:r>
          </a:p>
          <a:p>
            <a:pPr>
              <a:buClr>
                <a:srgbClr val="E9213C"/>
              </a:buClr>
            </a:pPr>
            <a:r>
              <a:rPr lang="en-US" sz="2000" dirty="0" smtClean="0">
                <a:solidFill>
                  <a:schemeClr val="bg1"/>
                </a:solidFill>
                <a:latin typeface="Akzidenz Grotesk BE"/>
                <a:cs typeface="Akzidenz Grotesk BE"/>
              </a:rPr>
              <a:t>Remember </a:t>
            </a:r>
            <a:r>
              <a:rPr lang="en-US" sz="2000" dirty="0">
                <a:solidFill>
                  <a:schemeClr val="bg1"/>
                </a:solidFill>
                <a:latin typeface="Akzidenz Grotesk BE"/>
                <a:cs typeface="Akzidenz Grotesk BE"/>
              </a:rPr>
              <a:t>the talk-aloud protocol means you get a good idea what is going on just from audio, so if the camera isn't pointing the right way, that's fine.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63604284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Pencil and Paper</a:t>
            </a:r>
          </a:p>
        </p:txBody>
      </p:sp>
      <p:sp>
        <p:nvSpPr>
          <p:cNvPr id="4" name="Content Placeholder 2"/>
          <p:cNvSpPr>
            <a:spLocks noGrp="1"/>
          </p:cNvSpPr>
          <p:nvPr>
            <p:ph idx="1"/>
          </p:nvPr>
        </p:nvSpPr>
        <p:spPr>
          <a:xfrm>
            <a:off x="457201" y="2298830"/>
            <a:ext cx="8208976" cy="3615923"/>
          </a:xfrm>
        </p:spPr>
        <p:txBody>
          <a:bodyPr>
            <a:normAutofit/>
          </a:bodyPr>
          <a:lstStyle/>
          <a:p>
            <a:pPr marL="0" indent="0">
              <a:buClr>
                <a:srgbClr val="E9213C"/>
              </a:buClr>
              <a:buNone/>
            </a:pPr>
            <a:r>
              <a:rPr lang="en-US" sz="2000" dirty="0">
                <a:solidFill>
                  <a:schemeClr val="bg1"/>
                </a:solidFill>
                <a:latin typeface="Akzidenz Grotesk BE"/>
                <a:cs typeface="Akzidenz Grotesk BE"/>
              </a:rPr>
              <a:t>Try it again with paper note taking.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Make </a:t>
            </a:r>
            <a:r>
              <a:rPr lang="en-US" sz="2000" dirty="0">
                <a:solidFill>
                  <a:schemeClr val="bg1"/>
                </a:solidFill>
                <a:latin typeface="Akzidenz Grotesk BE"/>
                <a:cs typeface="Akzidenz Grotesk BE"/>
              </a:rPr>
              <a:t>a form, with expected responses by the user to each situation. Get used to writing fast! </a:t>
            </a:r>
          </a:p>
          <a:p>
            <a:pPr>
              <a:buClr>
                <a:srgbClr val="E9213C"/>
              </a:buClr>
            </a:pPr>
            <a:r>
              <a:rPr lang="en-US" sz="2000" dirty="0">
                <a:solidFill>
                  <a:schemeClr val="bg1"/>
                </a:solidFill>
                <a:latin typeface="Akzidenz Grotesk BE"/>
                <a:cs typeface="Akzidenz Grotesk BE"/>
              </a:rPr>
              <a:t>When done, analyze the results. What would you change now? What about the responses rings a bell from the lessons we've just learned?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02418039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197472</TotalTime>
  <Words>433</Words>
  <Application>Microsoft Macintosh PowerPoint</Application>
  <PresentationFormat>On-screen Show (4:3)</PresentationFormat>
  <Paragraphs>41</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Akzidenz Grotesk</vt:lpstr>
      <vt:lpstr>Akzidenz Grotesk BE</vt:lpstr>
      <vt:lpstr>Calibri</vt:lpstr>
      <vt:lpstr>Palatino</vt:lpstr>
      <vt:lpstr>Palatino Linotype</vt:lpstr>
      <vt:lpstr>Arial</vt:lpstr>
      <vt:lpstr>Office Theme</vt:lpstr>
      <vt:lpstr>Designing Mobile User Experiences  13) Design at Scale      Assignment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Hoober</cp:lastModifiedBy>
  <cp:revision>1381</cp:revision>
  <cp:lastPrinted>2013-04-15T23:35:07Z</cp:lastPrinted>
  <dcterms:created xsi:type="dcterms:W3CDTF">2011-10-30T17:26:39Z</dcterms:created>
  <dcterms:modified xsi:type="dcterms:W3CDTF">2015-10-11T17:51:12Z</dcterms:modified>
</cp:coreProperties>
</file>