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8"/>
  </p:notesMasterIdLst>
  <p:handoutMasterIdLst>
    <p:handoutMasterId r:id="rId9"/>
  </p:handoutMasterIdLst>
  <p:sldIdLst>
    <p:sldId id="591" r:id="rId2"/>
    <p:sldId id="604" r:id="rId3"/>
    <p:sldId id="605" r:id="rId4"/>
    <p:sldId id="606" r:id="rId5"/>
    <p:sldId id="607" r:id="rId6"/>
    <p:sldId id="608"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9213C"/>
    <a:srgbClr val="562D26"/>
    <a:srgbClr val="F2806C"/>
    <a:srgbClr val="FF72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837" autoAdjust="0"/>
    <p:restoredTop sz="70478" autoAdjust="0"/>
  </p:normalViewPr>
  <p:slideViewPr>
    <p:cSldViewPr snapToGrid="0" snapToObjects="1">
      <p:cViewPr varScale="1">
        <p:scale>
          <a:sx n="69" d="100"/>
          <a:sy n="69" d="100"/>
        </p:scale>
        <p:origin x="880" y="176"/>
      </p:cViewPr>
      <p:guideLst>
        <p:guide orient="horz" pos="2160"/>
        <p:guide pos="2880"/>
      </p:guideLst>
    </p:cSldViewPr>
  </p:slideViewPr>
  <p:outlineViewPr>
    <p:cViewPr>
      <p:scale>
        <a:sx n="33" d="100"/>
        <a:sy n="33" d="100"/>
      </p:scale>
      <p:origin x="0" y="7880"/>
    </p:cViewPr>
  </p:outlineViewPr>
  <p:notesTextViewPr>
    <p:cViewPr>
      <p:scale>
        <a:sx n="100" d="100"/>
        <a:sy n="100" d="100"/>
      </p:scale>
      <p:origin x="0" y="0"/>
    </p:cViewPr>
  </p:notesTextViewPr>
  <p:sorterViewPr>
    <p:cViewPr>
      <p:scale>
        <a:sx n="89" d="100"/>
        <a:sy n="89" d="100"/>
      </p:scale>
      <p:origin x="0" y="0"/>
    </p:cViewPr>
  </p:sorterViewPr>
  <p:notesViewPr>
    <p:cSldViewPr snapToGrid="0" snapToObjects="1">
      <p:cViewPr>
        <p:scale>
          <a:sx n="75" d="100"/>
          <a:sy n="75" d="100"/>
        </p:scale>
        <p:origin x="-2912" y="-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3E2636-F00D-3B4C-91BC-978C0CC75288}" type="datetime1">
              <a:rPr lang="en-US" smtClean="0"/>
              <a:t>10/11/15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13E92EE-8017-1746-A6F4-E4C0BCDFA803}" type="slidenum">
              <a:rPr lang="en-US" smtClean="0"/>
              <a:t>‹#›</a:t>
            </a:fld>
            <a:endParaRPr lang="en-US"/>
          </a:p>
        </p:txBody>
      </p:sp>
    </p:spTree>
    <p:extLst>
      <p:ext uri="{BB962C8B-B14F-4D97-AF65-F5344CB8AC3E}">
        <p14:creationId xmlns:p14="http://schemas.microsoft.com/office/powerpoint/2010/main" val="32795066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DADC0-0B0F-C44F-96FC-226034E2F398}" type="datetime1">
              <a:rPr lang="en-US" smtClean="0"/>
              <a:t>10/11/15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9D55F2-16B5-3A42-80D9-9BC8F66E0B68}" type="slidenum">
              <a:rPr lang="en-US" smtClean="0"/>
              <a:t>‹#›</a:t>
            </a:fld>
            <a:endParaRPr lang="en-US"/>
          </a:p>
        </p:txBody>
      </p:sp>
    </p:spTree>
    <p:extLst>
      <p:ext uri="{BB962C8B-B14F-4D97-AF65-F5344CB8AC3E}">
        <p14:creationId xmlns:p14="http://schemas.microsoft.com/office/powerpoint/2010/main" val="42944397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100387" cy="2327275"/>
          </a:xfrm>
        </p:spPr>
      </p:sp>
      <p:sp>
        <p:nvSpPr>
          <p:cNvPr id="3" name="Notes Placeholder 2"/>
          <p:cNvSpPr>
            <a:spLocks noGrp="1"/>
          </p:cNvSpPr>
          <p:nvPr>
            <p:ph type="body" idx="1"/>
          </p:nvPr>
        </p:nvSpPr>
        <p:spPr/>
        <p:txBody>
          <a:bodyPr/>
          <a:lstStyle/>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1</a:t>
            </a:fld>
            <a:endParaRPr lang="en-US"/>
          </a:p>
        </p:txBody>
      </p:sp>
    </p:spTree>
    <p:extLst>
      <p:ext uri="{BB962C8B-B14F-4D97-AF65-F5344CB8AC3E}">
        <p14:creationId xmlns:p14="http://schemas.microsoft.com/office/powerpoint/2010/main" val="642570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2</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3</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4</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5</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6</a:t>
            </a:fld>
            <a:endParaRPr lang="en-US"/>
          </a:p>
        </p:txBody>
      </p:sp>
    </p:spTree>
    <p:extLst>
      <p:ext uri="{BB962C8B-B14F-4D97-AF65-F5344CB8AC3E}">
        <p14:creationId xmlns:p14="http://schemas.microsoft.com/office/powerpoint/2010/main" val="2419257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Title-Slide-Lovebird-1.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337204"/>
            <a:ext cx="6341533" cy="1586442"/>
          </a:xfrm>
        </p:spPr>
        <p:txBody>
          <a:bodyPr/>
          <a:lstStyle>
            <a:lvl1pPr algn="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318934"/>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4103746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42927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78382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9252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2" descr="Title-Slide-Lovebird-2.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292285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52828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571090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2259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5342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7286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82811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3098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Title-Slide-Lovebird-3.png"/>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1155171"/>
            <a:ext cx="8229600" cy="707496"/>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142067"/>
            <a:ext cx="8229600" cy="398409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extBox 16"/>
          <p:cNvSpPr txBox="1"/>
          <p:nvPr userDrawn="1"/>
        </p:nvSpPr>
        <p:spPr>
          <a:xfrm>
            <a:off x="8337551" y="6139934"/>
            <a:ext cx="850900" cy="369332"/>
          </a:xfrm>
          <a:prstGeom prst="rect">
            <a:avLst/>
          </a:prstGeom>
          <a:noFill/>
        </p:spPr>
        <p:txBody>
          <a:bodyPr wrap="square" rtlCol="0">
            <a:spAutoFit/>
          </a:bodyPr>
          <a:lstStyle/>
          <a:p>
            <a:pPr algn="ctr"/>
            <a:fld id="{40681935-B1E9-0C42-B5A3-F64407C35846}" type="slidenum">
              <a:rPr lang="en-US" smtClean="0">
                <a:solidFill>
                  <a:schemeClr val="bg1">
                    <a:lumMod val="50000"/>
                  </a:schemeClr>
                </a:solidFill>
                <a:latin typeface="Akzidenz Grotesk"/>
                <a:cs typeface="Akzidenz Grotesk"/>
              </a:rPr>
              <a:pPr algn="ctr"/>
              <a:t>‹#›</a:t>
            </a:fld>
            <a:endParaRPr lang="en-US" dirty="0">
              <a:solidFill>
                <a:schemeClr val="bg1">
                  <a:lumMod val="50000"/>
                </a:schemeClr>
              </a:solidFill>
              <a:latin typeface="Akzidenz Grotesk"/>
              <a:cs typeface="Akzidenz Grotesk"/>
            </a:endParaRPr>
          </a:p>
        </p:txBody>
      </p:sp>
      <p:sp>
        <p:nvSpPr>
          <p:cNvPr id="9" name="Rectangle 8"/>
          <p:cNvSpPr/>
          <p:nvPr userDrawn="1"/>
        </p:nvSpPr>
        <p:spPr>
          <a:xfrm>
            <a:off x="457200" y="6282452"/>
            <a:ext cx="2999143" cy="246221"/>
          </a:xfrm>
          <a:prstGeom prst="rect">
            <a:avLst/>
          </a:prstGeom>
        </p:spPr>
        <p:txBody>
          <a:bodyPr wrap="square">
            <a:spAutoFit/>
          </a:bodyPr>
          <a:lstStyle/>
          <a:p>
            <a:r>
              <a:rPr lang="en-US" sz="1000" b="0" i="0" kern="1200" dirty="0" smtClean="0">
                <a:solidFill>
                  <a:schemeClr val="bg1">
                    <a:alpha val="46000"/>
                  </a:schemeClr>
                </a:solidFill>
                <a:latin typeface="Palatino"/>
                <a:ea typeface="+mn-ea"/>
                <a:cs typeface="Palatino"/>
              </a:rPr>
              <a:t>© 2015</a:t>
            </a:r>
            <a:r>
              <a:rPr lang="en-US" sz="1000" b="0" i="0" kern="1200" baseline="0" dirty="0" smtClean="0">
                <a:solidFill>
                  <a:schemeClr val="bg1">
                    <a:alpha val="46000"/>
                  </a:schemeClr>
                </a:solidFill>
                <a:latin typeface="Palatino"/>
                <a:ea typeface="+mn-ea"/>
                <a:cs typeface="Palatino"/>
              </a:rPr>
              <a:t> 4ourth Mobile</a:t>
            </a:r>
            <a:endParaRPr lang="en-US" sz="1000" b="0" i="1" kern="1200" dirty="0" smtClean="0">
              <a:solidFill>
                <a:schemeClr val="bg1">
                  <a:alpha val="46000"/>
                </a:schemeClr>
              </a:solidFill>
              <a:latin typeface="Palatino"/>
              <a:ea typeface="+mn-ea"/>
              <a:cs typeface="Palatino"/>
            </a:endParaRPr>
          </a:p>
        </p:txBody>
      </p:sp>
      <p:sp>
        <p:nvSpPr>
          <p:cNvPr id="10" name="Rectangle 9"/>
          <p:cNvSpPr/>
          <p:nvPr userDrawn="1"/>
        </p:nvSpPr>
        <p:spPr>
          <a:xfrm>
            <a:off x="7659025" y="174109"/>
            <a:ext cx="1365253" cy="646331"/>
          </a:xfrm>
          <a:prstGeom prst="rect">
            <a:avLst/>
          </a:prstGeom>
        </p:spPr>
        <p:txBody>
          <a:bodyPr wrap="square">
            <a:spAutoFit/>
          </a:bodyPr>
          <a:lstStyle/>
          <a:p>
            <a:r>
              <a:rPr lang="en-US" sz="1800" b="0" i="0" kern="1200" dirty="0" smtClean="0">
                <a:solidFill>
                  <a:schemeClr val="bg1">
                    <a:alpha val="46000"/>
                  </a:schemeClr>
                </a:solidFill>
                <a:latin typeface="Palatino"/>
                <a:ea typeface="+mn-ea"/>
                <a:cs typeface="Palatino"/>
              </a:rPr>
              <a:t>@shoobe01</a:t>
            </a:r>
            <a:endParaRPr lang="en-US" sz="1800" b="0" i="0" kern="1200" baseline="0" dirty="0" smtClean="0">
              <a:solidFill>
                <a:schemeClr val="bg1">
                  <a:alpha val="46000"/>
                </a:schemeClr>
              </a:solidFill>
              <a:latin typeface="Palatino"/>
              <a:ea typeface="+mn-ea"/>
              <a:cs typeface="Palatino"/>
            </a:endParaRPr>
          </a:p>
          <a:p>
            <a:r>
              <a:rPr lang="en-US" sz="1800" b="0" i="0" kern="1200" dirty="0" smtClean="0">
                <a:solidFill>
                  <a:schemeClr val="bg1">
                    <a:alpha val="46000"/>
                  </a:schemeClr>
                </a:solidFill>
                <a:latin typeface="Palatino"/>
                <a:ea typeface="+mn-ea"/>
                <a:cs typeface="Palatino"/>
              </a:rPr>
              <a:t>4ourth.com</a:t>
            </a:r>
          </a:p>
        </p:txBody>
      </p:sp>
      <p:sp>
        <p:nvSpPr>
          <p:cNvPr id="11" name="Rectangle 10"/>
          <p:cNvSpPr/>
          <p:nvPr userDrawn="1"/>
        </p:nvSpPr>
        <p:spPr>
          <a:xfrm>
            <a:off x="155250" y="170087"/>
            <a:ext cx="7384053" cy="646331"/>
          </a:xfrm>
          <a:prstGeom prst="rect">
            <a:avLst/>
          </a:prstGeom>
        </p:spPr>
        <p:txBody>
          <a:bodyPr wrap="square">
            <a:spAutoFit/>
          </a:bodyPr>
          <a:lstStyle/>
          <a:p>
            <a:r>
              <a:rPr lang="en-US" sz="1800" b="0" i="0" kern="1200" dirty="0" smtClean="0">
                <a:solidFill>
                  <a:schemeClr val="bg1">
                    <a:alpha val="89000"/>
                  </a:schemeClr>
                </a:solidFill>
                <a:latin typeface="Palatino"/>
                <a:ea typeface="+mn-ea"/>
                <a:cs typeface="Palatino"/>
              </a:rPr>
              <a:t>The Complete Guide to</a:t>
            </a:r>
            <a:r>
              <a:rPr lang="en-US" sz="1800" b="0" i="0" kern="1200" baseline="0" dirty="0" smtClean="0">
                <a:solidFill>
                  <a:schemeClr val="bg1">
                    <a:alpha val="89000"/>
                  </a:schemeClr>
                </a:solidFill>
                <a:latin typeface="Palatino"/>
                <a:ea typeface="+mn-ea"/>
                <a:cs typeface="Palatino"/>
              </a:rPr>
              <a:t> </a:t>
            </a:r>
            <a:r>
              <a:rPr lang="en-US" sz="1800" b="0" i="0" kern="1200" dirty="0" smtClean="0">
                <a:solidFill>
                  <a:schemeClr val="bg1">
                    <a:alpha val="89000"/>
                  </a:schemeClr>
                </a:solidFill>
                <a:latin typeface="Palatino"/>
                <a:ea typeface="+mn-ea"/>
                <a:cs typeface="Palatino"/>
              </a:rPr>
              <a:t>Designing Mobile</a:t>
            </a:r>
            <a:r>
              <a:rPr lang="en-US" sz="1800" b="0" i="0" kern="1200" baseline="0" dirty="0" smtClean="0">
                <a:solidFill>
                  <a:schemeClr val="bg1">
                    <a:alpha val="89000"/>
                  </a:schemeClr>
                </a:solidFill>
                <a:latin typeface="Palatino"/>
                <a:ea typeface="+mn-ea"/>
                <a:cs typeface="Palatino"/>
              </a:rPr>
              <a:t> </a:t>
            </a:r>
            <a:r>
              <a:rPr lang="en-US" sz="1800" b="0" i="0" kern="1200" dirty="0" smtClean="0">
                <a:solidFill>
                  <a:schemeClr val="bg1">
                    <a:alpha val="89000"/>
                  </a:schemeClr>
                </a:solidFill>
                <a:latin typeface="Palatino"/>
                <a:ea typeface="+mn-ea"/>
                <a:cs typeface="Palatino"/>
              </a:rPr>
              <a:t>User Experiences</a:t>
            </a:r>
          </a:p>
          <a:p>
            <a:r>
              <a:rPr lang="en-US" sz="1800" b="0" i="0" kern="1200" baseline="0" dirty="0" smtClean="0">
                <a:solidFill>
                  <a:schemeClr val="bg1"/>
                </a:solidFill>
                <a:latin typeface="Palatino"/>
                <a:ea typeface="+mn-ea"/>
                <a:cs typeface="Palatino"/>
              </a:rPr>
              <a:t>13) Design at Scale</a:t>
            </a:r>
            <a:endParaRPr lang="en-US" sz="1800" b="0" i="1" kern="1200" dirty="0" smtClean="0">
              <a:solidFill>
                <a:schemeClr val="bg1"/>
              </a:solidFill>
              <a:latin typeface="Palatino"/>
              <a:ea typeface="+mn-ea"/>
              <a:cs typeface="Palatino"/>
            </a:endParaRPr>
          </a:p>
        </p:txBody>
      </p:sp>
    </p:spTree>
    <p:extLst>
      <p:ext uri="{BB962C8B-B14F-4D97-AF65-F5344CB8AC3E}">
        <p14:creationId xmlns:p14="http://schemas.microsoft.com/office/powerpoint/2010/main" val="182892669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hf hdr="0" ftr="0" dt="0"/>
  <p:txStyles>
    <p:titleStyle>
      <a:lvl1pPr algn="l" defTabSz="457200" rtl="0" eaLnBrk="1" latinLnBrk="0" hangingPunct="1">
        <a:spcBef>
          <a:spcPct val="0"/>
        </a:spcBef>
        <a:buNone/>
        <a:defRPr sz="4200" kern="1200">
          <a:solidFill>
            <a:schemeClr val="tx1"/>
          </a:solidFill>
          <a:latin typeface="Palatino Linotype"/>
          <a:ea typeface="+mj-ea"/>
          <a:cs typeface="Palatino Linotype"/>
        </a:defRPr>
      </a:lvl1pPr>
    </p:titleStyle>
    <p:bodyStyle>
      <a:lvl1pPr marL="342900" indent="-342900" algn="l" defTabSz="457200" rtl="0" eaLnBrk="1" latinLnBrk="0" hangingPunct="1">
        <a:spcBef>
          <a:spcPct val="20000"/>
        </a:spcBef>
        <a:buFont typeface="Arial"/>
        <a:buChar char="•"/>
        <a:defRPr sz="3600" kern="1200">
          <a:solidFill>
            <a:schemeClr val="tx1"/>
          </a:solidFill>
          <a:latin typeface="Palatino"/>
          <a:ea typeface="+mn-ea"/>
          <a:cs typeface="Palatino"/>
        </a:defRPr>
      </a:lvl1pPr>
      <a:lvl2pPr marL="742950" indent="-285750" algn="l" defTabSz="457200" rtl="0" eaLnBrk="1" latinLnBrk="0" hangingPunct="1">
        <a:spcBef>
          <a:spcPct val="20000"/>
        </a:spcBef>
        <a:buFont typeface="Arial"/>
        <a:buChar char="–"/>
        <a:defRPr sz="3600" kern="1200">
          <a:solidFill>
            <a:schemeClr val="tx1"/>
          </a:solidFill>
          <a:latin typeface="Palatino"/>
          <a:ea typeface="+mn-ea"/>
          <a:cs typeface="Palatino"/>
        </a:defRPr>
      </a:lvl2pPr>
      <a:lvl3pPr marL="1143000" indent="-228600" algn="l" defTabSz="457200" rtl="0" eaLnBrk="1" latinLnBrk="0" hangingPunct="1">
        <a:spcBef>
          <a:spcPct val="20000"/>
        </a:spcBef>
        <a:buFont typeface="Arial"/>
        <a:buChar char="•"/>
        <a:defRPr sz="3600" kern="1200">
          <a:solidFill>
            <a:schemeClr val="tx1"/>
          </a:solidFill>
          <a:latin typeface="Palatino"/>
          <a:ea typeface="+mn-ea"/>
          <a:cs typeface="Palatino"/>
        </a:defRPr>
      </a:lvl3pPr>
      <a:lvl4pPr marL="1600200" indent="-228600" algn="l" defTabSz="457200" rtl="0" eaLnBrk="1" latinLnBrk="0" hangingPunct="1">
        <a:spcBef>
          <a:spcPct val="20000"/>
        </a:spcBef>
        <a:buFont typeface="Arial"/>
        <a:buChar char="–"/>
        <a:defRPr sz="3600" kern="1200">
          <a:solidFill>
            <a:schemeClr val="tx1"/>
          </a:solidFill>
          <a:latin typeface="Palatino"/>
          <a:ea typeface="+mn-ea"/>
          <a:cs typeface="Palatino"/>
        </a:defRPr>
      </a:lvl4pPr>
      <a:lvl5pPr marL="2057400" indent="-228600" algn="l" defTabSz="457200" rtl="0" eaLnBrk="1" latinLnBrk="0" hangingPunct="1">
        <a:spcBef>
          <a:spcPct val="20000"/>
        </a:spcBef>
        <a:buFont typeface="Arial"/>
        <a:buChar char="»"/>
        <a:defRPr sz="3600" kern="1200">
          <a:solidFill>
            <a:schemeClr val="tx1"/>
          </a:solidFill>
          <a:latin typeface="Palatino"/>
          <a:ea typeface="+mn-ea"/>
          <a:cs typeface="Palatin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1" y="1486918"/>
            <a:ext cx="7887112" cy="2934475"/>
          </a:xfrm>
          <a:effectLst>
            <a:glow rad="63500">
              <a:schemeClr val="bg1">
                <a:alpha val="40000"/>
              </a:schemeClr>
            </a:glow>
          </a:effectLst>
        </p:spPr>
        <p:txBody>
          <a:bodyPr/>
          <a:lstStyle/>
          <a:p>
            <a:r>
              <a:rPr lang="en-US" sz="4800" dirty="0">
                <a:solidFill>
                  <a:srgbClr val="FFFFFF"/>
                </a:solidFill>
              </a:rPr>
              <a:t>Designing Mobile</a:t>
            </a:r>
            <a:br>
              <a:rPr lang="en-US" sz="4800" dirty="0">
                <a:solidFill>
                  <a:srgbClr val="FFFFFF"/>
                </a:solidFill>
              </a:rPr>
            </a:br>
            <a:r>
              <a:rPr lang="en-US" sz="4800" dirty="0">
                <a:solidFill>
                  <a:srgbClr val="FFFFFF"/>
                </a:solidFill>
              </a:rPr>
              <a:t>User Experiences</a:t>
            </a:r>
            <a:br>
              <a:rPr lang="en-US" sz="4800" dirty="0">
                <a:solidFill>
                  <a:srgbClr val="FFFFFF"/>
                </a:solidFill>
              </a:rPr>
            </a:br>
            <a:r>
              <a:rPr lang="en-US" sz="3200" i="1" dirty="0">
                <a:solidFill>
                  <a:schemeClr val="bg1"/>
                </a:solidFill>
              </a:rPr>
              <a:t/>
            </a:r>
            <a:br>
              <a:rPr lang="en-US" sz="3200" i="1" dirty="0">
                <a:solidFill>
                  <a:schemeClr val="bg1"/>
                </a:solidFill>
              </a:rPr>
            </a:br>
            <a:r>
              <a:rPr lang="en-US" sz="3200" i="1" dirty="0">
                <a:solidFill>
                  <a:schemeClr val="bg1"/>
                </a:solidFill>
              </a:rPr>
              <a:t>13) Design at Scale</a:t>
            </a:r>
            <a:r>
              <a:rPr lang="en-US" sz="3200" i="1" dirty="0" smtClean="0">
                <a:solidFill>
                  <a:schemeClr val="bg1"/>
                </a:solidFill>
              </a:rPr>
              <a:t/>
            </a:r>
            <a:br>
              <a:rPr lang="en-US" sz="3200" i="1" dirty="0" smtClean="0">
                <a:solidFill>
                  <a:schemeClr val="bg1"/>
                </a:solidFill>
              </a:rPr>
            </a:br>
            <a:r>
              <a:rPr lang="en-US" sz="3200" i="1" dirty="0" smtClean="0">
                <a:solidFill>
                  <a:schemeClr val="bg1"/>
                </a:solidFill>
              </a:rPr>
              <a:t>    </a:t>
            </a:r>
            <a:r>
              <a:rPr lang="en-US" sz="3200" b="1" i="1" dirty="0" smtClean="0">
                <a:solidFill>
                  <a:schemeClr val="bg1"/>
                </a:solidFill>
              </a:rPr>
              <a:t> </a:t>
            </a:r>
            <a:r>
              <a:rPr lang="en-US" sz="3200" b="1" dirty="0" smtClean="0">
                <a:solidFill>
                  <a:schemeClr val="bg1"/>
                </a:solidFill>
                <a:latin typeface="Akzidenz Grotesk BE"/>
                <a:cs typeface="Akzidenz Grotesk BE"/>
              </a:rPr>
              <a:t>Assignment</a:t>
            </a:r>
            <a:endParaRPr lang="en-US" sz="3200" dirty="0">
              <a:solidFill>
                <a:srgbClr val="FFFFFF"/>
              </a:solidFill>
            </a:endParaRPr>
          </a:p>
        </p:txBody>
      </p:sp>
      <p:sp>
        <p:nvSpPr>
          <p:cNvPr id="4" name="TextBox 3"/>
          <p:cNvSpPr txBox="1"/>
          <p:nvPr/>
        </p:nvSpPr>
        <p:spPr>
          <a:xfrm>
            <a:off x="-2106706" y="2584824"/>
            <a:ext cx="184666" cy="369332"/>
          </a:xfrm>
          <a:prstGeom prst="rect">
            <a:avLst/>
          </a:prstGeom>
          <a:noFill/>
        </p:spPr>
        <p:txBody>
          <a:bodyPr wrap="none" rtlCol="0">
            <a:spAutoFit/>
          </a:bodyPr>
          <a:lstStyle/>
          <a:p>
            <a:endParaRPr lang="en-US" dirty="0"/>
          </a:p>
        </p:txBody>
      </p:sp>
      <p:sp>
        <p:nvSpPr>
          <p:cNvPr id="6" name="TextBox 5"/>
          <p:cNvSpPr txBox="1"/>
          <p:nvPr/>
        </p:nvSpPr>
        <p:spPr>
          <a:xfrm>
            <a:off x="9915328" y="5584081"/>
            <a:ext cx="184666" cy="369332"/>
          </a:xfrm>
          <a:prstGeom prst="rect">
            <a:avLst/>
          </a:prstGeom>
          <a:noFill/>
        </p:spPr>
        <p:txBody>
          <a:bodyPr wrap="none" rtlCol="0">
            <a:spAutoFit/>
          </a:bodyPr>
          <a:lstStyle/>
          <a:p>
            <a:endParaRPr lang="en-US"/>
          </a:p>
        </p:txBody>
      </p:sp>
      <p:sp>
        <p:nvSpPr>
          <p:cNvPr id="8" name="TextBox 7"/>
          <p:cNvSpPr txBox="1"/>
          <p:nvPr/>
        </p:nvSpPr>
        <p:spPr>
          <a:xfrm>
            <a:off x="-3428853" y="-15888"/>
            <a:ext cx="3262654" cy="5940088"/>
          </a:xfrm>
          <a:prstGeom prst="rect">
            <a:avLst/>
          </a:prstGeom>
          <a:solidFill>
            <a:srgbClr val="CCFFCC"/>
          </a:solidFill>
        </p:spPr>
        <p:txBody>
          <a:bodyPr wrap="square" rtlCol="0">
            <a:spAutoFit/>
          </a:bodyPr>
          <a:lstStyle/>
          <a:p>
            <a:r>
              <a:rPr lang="en-US" sz="2000" b="1" dirty="0"/>
              <a:t>TIMING/VIDEO</a:t>
            </a:r>
          </a:p>
          <a:p>
            <a:r>
              <a:rPr lang="en-US" sz="2000" b="1" dirty="0"/>
              <a:t>Remove auto-advancing after creating a video version:</a:t>
            </a:r>
          </a:p>
          <a:p>
            <a:endParaRPr lang="en-US" sz="2000" b="1" dirty="0"/>
          </a:p>
          <a:p>
            <a:r>
              <a:rPr lang="en-US" sz="2000" b="1" dirty="0"/>
              <a:t>On/Off:</a:t>
            </a:r>
          </a:p>
          <a:p>
            <a:r>
              <a:rPr lang="en-US" sz="2000" dirty="0"/>
              <a:t>In the tabs (not menu): “Slide Show” </a:t>
            </a:r>
          </a:p>
          <a:p>
            <a:r>
              <a:rPr lang="en-US" sz="2000" dirty="0"/>
              <a:t>[X] Play Narrations</a:t>
            </a:r>
          </a:p>
          <a:p>
            <a:r>
              <a:rPr lang="en-US" sz="2000" dirty="0"/>
              <a:t>[X] Use Timings</a:t>
            </a:r>
          </a:p>
          <a:p>
            <a:r>
              <a:rPr lang="en-US" sz="2000" dirty="0"/>
              <a:t>[  ] Show Media Controls</a:t>
            </a:r>
          </a:p>
          <a:p>
            <a:endParaRPr lang="en-US" sz="2000" dirty="0"/>
          </a:p>
          <a:p>
            <a:r>
              <a:rPr lang="en-US" sz="2000" b="1" dirty="0"/>
              <a:t>Clear the timings completely:</a:t>
            </a:r>
          </a:p>
          <a:p>
            <a:r>
              <a:rPr lang="en-US" sz="2000" dirty="0"/>
              <a:t>Select all the slides</a:t>
            </a:r>
          </a:p>
          <a:p>
            <a:r>
              <a:rPr lang="en-US" sz="2000" dirty="0"/>
              <a:t>Right click a slide &gt; “Slide Transition…”</a:t>
            </a:r>
          </a:p>
          <a:p>
            <a:r>
              <a:rPr lang="en-US" sz="2000" dirty="0"/>
              <a:t>In the “Advance slide” section uncheck “Automatically after”</a:t>
            </a:r>
          </a:p>
        </p:txBody>
      </p:sp>
      <p:sp>
        <p:nvSpPr>
          <p:cNvPr id="9" name="Subtitle 2"/>
          <p:cNvSpPr>
            <a:spLocks noGrp="1"/>
          </p:cNvSpPr>
          <p:nvPr>
            <p:ph type="subTitle" idx="1"/>
          </p:nvPr>
        </p:nvSpPr>
        <p:spPr>
          <a:xfrm>
            <a:off x="685801" y="5031631"/>
            <a:ext cx="5083581" cy="921782"/>
          </a:xfrm>
        </p:spPr>
        <p:txBody>
          <a:bodyPr/>
          <a:lstStyle/>
          <a:p>
            <a:r>
              <a:rPr lang="en-US" sz="2000" dirty="0" smtClean="0"/>
              <a:t>@shoobe01</a:t>
            </a:r>
          </a:p>
          <a:p>
            <a:r>
              <a:rPr lang="en-US" sz="2000" dirty="0" smtClean="0"/>
              <a:t>4ourth.com</a:t>
            </a:r>
            <a:endParaRPr lang="en-US" i="1" dirty="0"/>
          </a:p>
        </p:txBody>
      </p:sp>
    </p:spTree>
    <p:extLst>
      <p:ext uri="{BB962C8B-B14F-4D97-AF65-F5344CB8AC3E}">
        <p14:creationId xmlns:p14="http://schemas.microsoft.com/office/powerpoint/2010/main" val="2219002562"/>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450290" y="1481938"/>
            <a:ext cx="7501468" cy="584776"/>
          </a:xfrm>
          <a:prstGeom prst="rect">
            <a:avLst/>
          </a:prstGeom>
          <a:noFill/>
        </p:spPr>
        <p:txBody>
          <a:bodyPr wrap="square" rtlCol="0">
            <a:spAutoFit/>
          </a:bodyPr>
          <a:lstStyle/>
          <a:p>
            <a:r>
              <a:rPr lang="en-US" sz="3200" dirty="0" smtClean="0">
                <a:solidFill>
                  <a:srgbClr val="F2806C"/>
                </a:solidFill>
                <a:latin typeface="Palatino"/>
                <a:cs typeface="Palatino"/>
              </a:rPr>
              <a:t>Design </a:t>
            </a:r>
            <a:r>
              <a:rPr lang="en-US" sz="3200" dirty="0">
                <a:solidFill>
                  <a:srgbClr val="F2806C"/>
                </a:solidFill>
                <a:latin typeface="Palatino"/>
                <a:cs typeface="Palatino"/>
              </a:rPr>
              <a:t>at Scale</a:t>
            </a:r>
            <a:endParaRPr lang="en-US" sz="3200" dirty="0" smtClean="0">
              <a:solidFill>
                <a:srgbClr val="F2806C"/>
              </a:solidFill>
              <a:latin typeface="Palatino"/>
              <a:cs typeface="Palatino"/>
            </a:endParaRPr>
          </a:p>
        </p:txBody>
      </p:sp>
      <p:sp>
        <p:nvSpPr>
          <p:cNvPr id="4" name="Content Placeholder 2"/>
          <p:cNvSpPr>
            <a:spLocks noGrp="1"/>
          </p:cNvSpPr>
          <p:nvPr>
            <p:ph idx="1"/>
          </p:nvPr>
        </p:nvSpPr>
        <p:spPr>
          <a:xfrm>
            <a:off x="457201" y="2298830"/>
            <a:ext cx="8208976" cy="3615923"/>
          </a:xfrm>
        </p:spPr>
        <p:txBody>
          <a:bodyPr>
            <a:normAutofit/>
          </a:bodyPr>
          <a:lstStyle/>
          <a:p>
            <a:pPr marL="0" indent="0">
              <a:buClr>
                <a:srgbClr val="E9213C"/>
              </a:buClr>
              <a:buNone/>
            </a:pPr>
            <a:r>
              <a:rPr lang="en-US" sz="2000" dirty="0">
                <a:solidFill>
                  <a:schemeClr val="bg1"/>
                </a:solidFill>
                <a:latin typeface="Akzidenz Grotesk BE"/>
                <a:cs typeface="Akzidenz Grotesk BE"/>
              </a:rPr>
              <a:t>We design user experiences, for the user, so getting real user feedback is very important. I want you to try that out. Even if you have a research team, try it yourself to get an understanding of what this is like, and to try out discount usability methods. </a:t>
            </a:r>
          </a:p>
          <a:p>
            <a:pPr marL="0" indent="0">
              <a:buClr>
                <a:srgbClr val="E9213C"/>
              </a:buClr>
              <a:buNone/>
            </a:pPr>
            <a:r>
              <a:rPr lang="en-US" sz="2000" dirty="0">
                <a:solidFill>
                  <a:schemeClr val="bg1"/>
                </a:solidFill>
                <a:latin typeface="Akzidenz Grotesk BE"/>
                <a:cs typeface="Akzidenz Grotesk BE"/>
              </a:rPr>
              <a:t>Take the design revisions we've been working on this whole time and make a prototype. Any will do. Paper, or just screenshot what you've drawn and stick it on the phone. Think of the test protocol while creating the mockup. What will you tell your test participants when they start using the product, and how far can they go with it? </a:t>
            </a:r>
            <a:endParaRPr lang="en-US" sz="2000" dirty="0" smtClean="0">
              <a:solidFill>
                <a:schemeClr val="bg1"/>
              </a:solidFill>
              <a:latin typeface="Akzidenz Grotesk BE"/>
              <a:cs typeface="Akzidenz Grotesk BE"/>
            </a:endParaRPr>
          </a:p>
        </p:txBody>
      </p:sp>
    </p:spTree>
    <p:extLst>
      <p:ext uri="{BB962C8B-B14F-4D97-AF65-F5344CB8AC3E}">
        <p14:creationId xmlns:p14="http://schemas.microsoft.com/office/powerpoint/2010/main" val="3763644996"/>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450290" y="1481938"/>
            <a:ext cx="7501468" cy="584776"/>
          </a:xfrm>
          <a:prstGeom prst="rect">
            <a:avLst/>
          </a:prstGeom>
          <a:noFill/>
        </p:spPr>
        <p:txBody>
          <a:bodyPr wrap="square" rtlCol="0">
            <a:spAutoFit/>
          </a:bodyPr>
          <a:lstStyle/>
          <a:p>
            <a:r>
              <a:rPr lang="en-US" sz="3200" dirty="0" smtClean="0">
                <a:solidFill>
                  <a:srgbClr val="F2806C"/>
                </a:solidFill>
                <a:latin typeface="Palatino"/>
                <a:cs typeface="Palatino"/>
              </a:rPr>
              <a:t>Cheap Research</a:t>
            </a:r>
          </a:p>
        </p:txBody>
      </p:sp>
      <p:sp>
        <p:nvSpPr>
          <p:cNvPr id="4" name="Content Placeholder 2"/>
          <p:cNvSpPr>
            <a:spLocks noGrp="1"/>
          </p:cNvSpPr>
          <p:nvPr>
            <p:ph idx="1"/>
          </p:nvPr>
        </p:nvSpPr>
        <p:spPr>
          <a:xfrm>
            <a:off x="457201" y="2298830"/>
            <a:ext cx="8208976" cy="3615923"/>
          </a:xfrm>
        </p:spPr>
        <p:txBody>
          <a:bodyPr>
            <a:normAutofit/>
          </a:bodyPr>
          <a:lstStyle/>
          <a:p>
            <a:pPr marL="0" indent="0">
              <a:buClr>
                <a:srgbClr val="E9213C"/>
              </a:buClr>
              <a:buNone/>
            </a:pPr>
            <a:r>
              <a:rPr lang="en-US" sz="2000" dirty="0">
                <a:solidFill>
                  <a:schemeClr val="bg1"/>
                </a:solidFill>
                <a:latin typeface="Akzidenz Grotesk BE"/>
                <a:cs typeface="Akzidenz Grotesk BE"/>
              </a:rPr>
              <a:t>"Friends and family" testing is fine. </a:t>
            </a:r>
            <a:endParaRPr lang="en-US" sz="2000" dirty="0" smtClean="0">
              <a:solidFill>
                <a:schemeClr val="bg1"/>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That </a:t>
            </a:r>
            <a:r>
              <a:rPr lang="en-US" sz="2000" dirty="0">
                <a:solidFill>
                  <a:schemeClr val="bg1"/>
                </a:solidFill>
                <a:latin typeface="Akzidenz Grotesk BE"/>
                <a:cs typeface="Akzidenz Grotesk BE"/>
              </a:rPr>
              <a:t>means you don't bother recruiting correct people, but use pretty much anyone on the assumption that human response is more important than the right humans. </a:t>
            </a:r>
            <a:endParaRPr lang="en-US" sz="2000" dirty="0" smtClean="0">
              <a:solidFill>
                <a:schemeClr val="bg1"/>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Try </a:t>
            </a:r>
            <a:r>
              <a:rPr lang="en-US" sz="2000" dirty="0">
                <a:solidFill>
                  <a:schemeClr val="bg1"/>
                </a:solidFill>
                <a:latin typeface="Akzidenz Grotesk BE"/>
                <a:cs typeface="Akzidenz Grotesk BE"/>
              </a:rPr>
              <a:t>to avoid other designers, or anyone at the company, as their biases are hard to overcome. </a:t>
            </a:r>
            <a:endParaRPr lang="en-US" sz="2000" dirty="0" smtClean="0">
              <a:solidFill>
                <a:schemeClr val="bg1"/>
              </a:solidFill>
              <a:latin typeface="Akzidenz Grotesk BE"/>
              <a:cs typeface="Akzidenz Grotesk BE"/>
            </a:endParaRPr>
          </a:p>
        </p:txBody>
      </p:sp>
    </p:spTree>
    <p:extLst>
      <p:ext uri="{BB962C8B-B14F-4D97-AF65-F5344CB8AC3E}">
        <p14:creationId xmlns:p14="http://schemas.microsoft.com/office/powerpoint/2010/main" val="2811804808"/>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450290" y="1481938"/>
            <a:ext cx="7501468" cy="584776"/>
          </a:xfrm>
          <a:prstGeom prst="rect">
            <a:avLst/>
          </a:prstGeom>
          <a:noFill/>
        </p:spPr>
        <p:txBody>
          <a:bodyPr wrap="square" rtlCol="0">
            <a:spAutoFit/>
          </a:bodyPr>
          <a:lstStyle/>
          <a:p>
            <a:r>
              <a:rPr lang="en-US" sz="3200" dirty="0" smtClean="0">
                <a:solidFill>
                  <a:srgbClr val="F2806C"/>
                </a:solidFill>
                <a:latin typeface="Palatino"/>
                <a:cs typeface="Palatino"/>
              </a:rPr>
              <a:t>Ethnography</a:t>
            </a:r>
          </a:p>
        </p:txBody>
      </p:sp>
      <p:sp>
        <p:nvSpPr>
          <p:cNvPr id="4" name="Content Placeholder 2"/>
          <p:cNvSpPr>
            <a:spLocks noGrp="1"/>
          </p:cNvSpPr>
          <p:nvPr>
            <p:ph idx="1"/>
          </p:nvPr>
        </p:nvSpPr>
        <p:spPr>
          <a:xfrm>
            <a:off x="457201" y="2298830"/>
            <a:ext cx="8208976" cy="3615923"/>
          </a:xfrm>
        </p:spPr>
        <p:txBody>
          <a:bodyPr>
            <a:normAutofit/>
          </a:bodyPr>
          <a:lstStyle/>
          <a:p>
            <a:pPr marL="0" indent="0">
              <a:buClr>
                <a:srgbClr val="E9213C"/>
              </a:buClr>
              <a:buNone/>
            </a:pPr>
            <a:r>
              <a:rPr lang="en-US" sz="2000" dirty="0">
                <a:solidFill>
                  <a:schemeClr val="bg1"/>
                </a:solidFill>
                <a:latin typeface="Akzidenz Grotesk BE"/>
                <a:cs typeface="Akzidenz Grotesk BE"/>
              </a:rPr>
              <a:t>Try to do it in context. </a:t>
            </a:r>
            <a:endParaRPr lang="en-US" sz="2000" dirty="0" smtClean="0">
              <a:solidFill>
                <a:schemeClr val="bg1"/>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Don't </a:t>
            </a:r>
            <a:r>
              <a:rPr lang="en-US" sz="2000" dirty="0">
                <a:solidFill>
                  <a:schemeClr val="bg1"/>
                </a:solidFill>
                <a:latin typeface="Akzidenz Grotesk BE"/>
                <a:cs typeface="Akzidenz Grotesk BE"/>
              </a:rPr>
              <a:t>use a lab, or simulate one by even sitting at the dining room </a:t>
            </a:r>
            <a:r>
              <a:rPr lang="en-US" sz="2000" dirty="0" smtClean="0">
                <a:solidFill>
                  <a:schemeClr val="bg1"/>
                </a:solidFill>
                <a:latin typeface="Akzidenz Grotesk BE"/>
                <a:cs typeface="Akzidenz Grotesk BE"/>
              </a:rPr>
              <a:t>table.</a:t>
            </a:r>
          </a:p>
          <a:p>
            <a:pPr>
              <a:buClr>
                <a:srgbClr val="E9213C"/>
              </a:buClr>
            </a:pPr>
            <a:r>
              <a:rPr lang="en-US" sz="2000" dirty="0" smtClean="0">
                <a:solidFill>
                  <a:schemeClr val="bg1"/>
                </a:solidFill>
                <a:latin typeface="Akzidenz Grotesk BE"/>
                <a:cs typeface="Akzidenz Grotesk BE"/>
              </a:rPr>
              <a:t>Try </a:t>
            </a:r>
            <a:r>
              <a:rPr lang="en-US" sz="2000" dirty="0">
                <a:solidFill>
                  <a:schemeClr val="bg1"/>
                </a:solidFill>
                <a:latin typeface="Akzidenz Grotesk BE"/>
                <a:cs typeface="Akzidenz Grotesk BE"/>
              </a:rPr>
              <a:t>to get the users standing, or walking, or working like they normally would for whatever the context of your product is likely to entail. </a:t>
            </a:r>
            <a:endParaRPr lang="en-US" sz="2000" dirty="0" smtClean="0">
              <a:solidFill>
                <a:schemeClr val="bg1"/>
              </a:solidFill>
              <a:latin typeface="Akzidenz Grotesk BE"/>
              <a:cs typeface="Akzidenz Grotesk BE"/>
            </a:endParaRPr>
          </a:p>
        </p:txBody>
      </p:sp>
    </p:spTree>
    <p:extLst>
      <p:ext uri="{BB962C8B-B14F-4D97-AF65-F5344CB8AC3E}">
        <p14:creationId xmlns:p14="http://schemas.microsoft.com/office/powerpoint/2010/main" val="1460201971"/>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450290" y="1481938"/>
            <a:ext cx="7501468" cy="584776"/>
          </a:xfrm>
          <a:prstGeom prst="rect">
            <a:avLst/>
          </a:prstGeom>
          <a:noFill/>
        </p:spPr>
        <p:txBody>
          <a:bodyPr wrap="square" rtlCol="0">
            <a:spAutoFit/>
          </a:bodyPr>
          <a:lstStyle/>
          <a:p>
            <a:r>
              <a:rPr lang="en-US" sz="3200" dirty="0" smtClean="0">
                <a:solidFill>
                  <a:srgbClr val="F2806C"/>
                </a:solidFill>
                <a:latin typeface="Palatino"/>
                <a:cs typeface="Palatino"/>
              </a:rPr>
              <a:t>Video</a:t>
            </a:r>
          </a:p>
        </p:txBody>
      </p:sp>
      <p:sp>
        <p:nvSpPr>
          <p:cNvPr id="4" name="Content Placeholder 2"/>
          <p:cNvSpPr>
            <a:spLocks noGrp="1"/>
          </p:cNvSpPr>
          <p:nvPr>
            <p:ph idx="1"/>
          </p:nvPr>
        </p:nvSpPr>
        <p:spPr>
          <a:xfrm>
            <a:off x="457201" y="2298830"/>
            <a:ext cx="8208976" cy="3615923"/>
          </a:xfrm>
        </p:spPr>
        <p:txBody>
          <a:bodyPr>
            <a:normAutofit/>
          </a:bodyPr>
          <a:lstStyle/>
          <a:p>
            <a:pPr marL="0" indent="0">
              <a:buClr>
                <a:srgbClr val="E9213C"/>
              </a:buClr>
              <a:buNone/>
            </a:pPr>
            <a:r>
              <a:rPr lang="en-US" sz="2000" dirty="0">
                <a:solidFill>
                  <a:schemeClr val="bg1"/>
                </a:solidFill>
                <a:latin typeface="Akzidenz Grotesk BE"/>
                <a:cs typeface="Akzidenz Grotesk BE"/>
              </a:rPr>
              <a:t>Record it. </a:t>
            </a:r>
            <a:endParaRPr lang="en-US" sz="2000" dirty="0" smtClean="0">
              <a:solidFill>
                <a:schemeClr val="bg1"/>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First </a:t>
            </a:r>
            <a:r>
              <a:rPr lang="en-US" sz="2000" dirty="0">
                <a:solidFill>
                  <a:schemeClr val="bg1"/>
                </a:solidFill>
                <a:latin typeface="Akzidenz Grotesk BE"/>
                <a:cs typeface="Akzidenz Grotesk BE"/>
              </a:rPr>
              <a:t>with the camera on your phone, </a:t>
            </a:r>
            <a:r>
              <a:rPr lang="en-US" sz="2000" dirty="0" smtClean="0">
                <a:solidFill>
                  <a:schemeClr val="bg1"/>
                </a:solidFill>
                <a:latin typeface="Akzidenz Grotesk BE"/>
                <a:cs typeface="Akzidenz Grotesk BE"/>
              </a:rPr>
              <a:t>video glasses, a </a:t>
            </a:r>
            <a:r>
              <a:rPr lang="en-US" sz="2000" dirty="0" err="1" smtClean="0">
                <a:solidFill>
                  <a:schemeClr val="bg1"/>
                </a:solidFill>
                <a:latin typeface="Akzidenz Grotesk BE"/>
                <a:cs typeface="Akzidenz Grotesk BE"/>
              </a:rPr>
              <a:t>GoPro</a:t>
            </a:r>
            <a:r>
              <a:rPr lang="en-US" sz="2000" dirty="0" smtClean="0">
                <a:solidFill>
                  <a:schemeClr val="bg1"/>
                </a:solidFill>
                <a:latin typeface="Akzidenz Grotesk BE"/>
                <a:cs typeface="Akzidenz Grotesk BE"/>
              </a:rPr>
              <a:t>, </a:t>
            </a:r>
            <a:r>
              <a:rPr lang="en-US" sz="2000" dirty="0">
                <a:solidFill>
                  <a:schemeClr val="bg1"/>
                </a:solidFill>
                <a:latin typeface="Akzidenz Grotesk BE"/>
                <a:cs typeface="Akzidenz Grotesk BE"/>
              </a:rPr>
              <a:t>or whatever else you have </a:t>
            </a:r>
            <a:r>
              <a:rPr lang="en-US" sz="2000" dirty="0" smtClean="0">
                <a:solidFill>
                  <a:schemeClr val="bg1"/>
                </a:solidFill>
                <a:latin typeface="Akzidenz Grotesk BE"/>
                <a:cs typeface="Akzidenz Grotesk BE"/>
              </a:rPr>
              <a:t>available</a:t>
            </a:r>
            <a:r>
              <a:rPr lang="en-US" sz="2000" dirty="0">
                <a:solidFill>
                  <a:schemeClr val="bg1"/>
                </a:solidFill>
                <a:latin typeface="Akzidenz Grotesk BE"/>
                <a:cs typeface="Akzidenz Grotesk BE"/>
              </a:rPr>
              <a:t> </a:t>
            </a:r>
            <a:r>
              <a:rPr lang="en-US" sz="2000" dirty="0" smtClean="0">
                <a:solidFill>
                  <a:schemeClr val="bg1"/>
                </a:solidFill>
                <a:latin typeface="Akzidenz Grotesk BE"/>
                <a:cs typeface="Akzidenz Grotesk BE"/>
              </a:rPr>
              <a:t>and can afford.</a:t>
            </a:r>
          </a:p>
          <a:p>
            <a:pPr>
              <a:buClr>
                <a:srgbClr val="E9213C"/>
              </a:buClr>
            </a:pPr>
            <a:r>
              <a:rPr lang="en-US" sz="2000" dirty="0" smtClean="0">
                <a:solidFill>
                  <a:schemeClr val="bg1"/>
                </a:solidFill>
                <a:latin typeface="Akzidenz Grotesk BE"/>
                <a:cs typeface="Akzidenz Grotesk BE"/>
              </a:rPr>
              <a:t>Remember </a:t>
            </a:r>
            <a:r>
              <a:rPr lang="en-US" sz="2000" dirty="0">
                <a:solidFill>
                  <a:schemeClr val="bg1"/>
                </a:solidFill>
                <a:latin typeface="Akzidenz Grotesk BE"/>
                <a:cs typeface="Akzidenz Grotesk BE"/>
              </a:rPr>
              <a:t>the talk-aloud protocol means you get a good idea what is going on just from audio, so if the camera isn't pointing the right way, that's fine. </a:t>
            </a:r>
            <a:endParaRPr lang="en-US" sz="2000" dirty="0" smtClean="0">
              <a:solidFill>
                <a:schemeClr val="bg1"/>
              </a:solidFill>
              <a:latin typeface="Akzidenz Grotesk BE"/>
              <a:cs typeface="Akzidenz Grotesk BE"/>
            </a:endParaRPr>
          </a:p>
        </p:txBody>
      </p:sp>
    </p:spTree>
    <p:extLst>
      <p:ext uri="{BB962C8B-B14F-4D97-AF65-F5344CB8AC3E}">
        <p14:creationId xmlns:p14="http://schemas.microsoft.com/office/powerpoint/2010/main" val="3636042842"/>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450290" y="1481938"/>
            <a:ext cx="7501468" cy="584776"/>
          </a:xfrm>
          <a:prstGeom prst="rect">
            <a:avLst/>
          </a:prstGeom>
          <a:noFill/>
        </p:spPr>
        <p:txBody>
          <a:bodyPr wrap="square" rtlCol="0">
            <a:spAutoFit/>
          </a:bodyPr>
          <a:lstStyle/>
          <a:p>
            <a:r>
              <a:rPr lang="en-US" sz="3200" dirty="0" smtClean="0">
                <a:solidFill>
                  <a:srgbClr val="F2806C"/>
                </a:solidFill>
                <a:latin typeface="Palatino"/>
                <a:cs typeface="Palatino"/>
              </a:rPr>
              <a:t>Pencil and Paper</a:t>
            </a:r>
          </a:p>
        </p:txBody>
      </p:sp>
      <p:sp>
        <p:nvSpPr>
          <p:cNvPr id="4" name="Content Placeholder 2"/>
          <p:cNvSpPr>
            <a:spLocks noGrp="1"/>
          </p:cNvSpPr>
          <p:nvPr>
            <p:ph idx="1"/>
          </p:nvPr>
        </p:nvSpPr>
        <p:spPr>
          <a:xfrm>
            <a:off x="457201" y="2298830"/>
            <a:ext cx="8208976" cy="3615923"/>
          </a:xfrm>
        </p:spPr>
        <p:txBody>
          <a:bodyPr>
            <a:normAutofit/>
          </a:bodyPr>
          <a:lstStyle/>
          <a:p>
            <a:pPr marL="0" indent="0">
              <a:buClr>
                <a:srgbClr val="E9213C"/>
              </a:buClr>
              <a:buNone/>
            </a:pPr>
            <a:r>
              <a:rPr lang="en-US" sz="2000" dirty="0">
                <a:solidFill>
                  <a:schemeClr val="bg1"/>
                </a:solidFill>
                <a:latin typeface="Akzidenz Grotesk BE"/>
                <a:cs typeface="Akzidenz Grotesk BE"/>
              </a:rPr>
              <a:t>Try it again with paper note taking. </a:t>
            </a:r>
            <a:endParaRPr lang="en-US" sz="2000" dirty="0" smtClean="0">
              <a:solidFill>
                <a:schemeClr val="bg1"/>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Make </a:t>
            </a:r>
            <a:r>
              <a:rPr lang="en-US" sz="2000" dirty="0">
                <a:solidFill>
                  <a:schemeClr val="bg1"/>
                </a:solidFill>
                <a:latin typeface="Akzidenz Grotesk BE"/>
                <a:cs typeface="Akzidenz Grotesk BE"/>
              </a:rPr>
              <a:t>a form, with expected responses by the user to each situation. Get used to writing fast! </a:t>
            </a:r>
          </a:p>
          <a:p>
            <a:pPr>
              <a:buClr>
                <a:srgbClr val="E9213C"/>
              </a:buClr>
            </a:pPr>
            <a:r>
              <a:rPr lang="en-US" sz="2000" dirty="0">
                <a:solidFill>
                  <a:schemeClr val="bg1"/>
                </a:solidFill>
                <a:latin typeface="Akzidenz Grotesk BE"/>
                <a:cs typeface="Akzidenz Grotesk BE"/>
              </a:rPr>
              <a:t>When done, analyze the results. What would you change now? What about the responses rings a bell from the lessons we've just learned? </a:t>
            </a:r>
            <a:endParaRPr lang="en-US" sz="2000" dirty="0" smtClean="0">
              <a:solidFill>
                <a:schemeClr val="bg1"/>
              </a:solidFill>
              <a:latin typeface="Akzidenz Grotesk BE"/>
              <a:cs typeface="Akzidenz Grotesk BE"/>
            </a:endParaRPr>
          </a:p>
        </p:txBody>
      </p:sp>
    </p:spTree>
    <p:extLst>
      <p:ext uri="{BB962C8B-B14F-4D97-AF65-F5344CB8AC3E}">
        <p14:creationId xmlns:p14="http://schemas.microsoft.com/office/powerpoint/2010/main" val="3024180396"/>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001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197472</TotalTime>
  <Words>433</Words>
  <Application>Microsoft Macintosh PowerPoint</Application>
  <PresentationFormat>On-screen Show (4:3)</PresentationFormat>
  <Paragraphs>41</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Akzidenz Grotesk</vt:lpstr>
      <vt:lpstr>Akzidenz Grotesk BE</vt:lpstr>
      <vt:lpstr>Calibri</vt:lpstr>
      <vt:lpstr>Palatino</vt:lpstr>
      <vt:lpstr>Palatino Linotype</vt:lpstr>
      <vt:lpstr>Arial</vt:lpstr>
      <vt:lpstr>Office Theme</vt:lpstr>
      <vt:lpstr>Designing Mobile User Experiences  13) Design at Scale      Assignment</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Hoober</dc:creator>
  <cp:lastModifiedBy>Steven Hoober</cp:lastModifiedBy>
  <cp:revision>1381</cp:revision>
  <cp:lastPrinted>2013-04-15T23:35:07Z</cp:lastPrinted>
  <dcterms:created xsi:type="dcterms:W3CDTF">2011-10-30T17:26:39Z</dcterms:created>
  <dcterms:modified xsi:type="dcterms:W3CDTF">2015-10-11T17:51:12Z</dcterms:modified>
</cp:coreProperties>
</file>