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591" r:id="rId2"/>
    <p:sldId id="650" r:id="rId3"/>
    <p:sldId id="648" r:id="rId4"/>
    <p:sldId id="651" r:id="rId5"/>
    <p:sldId id="639" r:id="rId6"/>
    <p:sldId id="647" r:id="rId7"/>
    <p:sldId id="652" r:id="rId8"/>
    <p:sldId id="653" r:id="rId9"/>
    <p:sldId id="654" r:id="rId10"/>
    <p:sldId id="655" r:id="rId11"/>
    <p:sldId id="656" r:id="rId12"/>
    <p:sldId id="664" r:id="rId13"/>
    <p:sldId id="665" r:id="rId14"/>
    <p:sldId id="659" r:id="rId15"/>
    <p:sldId id="636" r:id="rId16"/>
    <p:sldId id="658" r:id="rId17"/>
    <p:sldId id="666" r:id="rId18"/>
    <p:sldId id="663" r:id="rId19"/>
    <p:sldId id="661" r:id="rId20"/>
    <p:sldId id="662" r:id="rId21"/>
    <p:sldId id="660" r:id="rId22"/>
    <p:sldId id="64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4573" autoAdjust="0"/>
  </p:normalViewPr>
  <p:slideViewPr>
    <p:cSldViewPr snapToGrid="0" snapToObjects="1">
      <p:cViewPr varScale="1">
        <p:scale>
          <a:sx n="73" d="100"/>
          <a:sy n="73" d="100"/>
        </p:scale>
        <p:origin x="1664" y="184"/>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In the last segment we designed detailed interactions for input and selection. Now, let’s talk about how we keep track of that, and communicate it to the rest of the team. </a:t>
            </a: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 are the words.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Specifications allow you to design systems, and to design different scales or different platforms side by side.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There are even charts and tables, describing behaviors. A picture does not say a 1000 words in all cases, and it’s subject to interpretation. Tables and bullet lists are all that are needed anyway.</a:t>
            </a: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Building a settings panel in an app isn’t about replicating the UI in a drawing, it’s just a configuration file. So we give the implementation teams what they need to do that. </a:t>
            </a: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Yes, this starts getting into functional specifications. But that’s fine. Because of what layer we work at. This is the presentation, the user-facing layer.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Even if the whole team is contributing, who better to document these than the UX designer?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Everyone should review the document.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you distribute a draft document and everyone goes “okay” after a day or two, be scared. You will certainly make mistakes, and leave things out. If no one discovers your mistakes, they aren’t looking hard enough.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here I will drop my experience again. Not only is my conviction of documentation style from experience in projects, but in researching how documentation is used. Mostly semi-formally, by just keeping notes. But once I was able to start a large documentation effort by engaging in research with the various software implementation teams (from a variety of phone manufacturers if you wondered). These are research-based, proven out best practices. </a:t>
            </a: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 won’t show you the same document again, but give you a few best practices instead.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 It’s a specification, so treat it almost like a legal document. Number everything, and numbers are permanent. B6d, bullet #7 is always the same, even years later. Developers will start naming components off your format if you stay consistent, and test will use them for their cases.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 Make it easy to consume. So far, PDF is best for general purposes. There are some online tools, but they are not ideal yet. And if you work with a vendor, do they have access to your repository? Well…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 People are normally distributed between words-centric and picture-centric. The word-centric people get lost in drawings, so lead with words.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 I have seen </a:t>
            </a:r>
            <a:r>
              <a:rPr lang="en-US" sz="1200" baseline="0" dirty="0" err="1" smtClean="0"/>
              <a:t>dev</a:t>
            </a:r>
            <a:r>
              <a:rPr lang="en-US" sz="1200" baseline="0" dirty="0" smtClean="0"/>
              <a:t> managers hand out assignments by taking the stapled stack of UI spec, and tearing off sheets to give to their team. Make sure each page says what project and section it is.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 And also where it is in the system. Preconditions, and links out to other components, clearly labeled.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 Make this a permanent document. That task flow, and any other information architecture documents should be kept in final format inside this, so it’s the single explanation of the system. You will want all this in a year—or five—when the project gets a major overhaul and no one knows how it works today.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baseline="0"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15</a:t>
            </a:fld>
            <a:endParaRPr lang="en-US" dirty="0"/>
          </a:p>
        </p:txBody>
      </p:sp>
    </p:spTree>
    <p:extLst>
      <p:ext uri="{BB962C8B-B14F-4D97-AF65-F5344CB8AC3E}">
        <p14:creationId xmlns:p14="http://schemas.microsoft.com/office/powerpoint/2010/main" val="387346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It’s not the 1990s anymore. I was working in the Web then and we spent a lot of time in Photoshop to make websites look the way we wanted, then slicing images to fit in tables. That’s over. </a:t>
            </a:r>
          </a:p>
          <a:p>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Lines, boxes, buttons, backgrounds, and type. Most things you make are going to be programmatically specified in native code or CSS, not sliced from a Photoshop comp.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 have designed launched mobile apps with ONE raster image. I am waiting to deliver a mobile website with zero, since I am increasingly using vector type, not to mention SVG and Canvas-drawn items.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Know your dimensions. I have given them in human scales before, but know how to translate millimeters and points to </a:t>
            </a: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“points”, to Android SP and DP, and what a pixel on the Web means. </a:t>
            </a: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Apps don’t support icon fonts natively yet, and while you can do it, there’s some configuration to mess with. So you draw icons. I mean, here’s the Android guidance on those.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“Provide your own” is what it says. </a:t>
            </a: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They are wrong. Without a question, wrong. People get familiar with their OS, within 20 minutes some studies indicate, and anything that breaks that paradigm confuses them.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For icons — on apps at least — you should always using the basic icons provided by the OS, and use them whenever you can to have the same meaning. Specify these also, so there’s no confusion about them.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Especially on </a:t>
            </a: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they only build icons for themselves so the colors are limited, but if you must make a custom one because of that, copy the existing icon shapes, pixel for pixel.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Yes, icons do change from one release to the next. That doesn’t mean we throw our hands up and scream “fragmentation,” but plan for it. Check with older icons especially on Android where your binary may work on many OS versions. Make sure they are visible in all cases, and keep up on new releases so you can change to accommodate those. </a:t>
            </a:r>
          </a:p>
        </p:txBody>
      </p:sp>
      <p:sp>
        <p:nvSpPr>
          <p:cNvPr id="4" name="Slide Number Placeholder 3"/>
          <p:cNvSpPr>
            <a:spLocks noGrp="1"/>
          </p:cNvSpPr>
          <p:nvPr>
            <p:ph type="sldNum" sz="quarter" idx="10"/>
          </p:nvPr>
        </p:nvSpPr>
        <p:spPr/>
        <p:txBody>
          <a:bodyPr/>
          <a:lstStyle/>
          <a:p>
            <a:fld id="{C19D55F2-16B5-3A42-80D9-9BC8F66E0B68}" type="slidenum">
              <a:rPr lang="en-US" smtClean="0"/>
              <a:t>18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If you zoned out on all this because you disagree with my documentation treatise, this is all true no matter how you do your process.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Here’s some of the critical style and layout information for a recent very lean, very fast project. I delivered the raster images… never. We kept changing our minds so I never finished them. But with this, and a few more page design scribbles… </a:t>
            </a:r>
          </a:p>
        </p:txBody>
      </p:sp>
      <p:sp>
        <p:nvSpPr>
          <p:cNvPr id="4" name="Slide Number Placeholder 3"/>
          <p:cNvSpPr>
            <a:spLocks noGrp="1"/>
          </p:cNvSpPr>
          <p:nvPr>
            <p:ph type="sldNum" sz="quarter" idx="10"/>
          </p:nvPr>
        </p:nvSpPr>
        <p:spPr/>
        <p:txBody>
          <a:bodyPr/>
          <a:lstStyle/>
          <a:p>
            <a:fld id="{C19D55F2-16B5-3A42-80D9-9BC8F66E0B68}" type="slidenum">
              <a:rPr lang="en-US" smtClean="0"/>
              <a:t>19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Several times a week, someone I know or follow discusses the value of designing in the browser—that is, opening a text editor and creating HTML as the first step of detailed design. Lean and other speedy processes are the current thing, and if anything each month gives us another way to shortcut our work and go faster still.</a:t>
            </a: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 which I drew on a tool I am actually having /made/ I believe so much in quick UI sketching, they were able to get the app including UI banged out in a couple days.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 comps, no slicing </a:t>
            </a:r>
            <a:r>
              <a:rPr lang="en-US" sz="1200" kern="1200" baseline="0" dirty="0" err="1" smtClean="0">
                <a:solidFill>
                  <a:schemeClr val="tx1"/>
                </a:solidFill>
                <a:effectLst/>
                <a:latin typeface="+mn-lt"/>
                <a:ea typeface="+mn-ea"/>
                <a:cs typeface="+mn-cs"/>
              </a:rPr>
              <a:t>photoshop</a:t>
            </a:r>
            <a:r>
              <a:rPr lang="en-US" sz="1200" kern="1200" baseline="0" dirty="0" smtClean="0">
                <a:solidFill>
                  <a:schemeClr val="tx1"/>
                </a:solidFill>
                <a:effectLst/>
                <a:latin typeface="+mn-lt"/>
                <a:ea typeface="+mn-ea"/>
                <a:cs typeface="+mn-cs"/>
              </a:rPr>
              <a:t>, and totally a UX designer deeply involved. </a:t>
            </a:r>
          </a:p>
        </p:txBody>
      </p:sp>
      <p:sp>
        <p:nvSpPr>
          <p:cNvPr id="4" name="Slide Number Placeholder 3"/>
          <p:cNvSpPr>
            <a:spLocks noGrp="1"/>
          </p:cNvSpPr>
          <p:nvPr>
            <p:ph type="sldNum" sz="quarter" idx="10"/>
          </p:nvPr>
        </p:nvSpPr>
        <p:spPr/>
        <p:txBody>
          <a:bodyPr/>
          <a:lstStyle/>
          <a:p>
            <a:fld id="{C19D55F2-16B5-3A42-80D9-9BC8F66E0B68}" type="slidenum">
              <a:rPr lang="en-US" smtClean="0"/>
              <a:t>20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In the way good presentations are about the story not the </a:t>
            </a:r>
            <a:r>
              <a:rPr lang="en-US" sz="1200" kern="1200" baseline="0" dirty="0" err="1" smtClean="0">
                <a:solidFill>
                  <a:schemeClr val="tx1"/>
                </a:solidFill>
                <a:effectLst/>
                <a:latin typeface="+mn-lt"/>
                <a:ea typeface="+mn-ea"/>
                <a:cs typeface="+mn-cs"/>
              </a:rPr>
              <a:t>Powerpoint</a:t>
            </a:r>
            <a:r>
              <a:rPr lang="en-US" sz="1200" kern="1200" baseline="0" dirty="0" smtClean="0">
                <a:solidFill>
                  <a:schemeClr val="tx1"/>
                </a:solidFill>
                <a:effectLst/>
                <a:latin typeface="+mn-lt"/>
                <a:ea typeface="+mn-ea"/>
                <a:cs typeface="+mn-cs"/>
              </a:rPr>
              <a:t> slides, never forget that documentation IS just an artifact. The design exists either way, and your expertise is needed no matter what to explain, to fix problems, to change scope.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real point of Lean is — I think — to encourage collaboration and participation. I think it’s done wrong, but the goal is laudable.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Whatever you do: be available, approachable, and clear. Know the design inside and out so you can not be lost when you take that 2 am call from India. </a:t>
            </a:r>
          </a:p>
        </p:txBody>
      </p:sp>
      <p:sp>
        <p:nvSpPr>
          <p:cNvPr id="4" name="Slide Number Placeholder 3"/>
          <p:cNvSpPr>
            <a:spLocks noGrp="1"/>
          </p:cNvSpPr>
          <p:nvPr>
            <p:ph type="sldNum" sz="quarter" idx="10"/>
          </p:nvPr>
        </p:nvSpPr>
        <p:spPr/>
        <p:txBody>
          <a:bodyPr/>
          <a:lstStyle/>
          <a:p>
            <a:fld id="{C19D55F2-16B5-3A42-80D9-9BC8F66E0B68}" type="slidenum">
              <a:rPr lang="en-US" smtClean="0"/>
              <a:t>21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next section—the </a:t>
            </a:r>
            <a:r>
              <a:rPr lang="en-US" sz="1200" kern="1200" smtClean="0">
                <a:solidFill>
                  <a:schemeClr val="tx1"/>
                </a:solidFill>
                <a:effectLst/>
                <a:latin typeface="+mn-lt"/>
                <a:ea typeface="+mn-ea"/>
                <a:cs typeface="+mn-cs"/>
              </a:rPr>
              <a:t>last section--we’re</a:t>
            </a:r>
            <a:r>
              <a:rPr lang="en-US" sz="1200" kern="1200" baseline="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going to wrap up with some tips on keeping the user and their context in mind while designing, and some freshly-released pitfalls from Apple to watch out for.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We are supposed to sit together, and talk about the design and issues we have.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Okay, we do that. </a:t>
            </a: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01888" cy="1801813"/>
          </a:xfrm>
        </p:spPr>
      </p:sp>
      <p:sp>
        <p:nvSpPr>
          <p:cNvPr id="3" name="Notes Placeholder 2"/>
          <p:cNvSpPr>
            <a:spLocks noGrp="1"/>
          </p:cNvSpPr>
          <p:nvPr>
            <p:ph type="body" idx="1"/>
          </p:nvPr>
        </p:nvSpPr>
        <p:spPr>
          <a:xfrm>
            <a:off x="685800" y="2710737"/>
            <a:ext cx="5486400" cy="5747463"/>
          </a:xfrm>
        </p:spPr>
        <p:txBody>
          <a:bodyPr/>
          <a:lstStyle/>
          <a:p>
            <a:r>
              <a:rPr lang="en-US" sz="1400" kern="1200" baseline="0" dirty="0" smtClean="0">
                <a:solidFill>
                  <a:schemeClr val="tx1"/>
                </a:solidFill>
                <a:effectLst/>
                <a:latin typeface="+mn-lt"/>
                <a:ea typeface="+mn-ea"/>
                <a:cs typeface="+mn-cs"/>
              </a:rPr>
              <a:t>We are supposed to talk through our ideas, using quick methods like whiteboards and paper to get the point across. Yup. We do that also. </a:t>
            </a: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I don’t brag about my credentials much, but this Is one. I have worked in about a dozen different named processes. I have been trained in Agile half a dozen times, and have completed over 150 successful, launched Agile projects alone (I stopped counting several years ago). I have worked for a lot of different organizations, from strategy to interface design, and have seen it all. </a:t>
            </a:r>
          </a:p>
          <a:p>
            <a:endParaRPr lang="en-US" baseline="0" dirty="0" smtClean="0"/>
          </a:p>
          <a:p>
            <a:r>
              <a:rPr lang="en-US" dirty="0" smtClean="0"/>
              <a:t>And in my experience —</a:t>
            </a:r>
            <a:r>
              <a:rPr lang="en-US" baseline="0" dirty="0" smtClean="0"/>
              <a:t> and talking to a lot of others </a:t>
            </a:r>
            <a:r>
              <a:rPr lang="en-US" dirty="0" smtClean="0"/>
              <a:t>—</a:t>
            </a:r>
            <a:r>
              <a:rPr lang="en-US" baseline="0" dirty="0" smtClean="0"/>
              <a:t> these processes just don’t work that well. Especially if you follow a user-centric ethos, and you spend time seeking the right solution, and end up being multi-platform, you have to design things, make decisions, and stick to them if you want to get anywhere. </a:t>
            </a:r>
          </a:p>
          <a:p>
            <a:endParaRPr lang="en-US" baseline="0" dirty="0" smtClean="0"/>
          </a:p>
          <a:p>
            <a:r>
              <a:rPr lang="en-US" baseline="0" dirty="0" smtClean="0"/>
              <a:t>We forget. People are terrible at remembering project details, interactions and decisions. So we have to document somewhere permanent so we know why we did what we did. </a:t>
            </a:r>
          </a:p>
          <a:p>
            <a:endParaRPr lang="en-US" baseline="0" dirty="0" smtClean="0"/>
          </a:p>
          <a:p>
            <a:r>
              <a:rPr lang="en-US" baseline="0" dirty="0" smtClean="0"/>
              <a:t>Projects that go too fast aren’t designed. Not just interface design, but software and architecture design. Decisions are made due to comfortable and available technology. Overly-speedy projects get bogged down in technical debt very, very fast. </a:t>
            </a:r>
          </a:p>
          <a:p>
            <a:endParaRPr lang="en-US" baseline="0" dirty="0" smtClean="0"/>
          </a:p>
          <a:p>
            <a:r>
              <a:rPr lang="en-US" baseline="0" dirty="0" smtClean="0"/>
              <a:t>And documentation isn’t that slow. I have worked on lean projects, where I’d whiteboard out the design solution for the emergent issue while people stood around, then get on the computer to draw it before I forgot. I’d be able to finish in time to print it out and stick it on the wall before the developers came back with their detailed questions.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5</a:t>
            </a:fld>
            <a:endParaRPr lang="en-US" dirty="0"/>
          </a:p>
        </p:txBody>
      </p:sp>
    </p:spTree>
    <p:extLst>
      <p:ext uri="{BB962C8B-B14F-4D97-AF65-F5344CB8AC3E}">
        <p14:creationId xmlns:p14="http://schemas.microsoft.com/office/powerpoint/2010/main" val="42999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Hell, I’ve done that at </a:t>
            </a:r>
            <a:r>
              <a:rPr lang="en-US" sz="1200" kern="1200" baseline="0" dirty="0" err="1" smtClean="0">
                <a:solidFill>
                  <a:schemeClr val="tx1"/>
                </a:solidFill>
                <a:effectLst/>
                <a:latin typeface="+mn-lt"/>
                <a:ea typeface="+mn-ea"/>
                <a:cs typeface="+mn-cs"/>
              </a:rPr>
              <a:t>hackathons</a:t>
            </a:r>
            <a:r>
              <a:rPr lang="en-US" sz="1200" kern="1200" baseline="0" dirty="0" smtClean="0">
                <a:solidFill>
                  <a:schemeClr val="tx1"/>
                </a:solidFill>
                <a:effectLst/>
                <a:latin typeface="+mn-lt"/>
                <a:ea typeface="+mn-ea"/>
                <a:cs typeface="+mn-cs"/>
              </a:rPr>
              <a:t>, and if you don’t think that’s a high-speed environment, I encourage you to go to one sometime. </a:t>
            </a: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I still write </a:t>
            </a:r>
            <a:r>
              <a:rPr lang="en-US" sz="1200" b="1" kern="1200" baseline="0" dirty="0" smtClean="0">
                <a:solidFill>
                  <a:schemeClr val="tx1"/>
                </a:solidFill>
                <a:effectLst/>
                <a:latin typeface="+mn-lt"/>
                <a:ea typeface="+mn-ea"/>
                <a:cs typeface="+mn-cs"/>
              </a:rPr>
              <a:t>UI Specifications</a:t>
            </a:r>
            <a:r>
              <a:rPr lang="en-US" sz="1200" kern="1200" baseline="0" dirty="0" smtClean="0">
                <a:solidFill>
                  <a:schemeClr val="tx1"/>
                </a:solidFill>
                <a:effectLst/>
                <a:latin typeface="+mn-lt"/>
                <a:ea typeface="+mn-ea"/>
                <a:cs typeface="+mn-cs"/>
              </a:rPr>
              <a:t>. Nope, don’t call them wireframes, but specifications. Half the page is occupied with details of how the interface works, how it should be built, and what the user can do to it. It’s a specification that we can hold the developers to, and test against.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isn’t a burden, but often means much less work for developers, as I give them the sizes, colors, methods of movement, timings, opacity, and everything I can. Usually, already translated to the platform, so Android gets SPs and DPs, not pixels or inches.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You can prototype all you want still, but once you’ve figured out how it works — even down to timing on animations — then write down what the results are so the developers can implement it right, instead of guessing.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There’s not a bit of ambiguity, which easily emerges even from turning a prototype into real production code.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very rarely do comps, never</a:t>
            </a:r>
            <a:r>
              <a:rPr lang="en-US" sz="1200" kern="1200" baseline="0" dirty="0" smtClean="0">
                <a:solidFill>
                  <a:schemeClr val="tx1"/>
                </a:solidFill>
                <a:effectLst/>
                <a:latin typeface="+mn-lt"/>
                <a:ea typeface="+mn-ea"/>
                <a:cs typeface="+mn-cs"/>
              </a:rPr>
              <a:t> design in comps, </a:t>
            </a:r>
            <a:r>
              <a:rPr lang="en-US" sz="1200" kern="1200" dirty="0" smtClean="0">
                <a:solidFill>
                  <a:schemeClr val="tx1"/>
                </a:solidFill>
                <a:effectLst/>
                <a:latin typeface="+mn-lt"/>
                <a:ea typeface="+mn-ea"/>
                <a:cs typeface="+mn-cs"/>
              </a:rPr>
              <a:t>and never</a:t>
            </a:r>
            <a:r>
              <a:rPr lang="en-US" sz="1200" kern="1200" baseline="0" dirty="0" smtClean="0">
                <a:solidFill>
                  <a:schemeClr val="tx1"/>
                </a:solidFill>
                <a:effectLst/>
                <a:latin typeface="+mn-lt"/>
                <a:ea typeface="+mn-ea"/>
                <a:cs typeface="+mn-cs"/>
              </a:rPr>
              <a:t> do them endlessly, building every screen, every view, and every platform. Because what’s “every” mean anyway?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print (and package design) errors in printing, the slight</a:t>
            </a:r>
            <a:r>
              <a:rPr lang="en-US" sz="1200" kern="1200" baseline="0" dirty="0" smtClean="0">
                <a:solidFill>
                  <a:schemeClr val="tx1"/>
                </a:solidFill>
                <a:effectLst/>
                <a:latin typeface="+mn-lt"/>
                <a:ea typeface="+mn-ea"/>
                <a:cs typeface="+mn-cs"/>
              </a:rPr>
              <a:t> changes in box size as they are run, etc. </a:t>
            </a:r>
            <a:r>
              <a:rPr lang="en-US" sz="1200" kern="1200" dirty="0" smtClean="0">
                <a:solidFill>
                  <a:schemeClr val="tx1"/>
                </a:solidFill>
                <a:effectLst/>
                <a:latin typeface="+mn-lt"/>
                <a:ea typeface="+mn-ea"/>
                <a:cs typeface="+mn-cs"/>
              </a:rPr>
              <a:t>are all considered </a:t>
            </a:r>
            <a:r>
              <a:rPr lang="en-US" sz="1200" b="1" i="1" kern="1200" dirty="0" smtClean="0">
                <a:solidFill>
                  <a:schemeClr val="tx1"/>
                </a:solidFill>
                <a:effectLst/>
                <a:latin typeface="+mn-lt"/>
                <a:ea typeface="+mn-ea"/>
                <a:cs typeface="+mn-cs"/>
              </a:rPr>
              <a:t>tolerances</a:t>
            </a:r>
            <a:r>
              <a:rPr lang="en-US" sz="1200" kern="1200" dirty="0" smtClean="0">
                <a:solidFill>
                  <a:schemeClr val="tx1"/>
                </a:solidFill>
                <a:effectLst/>
                <a:latin typeface="+mn-lt"/>
                <a:ea typeface="+mn-ea"/>
                <a:cs typeface="+mn-cs"/>
              </a:rPr>
              <a:t>, or normal variations, not errors. Accounting for overlaps and inaccuracies in ink placement is a whole (very specialized) practice area called trapping. I have books on my shelf dedicated just to trapping.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It’s baked into the entire</a:t>
            </a:r>
            <a:r>
              <a:rPr lang="en-US" sz="1800" kern="1200" baseline="0" dirty="0" smtClean="0">
                <a:solidFill>
                  <a:schemeClr val="tx1"/>
                </a:solidFill>
                <a:effectLst/>
                <a:latin typeface="+mn-lt"/>
                <a:ea typeface="+mn-ea"/>
                <a:cs typeface="+mn-cs"/>
              </a:rPr>
              <a:t> process of print, from design through QA. These little colored boxes are “registration marks,” allowing the printers to line up the inks, and allowing inspectors to check that it was done well, and consistently. </a:t>
            </a: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sz="1200" kern="1200" baseline="0" dirty="0" smtClean="0">
                <a:solidFill>
                  <a:schemeClr val="tx1"/>
                </a:solidFill>
                <a:effectLst/>
                <a:latin typeface="+mn-lt"/>
                <a:ea typeface="+mn-ea"/>
                <a:cs typeface="+mn-cs"/>
              </a:rPr>
              <a:t>The important parts of this document aren’t the drawings. Thought they help and are used at some stage. No, the key part…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
        <p:nvSpPr>
          <p:cNvPr id="10" name="Rectangle 9"/>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1" name="Rectangle 10"/>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12) Interaction &amp; Specification</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11.png"/><Relationship Id="rId6"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12.png"/><Relationship Id="rId6"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13.png"/><Relationship Id="rId6"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13.png"/><Relationship Id="rId6"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14.jpg"/><Relationship Id="rId6"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15.png"/><Relationship Id="rId6"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16.png"/><Relationship Id="rId6" Type="http://schemas.microsoft.com/office/2007/relationships/hdphoto" Target="../media/hdphoto1.wdp"/><Relationship Id="rId7" Type="http://schemas.openxmlformats.org/officeDocument/2006/relationships/image" Target="../media/image17.png"/><Relationship Id="rId8" Type="http://schemas.microsoft.com/office/2007/relationships/hdphoto" Target="../media/hdphoto2.wdp"/><Relationship Id="rId9" Type="http://schemas.openxmlformats.org/officeDocument/2006/relationships/image" Target="../media/image4.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18.png"/><Relationship Id="rId6" Type="http://schemas.openxmlformats.org/officeDocument/2006/relationships/image" Target="../media/image4.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jpg"/><Relationship Id="rId6"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19.jpg"/><Relationship Id="rId6" Type="http://schemas.openxmlformats.org/officeDocument/2006/relationships/image" Target="../media/image4.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4.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4.png"/><Relationship Id="rId1" Type="http://schemas.microsoft.com/office/2007/relationships/media" Target="../media/media22.wav"/><Relationship Id="rId2" Type="http://schemas.openxmlformats.org/officeDocument/2006/relationships/audio" Target="../media/media22.wav"/></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4" Type="http://schemas.openxmlformats.org/officeDocument/2006/relationships/slideLayout" Target="../slideLayouts/slideLayout3.xml"/><Relationship Id="rId5" Type="http://schemas.openxmlformats.org/officeDocument/2006/relationships/notesSlide" Target="../notesSlides/notesSlide3.xml"/><Relationship Id="rId6" Type="http://schemas.openxmlformats.org/officeDocument/2006/relationships/image" Target="../media/image6.JPG"/><Relationship Id="rId7"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7.png"/><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8.JPG"/><Relationship Id="rId6"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0.png"/><Relationship Id="rId6"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0"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smtClean="0">
                <a:solidFill>
                  <a:srgbClr val="FFFFFF"/>
                </a:solidFill>
              </a:rPr>
              <a:t/>
            </a:r>
            <a:br>
              <a:rPr lang="en-US" sz="2000" smtClean="0">
                <a:solidFill>
                  <a:srgbClr val="FFFFFF"/>
                </a:solidFill>
              </a:rPr>
            </a:br>
            <a:r>
              <a:rPr lang="en-US" sz="3200" i="1" smtClean="0"/>
              <a:t>12</a:t>
            </a:r>
            <a:r>
              <a:rPr lang="en-US" sz="3200" i="1" dirty="0"/>
              <a:t>) Interaction &amp; Specifications</a:t>
            </a:r>
            <a:endParaRPr lang="en-US" sz="3200" dirty="0">
              <a:solidFill>
                <a:srgbClr val="FFFFFF"/>
              </a:solidFill>
            </a:endParaRPr>
          </a:p>
        </p:txBody>
      </p:sp>
      <p:sp>
        <p:nvSpPr>
          <p:cNvPr id="12"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9922">
        <p:fade/>
      </p:transition>
    </mc:Choice>
    <mc:Fallback xmlns="">
      <p:transition xmlns:p14="http://schemas.microsoft.com/office/powerpoint/2010/main" advTm="9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IS-CMI-DetailSpe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09815"/>
            <a:ext cx="11292022" cy="595045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23929141"/>
      </p:ext>
    </p:extLst>
  </p:cSld>
  <p:clrMapOvr>
    <a:masterClrMapping/>
  </p:clrMapOvr>
  <mc:AlternateContent xmlns:mc="http://schemas.openxmlformats.org/markup-compatibility/2006" xmlns:p14="http://schemas.microsoft.com/office/powerpoint/2010/main">
    <mc:Choice Requires="p14">
      <p:transition spd="slow" p14:dur="2000" advTm="2582"/>
    </mc:Choice>
    <mc:Fallback xmlns="">
      <p:transition xmlns:p14="http://schemas.microsoft.com/office/powerpoint/2010/main" spd="slow" advTm="2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UIS-B4M-Setting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70441"/>
            <a:ext cx="9144000" cy="5288029"/>
          </a:xfrm>
          <a:prstGeom prst="rect">
            <a:avLst/>
          </a:prstGeom>
        </p:spPr>
      </p:pic>
      <p:sp>
        <p:nvSpPr>
          <p:cNvPr id="4" name="Rectangle 3"/>
          <p:cNvSpPr/>
          <p:nvPr/>
        </p:nvSpPr>
        <p:spPr>
          <a:xfrm>
            <a:off x="7241927" y="5629269"/>
            <a:ext cx="1902074" cy="12287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88740033"/>
      </p:ext>
    </p:extLst>
  </p:cSld>
  <p:clrMapOvr>
    <a:masterClrMapping/>
  </p:clrMapOvr>
  <mc:AlternateContent xmlns:mc="http://schemas.openxmlformats.org/markup-compatibility/2006" xmlns:p14="http://schemas.microsoft.com/office/powerpoint/2010/main">
    <mc:Choice Requires="p14">
      <p:transition spd="slow" p14:dur="2000" advTm="7670"/>
    </mc:Choice>
    <mc:Fallback xmlns="">
      <p:transition xmlns:p14="http://schemas.microsoft.com/office/powerpoint/2010/main" spd="slow" advTm="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UIS-CMI-Setting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2" y="1302557"/>
            <a:ext cx="9965280" cy="5092318"/>
          </a:xfrm>
          <a:prstGeom prst="rect">
            <a:avLst/>
          </a:prstGeom>
        </p:spPr>
      </p:pic>
      <p:sp>
        <p:nvSpPr>
          <p:cNvPr id="4" name="Rectangle 3"/>
          <p:cNvSpPr/>
          <p:nvPr/>
        </p:nvSpPr>
        <p:spPr>
          <a:xfrm>
            <a:off x="7241927" y="5629269"/>
            <a:ext cx="1902074" cy="12287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21024788"/>
      </p:ext>
    </p:extLst>
  </p:cSld>
  <p:clrMapOvr>
    <a:masterClrMapping/>
  </p:clrMapOvr>
  <mc:AlternateContent xmlns:mc="http://schemas.openxmlformats.org/markup-compatibility/2006" xmlns:p14="http://schemas.microsoft.com/office/powerpoint/2010/main">
    <mc:Choice Requires="p14">
      <p:transition spd="slow" p14:dur="2000" advTm="22728"/>
    </mc:Choice>
    <mc:Fallback xmlns="">
      <p:transition xmlns:p14="http://schemas.microsoft.com/office/powerpoint/2010/main" spd="slow" advTm="2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UIS-CMI-Settings.png"/>
          <p:cNvPicPr>
            <a:picLocks noChangeAspect="1"/>
          </p:cNvPicPr>
          <p:nvPr/>
        </p:nvPicPr>
        <p:blipFill rotWithShape="1">
          <a:blip r:embed="rId5">
            <a:extLst>
              <a:ext uri="{28A0092B-C50C-407E-A947-70E740481C1C}">
                <a14:useLocalDpi xmlns:a14="http://schemas.microsoft.com/office/drawing/2010/main" val="0"/>
              </a:ext>
            </a:extLst>
          </a:blip>
          <a:srcRect t="31731" r="43628"/>
          <a:stretch/>
        </p:blipFill>
        <p:spPr>
          <a:xfrm>
            <a:off x="22972" y="1025723"/>
            <a:ext cx="9108816" cy="5636901"/>
          </a:xfrm>
          <a:prstGeom prst="rect">
            <a:avLst/>
          </a:prstGeom>
        </p:spPr>
      </p:pic>
      <p:sp>
        <p:nvSpPr>
          <p:cNvPr id="5" name="Rectangle 4"/>
          <p:cNvSpPr/>
          <p:nvPr/>
        </p:nvSpPr>
        <p:spPr>
          <a:xfrm>
            <a:off x="7241927" y="6410772"/>
            <a:ext cx="1902074" cy="4472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08169506"/>
      </p:ext>
    </p:extLst>
  </p:cSld>
  <p:clrMapOvr>
    <a:masterClrMapping/>
  </p:clrMapOvr>
  <mc:AlternateContent xmlns:mc="http://schemas.openxmlformats.org/markup-compatibility/2006" xmlns:p14="http://schemas.microsoft.com/office/powerpoint/2010/main">
    <mc:Choice Requires="p14">
      <p:transition spd="slow" p14:dur="2000" advTm="14118"/>
    </mc:Choice>
    <mc:Fallback xmlns="">
      <p:transition xmlns:p14="http://schemas.microsoft.com/office/powerpoint/2010/main" spd="slow" advTm="1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0-08-10 16.55.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562"/>
            <a:ext cx="9144000" cy="68580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7949243"/>
      </p:ext>
    </p:extLst>
  </p:cSld>
  <p:clrMapOvr>
    <a:masterClrMapping/>
  </p:clrMapOvr>
  <mc:AlternateContent xmlns:mc="http://schemas.openxmlformats.org/markup-compatibility/2006" xmlns:p14="http://schemas.microsoft.com/office/powerpoint/2010/main">
    <mc:Choice Requires="p14">
      <p:transition spd="slow" p14:dur="2000" advTm="42853"/>
    </mc:Choice>
    <mc:Fallback xmlns="">
      <p:transition xmlns:p14="http://schemas.microsoft.com/office/powerpoint/2010/main" spd="slow" advTm="4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formats</a:t>
            </a:r>
            <a:endParaRPr lang="en-US" dirty="0"/>
          </a:p>
        </p:txBody>
      </p:sp>
      <p:sp>
        <p:nvSpPr>
          <p:cNvPr id="3" name="Content Placeholder 2"/>
          <p:cNvSpPr>
            <a:spLocks noGrp="1"/>
          </p:cNvSpPr>
          <p:nvPr>
            <p:ph idx="1"/>
          </p:nvPr>
        </p:nvSpPr>
        <p:spPr>
          <a:xfrm>
            <a:off x="457200" y="1862667"/>
            <a:ext cx="7913687" cy="4852988"/>
          </a:xfrm>
        </p:spPr>
        <p:txBody>
          <a:bodyPr/>
          <a:lstStyle/>
          <a:p>
            <a:pPr marL="0" indent="0">
              <a:buNone/>
            </a:pPr>
            <a:r>
              <a:rPr lang="en-US" sz="2000" dirty="0" smtClean="0">
                <a:latin typeface="Akzidenz Grotesk BE"/>
                <a:cs typeface="Akzidenz Grotesk BE"/>
              </a:rPr>
              <a:t>Best practices for good outcomes:</a:t>
            </a:r>
          </a:p>
          <a:p>
            <a:pPr>
              <a:buClr>
                <a:srgbClr val="E9213C"/>
              </a:buClr>
              <a:buFont typeface="Wingdings" charset="2"/>
              <a:buChar char="§"/>
            </a:pPr>
            <a:r>
              <a:rPr lang="en-US" sz="2000" dirty="0" smtClean="0">
                <a:solidFill>
                  <a:srgbClr val="FFFFFF"/>
                </a:solidFill>
                <a:latin typeface="Akzidenz Grotesk BE"/>
                <a:cs typeface="Akzidenz Grotesk BE"/>
              </a:rPr>
              <a:t>Absolutely permanent numbering schemes. </a:t>
            </a:r>
          </a:p>
          <a:p>
            <a:pPr>
              <a:buClr>
                <a:srgbClr val="E9213C"/>
              </a:buClr>
              <a:buFont typeface="Wingdings" charset="2"/>
              <a:buChar char="§"/>
            </a:pPr>
            <a:r>
              <a:rPr lang="en-US" sz="2000" dirty="0" smtClean="0">
                <a:solidFill>
                  <a:srgbClr val="FFFFFF"/>
                </a:solidFill>
                <a:latin typeface="Akzidenz Grotesk BE"/>
                <a:cs typeface="Akzidenz Grotesk BE"/>
              </a:rPr>
              <a:t>PDF distribution. Print and bring it over if you can. </a:t>
            </a:r>
          </a:p>
          <a:p>
            <a:pPr>
              <a:buClr>
                <a:srgbClr val="E9213C"/>
              </a:buClr>
              <a:buFont typeface="Wingdings" charset="2"/>
              <a:buChar char="§"/>
            </a:pPr>
            <a:r>
              <a:rPr lang="en-US" sz="2000" dirty="0" smtClean="0">
                <a:solidFill>
                  <a:srgbClr val="FFFFFF"/>
                </a:solidFill>
                <a:latin typeface="Akzidenz Grotesk BE"/>
                <a:cs typeface="Akzidenz Grotesk BE"/>
              </a:rPr>
              <a:t>Words on the left, drawings on the right.</a:t>
            </a:r>
          </a:p>
          <a:p>
            <a:pPr>
              <a:buClr>
                <a:srgbClr val="E9213C"/>
              </a:buClr>
              <a:buFont typeface="Wingdings" charset="2"/>
              <a:buChar char="§"/>
            </a:pPr>
            <a:r>
              <a:rPr lang="en-US" sz="2000" dirty="0" smtClean="0">
                <a:solidFill>
                  <a:srgbClr val="FFFFFF"/>
                </a:solidFill>
                <a:latin typeface="Akzidenz Grotesk BE"/>
                <a:cs typeface="Akzidenz Grotesk BE"/>
              </a:rPr>
              <a:t>Every page has full project name, file name, date. </a:t>
            </a:r>
          </a:p>
          <a:p>
            <a:pPr>
              <a:buClr>
                <a:srgbClr val="E9213C"/>
              </a:buClr>
              <a:buFont typeface="Wingdings" charset="2"/>
              <a:buChar char="§"/>
            </a:pPr>
            <a:r>
              <a:rPr lang="en-US" sz="2000" dirty="0" smtClean="0">
                <a:solidFill>
                  <a:srgbClr val="FFFFFF"/>
                </a:solidFill>
                <a:latin typeface="Akzidenz Grotesk BE"/>
                <a:cs typeface="Akzidenz Grotesk BE"/>
              </a:rPr>
              <a:t>Preconditions, </a:t>
            </a:r>
            <a:r>
              <a:rPr lang="en-US" sz="2000" dirty="0" err="1" smtClean="0">
                <a:solidFill>
                  <a:srgbClr val="FFFFFF"/>
                </a:solidFill>
                <a:latin typeface="Akzidenz Grotesk BE"/>
                <a:cs typeface="Akzidenz Grotesk BE"/>
              </a:rPr>
              <a:t>postconditions</a:t>
            </a:r>
            <a:r>
              <a:rPr lang="en-US" sz="2000" dirty="0" smtClean="0">
                <a:solidFill>
                  <a:srgbClr val="FFFFFF"/>
                </a:solidFill>
                <a:latin typeface="Akzidenz Grotesk BE"/>
                <a:cs typeface="Akzidenz Grotesk BE"/>
              </a:rPr>
              <a:t>.</a:t>
            </a:r>
          </a:p>
          <a:p>
            <a:pPr>
              <a:buClr>
                <a:srgbClr val="E9213C"/>
              </a:buClr>
              <a:buFont typeface="Wingdings" charset="2"/>
              <a:buChar char="§"/>
            </a:pPr>
            <a:r>
              <a:rPr lang="en-US" sz="2000" dirty="0" smtClean="0">
                <a:solidFill>
                  <a:srgbClr val="FFFFFF"/>
                </a:solidFill>
                <a:latin typeface="Akzidenz Grotesk BE"/>
                <a:cs typeface="Akzidenz Grotesk BE"/>
              </a:rPr>
              <a:t>Describe the intent, or at least the place in the system.</a:t>
            </a:r>
          </a:p>
          <a:p>
            <a:pPr>
              <a:buClr>
                <a:srgbClr val="E9213C"/>
              </a:buClr>
              <a:buFont typeface="Wingdings" charset="2"/>
              <a:buChar char="§"/>
            </a:pPr>
            <a:r>
              <a:rPr lang="en-US" sz="2000" dirty="0" smtClean="0">
                <a:solidFill>
                  <a:srgbClr val="FFFFFF"/>
                </a:solidFill>
                <a:latin typeface="Akzidenz Grotesk BE"/>
                <a:cs typeface="Akzidenz Grotesk BE"/>
              </a:rPr>
              <a:t>Include IA diagrams, other earlier artifacts. </a:t>
            </a:r>
          </a:p>
          <a:p>
            <a:pPr>
              <a:buClr>
                <a:srgbClr val="E9213C"/>
              </a:buClr>
              <a:buFont typeface="Wingdings" charset="2"/>
              <a:buChar char="§"/>
            </a:pPr>
            <a:endParaRPr lang="en-US" sz="2000" dirty="0">
              <a:solidFill>
                <a:srgbClr val="FFFFFF"/>
              </a:solidFill>
              <a:latin typeface="Akzidenz Grotesk BE"/>
              <a:cs typeface="Akzidenz Grotesk BE"/>
            </a:endParaRPr>
          </a:p>
          <a:p>
            <a:pPr marL="0" indent="0">
              <a:buClr>
                <a:srgbClr val="E9213C"/>
              </a:buClr>
              <a:buNone/>
            </a:pPr>
            <a:endParaRPr lang="en-US" sz="2000" dirty="0" smtClean="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9138192"/>
      </p:ext>
    </p:extLst>
  </p:cSld>
  <p:clrMapOvr>
    <a:masterClrMapping/>
  </p:clrMapOvr>
  <mc:AlternateContent xmlns:mc="http://schemas.openxmlformats.org/markup-compatibility/2006" xmlns:p14="http://schemas.microsoft.com/office/powerpoint/2010/main">
    <mc:Choice Requires="p14">
      <p:transition spd="slow" p14:dur="2000" advTm="95781"/>
    </mc:Choice>
    <mc:Fallback xmlns="">
      <p:transition xmlns:p14="http://schemas.microsoft.com/office/powerpoint/2010/main" spd="slow" advTm="9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2-10 at 10 Dec 09.2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6" y="1028605"/>
            <a:ext cx="10173451" cy="5829395"/>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4012150"/>
      </p:ext>
    </p:extLst>
  </p:cSld>
  <p:clrMapOvr>
    <a:masterClrMapping/>
  </p:clrMapOvr>
  <mc:AlternateContent xmlns:mc="http://schemas.openxmlformats.org/markup-compatibility/2006" xmlns:p14="http://schemas.microsoft.com/office/powerpoint/2010/main">
    <mc:Choice Requires="p14">
      <p:transition spd="slow" p14:dur="2000" advTm="47518"/>
    </mc:Choice>
    <mc:Fallback xmlns="">
      <p:transition xmlns:p14="http://schemas.microsoft.com/office/powerpoint/2010/main" spd="slow" advTm="47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49454" y="1462205"/>
            <a:ext cx="6034046" cy="4862870"/>
          </a:xfrm>
          <a:prstGeom prst="rect">
            <a:avLst/>
          </a:prstGeom>
          <a:noFill/>
        </p:spPr>
        <p:txBody>
          <a:bodyPr wrap="square" rtlCol="0">
            <a:spAutoFit/>
          </a:bodyPr>
          <a:lstStyle/>
          <a:p>
            <a:pPr algn="ctr">
              <a:lnSpc>
                <a:spcPct val="130000"/>
              </a:lnSpc>
            </a:pPr>
            <a:r>
              <a:rPr lang="en-US" sz="4000" i="1" dirty="0" smtClean="0">
                <a:solidFill>
                  <a:srgbClr val="F2806C"/>
                </a:solidFill>
                <a:latin typeface="Palatino"/>
                <a:cs typeface="Palatino"/>
              </a:rPr>
              <a:t>“Because </a:t>
            </a:r>
            <a:r>
              <a:rPr lang="en-US" sz="4000" i="1" dirty="0">
                <a:solidFill>
                  <a:srgbClr val="F2806C"/>
                </a:solidFill>
                <a:latin typeface="Palatino"/>
                <a:cs typeface="Palatino"/>
              </a:rPr>
              <a:t>resources can change between platform versions, you should not reference built-in icons using the Android platform resource </a:t>
            </a:r>
            <a:r>
              <a:rPr lang="en-US" sz="4000" i="1" dirty="0" smtClean="0">
                <a:solidFill>
                  <a:srgbClr val="F2806C"/>
                </a:solidFill>
                <a:latin typeface="Palatino"/>
                <a:cs typeface="Palatino"/>
              </a:rPr>
              <a:t>IDs.”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09018422"/>
      </p:ext>
    </p:extLst>
  </p:cSld>
  <p:clrMapOvr>
    <a:masterClrMapping/>
  </p:clrMapOvr>
  <mc:AlternateContent xmlns:mc="http://schemas.openxmlformats.org/markup-compatibility/2006" xmlns:p14="http://schemas.microsoft.com/office/powerpoint/2010/main">
    <mc:Choice Requires="p14">
      <p:transition spd="slow" p14:dur="2000" advTm="11770"/>
    </mc:Choice>
    <mc:Fallback xmlns="">
      <p:transition xmlns:p14="http://schemas.microsoft.com/office/powerpoint/2010/main" spd="slow" advTm="1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7576" y="2377353"/>
            <a:ext cx="3729056" cy="707886"/>
          </a:xfrm>
          <a:prstGeom prst="rect">
            <a:avLst/>
          </a:prstGeom>
        </p:spPr>
        <p:txBody>
          <a:bodyPr wrap="none">
            <a:spAutoFit/>
          </a:bodyPr>
          <a:lstStyle/>
          <a:p>
            <a:r>
              <a:rPr lang="en-US" sz="4000" dirty="0" err="1">
                <a:solidFill>
                  <a:schemeClr val="bg1"/>
                </a:solidFill>
              </a:rPr>
              <a:t>ic_menu_refresh</a:t>
            </a:r>
            <a:endParaRPr lang="en-US" sz="4000" dirty="0">
              <a:solidFill>
                <a:schemeClr val="bg1"/>
              </a:solidFill>
            </a:endParaRPr>
          </a:p>
        </p:txBody>
      </p:sp>
      <p:pic>
        <p:nvPicPr>
          <p:cNvPr id="6" name="Picture 5" descr="ic_menu_refresh.png"/>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38158" y="2397632"/>
            <a:ext cx="812800" cy="812800"/>
          </a:xfrm>
          <a:prstGeom prst="rect">
            <a:avLst/>
          </a:prstGeom>
        </p:spPr>
      </p:pic>
      <p:pic>
        <p:nvPicPr>
          <p:cNvPr id="7" name="Picture 6" descr="mfv-units-XXHDPI.png"/>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738158" y="4409859"/>
            <a:ext cx="803983" cy="560016"/>
          </a:xfrm>
          <a:prstGeom prst="rect">
            <a:avLst/>
          </a:prstGeom>
        </p:spPr>
      </p:pic>
      <p:sp>
        <p:nvSpPr>
          <p:cNvPr id="9" name="Rectangle 8"/>
          <p:cNvSpPr/>
          <p:nvPr/>
        </p:nvSpPr>
        <p:spPr>
          <a:xfrm>
            <a:off x="1117576" y="4312171"/>
            <a:ext cx="4801064" cy="707886"/>
          </a:xfrm>
          <a:prstGeom prst="rect">
            <a:avLst/>
          </a:prstGeom>
        </p:spPr>
        <p:txBody>
          <a:bodyPr wrap="none">
            <a:spAutoFit/>
          </a:bodyPr>
          <a:lstStyle/>
          <a:p>
            <a:r>
              <a:rPr lang="en-US" sz="4000" dirty="0" smtClean="0">
                <a:solidFill>
                  <a:schemeClr val="bg1"/>
                </a:solidFill>
              </a:rPr>
              <a:t>masthead</a:t>
            </a:r>
            <a:r>
              <a:rPr lang="en-US" sz="4000" dirty="0">
                <a:solidFill>
                  <a:schemeClr val="bg1"/>
                </a:solidFill>
              </a:rPr>
              <a:t>/</a:t>
            </a:r>
            <a:r>
              <a:rPr lang="en-US" sz="4000" dirty="0" err="1" smtClean="0">
                <a:solidFill>
                  <a:schemeClr val="bg1"/>
                </a:solidFill>
              </a:rPr>
              <a:t>MenuUnits</a:t>
            </a:r>
            <a:endParaRPr lang="en-US" sz="4000" dirty="0">
              <a:solidFill>
                <a:schemeClr val="bg1"/>
              </a:solidFill>
            </a:endParaRPr>
          </a:p>
        </p:txBody>
      </p:sp>
      <p:sp>
        <p:nvSpPr>
          <p:cNvPr id="10" name="Rectangle 9"/>
          <p:cNvSpPr/>
          <p:nvPr/>
        </p:nvSpPr>
        <p:spPr>
          <a:xfrm>
            <a:off x="488385" y="1902024"/>
            <a:ext cx="3557384" cy="461665"/>
          </a:xfrm>
          <a:prstGeom prst="rect">
            <a:avLst/>
          </a:prstGeom>
        </p:spPr>
        <p:txBody>
          <a:bodyPr wrap="none">
            <a:spAutoFit/>
          </a:bodyPr>
          <a:lstStyle/>
          <a:p>
            <a:r>
              <a:rPr lang="en-US" sz="2400" dirty="0" smtClean="0">
                <a:solidFill>
                  <a:srgbClr val="F2806C"/>
                </a:solidFill>
                <a:latin typeface="Akzidenz Grotesk BE"/>
                <a:cs typeface="Akzidenz Grotesk BE"/>
              </a:rPr>
              <a:t>Default Android </a:t>
            </a:r>
            <a:r>
              <a:rPr lang="en-US" sz="2400" dirty="0" err="1" smtClean="0">
                <a:solidFill>
                  <a:srgbClr val="F2806C"/>
                </a:solidFill>
                <a:latin typeface="Akzidenz Grotesk BE"/>
                <a:cs typeface="Akzidenz Grotesk BE"/>
              </a:rPr>
              <a:t>Drawable</a:t>
            </a:r>
            <a:endParaRPr lang="en-US" sz="2400" dirty="0">
              <a:solidFill>
                <a:srgbClr val="F2806C"/>
              </a:solidFill>
              <a:latin typeface="Akzidenz Grotesk BE"/>
              <a:cs typeface="Akzidenz Grotesk BE"/>
            </a:endParaRPr>
          </a:p>
        </p:txBody>
      </p:sp>
      <p:sp>
        <p:nvSpPr>
          <p:cNvPr id="11" name="Rectangle 10"/>
          <p:cNvSpPr/>
          <p:nvPr/>
        </p:nvSpPr>
        <p:spPr>
          <a:xfrm>
            <a:off x="488385" y="3984274"/>
            <a:ext cx="1858662" cy="461665"/>
          </a:xfrm>
          <a:prstGeom prst="rect">
            <a:avLst/>
          </a:prstGeom>
        </p:spPr>
        <p:txBody>
          <a:bodyPr wrap="none">
            <a:spAutoFit/>
          </a:bodyPr>
          <a:lstStyle/>
          <a:p>
            <a:r>
              <a:rPr lang="en-US" sz="2400" dirty="0" smtClean="0">
                <a:solidFill>
                  <a:srgbClr val="F2806C"/>
                </a:solidFill>
                <a:latin typeface="Akzidenz Grotesk BE"/>
                <a:cs typeface="Akzidenz Grotesk BE"/>
              </a:rPr>
              <a:t>Custom Icon</a:t>
            </a:r>
            <a:endParaRPr lang="en-US" sz="2400" dirty="0">
              <a:solidFill>
                <a:srgbClr val="F2806C"/>
              </a:solidFill>
              <a:latin typeface="Akzidenz Grotesk BE"/>
              <a:cs typeface="Akzidenz Grotesk BE"/>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68207889"/>
      </p:ext>
    </p:extLst>
  </p:cSld>
  <p:clrMapOvr>
    <a:masterClrMapping/>
  </p:clrMapOvr>
  <mc:AlternateContent xmlns:mc="http://schemas.openxmlformats.org/markup-compatibility/2006" xmlns:p14="http://schemas.microsoft.com/office/powerpoint/2010/main">
    <mc:Choice Requires="p14">
      <p:transition spd="slow" p14:dur="2000" advTm="55875"/>
    </mc:Choice>
    <mc:Fallback xmlns="">
      <p:transition xmlns:p14="http://schemas.microsoft.com/office/powerpoint/2010/main" spd="slow" advTm="55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t="3365"/>
          <a:stretch/>
        </p:blipFill>
        <p:spPr>
          <a:xfrm>
            <a:off x="0" y="1025723"/>
            <a:ext cx="9144000" cy="586890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97155341"/>
      </p:ext>
    </p:extLst>
  </p:cSld>
  <p:clrMapOvr>
    <a:masterClrMapping/>
  </p:clrMapOvr>
  <mc:AlternateContent xmlns:mc="http://schemas.openxmlformats.org/markup-compatibility/2006" xmlns:p14="http://schemas.microsoft.com/office/powerpoint/2010/main">
    <mc:Choice Requires="p14">
      <p:transition spd="slow" p14:dur="2000" advTm="19366"/>
    </mc:Choice>
    <mc:Fallback xmlns="">
      <p:transition xmlns:p14="http://schemas.microsoft.com/office/powerpoint/2010/main" spd="slow" advTm="1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2531-twea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3" y="1016894"/>
            <a:ext cx="9354663" cy="621317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63939795"/>
      </p:ext>
    </p:extLst>
  </p:cSld>
  <p:clrMapOvr>
    <a:masterClrMapping/>
  </p:clrMapOvr>
  <mc:AlternateContent xmlns:mc="http://schemas.openxmlformats.org/markup-compatibility/2006" xmlns:p14="http://schemas.microsoft.com/office/powerpoint/2010/main">
    <mc:Choice Requires="p14">
      <p:transition p14:dur="400" advTm="18404">
        <p:fade/>
      </p:transition>
    </mc:Choice>
    <mc:Fallback xmlns="">
      <p:transition xmlns:p14="http://schemas.microsoft.com/office/powerpoint/2010/main" advTm="184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809_105133.jpg"/>
          <p:cNvPicPr>
            <a:picLocks noChangeAspect="1"/>
          </p:cNvPicPr>
          <p:nvPr/>
        </p:nvPicPr>
        <p:blipFill rotWithShape="1">
          <a:blip r:embed="rId5">
            <a:extLst>
              <a:ext uri="{28A0092B-C50C-407E-A947-70E740481C1C}">
                <a14:useLocalDpi xmlns:a14="http://schemas.microsoft.com/office/drawing/2010/main" val="0"/>
              </a:ext>
            </a:extLst>
          </a:blip>
          <a:srcRect l="12708"/>
          <a:stretch/>
        </p:blipFill>
        <p:spPr>
          <a:xfrm>
            <a:off x="0" y="1018473"/>
            <a:ext cx="9144000" cy="589227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85943976"/>
      </p:ext>
    </p:extLst>
  </p:cSld>
  <p:clrMapOvr>
    <a:masterClrMapping/>
  </p:clrMapOvr>
  <mc:AlternateContent xmlns:mc="http://schemas.openxmlformats.org/markup-compatibility/2006" xmlns:p14="http://schemas.microsoft.com/office/powerpoint/2010/main">
    <mc:Choice Requires="p14">
      <p:transition spd="slow" p14:dur="2000" advTm="18378"/>
    </mc:Choice>
    <mc:Fallback xmlns="">
      <p:transition xmlns:p14="http://schemas.microsoft.com/office/powerpoint/2010/main" spd="slow" advTm="1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9454" y="2815430"/>
            <a:ext cx="6034046" cy="1661993"/>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Documentation doesn’t replace you.</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78521841"/>
      </p:ext>
    </p:extLst>
  </p:cSld>
  <p:clrMapOvr>
    <a:masterClrMapping/>
  </p:clrMapOvr>
  <mc:AlternateContent xmlns:mc="http://schemas.openxmlformats.org/markup-compatibility/2006" xmlns:p14="http://schemas.microsoft.com/office/powerpoint/2010/main">
    <mc:Choice Requires="p14">
      <p:transition spd="slow" p14:dur="2000" advTm="34303"/>
    </mc:Choice>
    <mc:Fallback xmlns="">
      <p:transition xmlns:p14="http://schemas.microsoft.com/office/powerpoint/2010/main" spd="slow" advTm="34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13:</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Design at scale</a:t>
            </a:r>
            <a:endParaRPr lang="en-US" sz="2000" dirty="0" smtClean="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Empathy.</a:t>
            </a:r>
          </a:p>
          <a:p>
            <a:pPr>
              <a:buClr>
                <a:srgbClr val="E9213C"/>
              </a:buClr>
            </a:pPr>
            <a:r>
              <a:rPr lang="en-US" sz="2000" dirty="0" smtClean="0">
                <a:solidFill>
                  <a:srgbClr val="FFFFFF"/>
                </a:solidFill>
                <a:latin typeface="Akzidenz Grotesk BE"/>
                <a:cs typeface="Akzidenz Grotesk BE"/>
              </a:rPr>
              <a:t>Work on devices.</a:t>
            </a:r>
          </a:p>
          <a:p>
            <a:pPr>
              <a:buClr>
                <a:srgbClr val="E9213C"/>
              </a:buClr>
            </a:pPr>
            <a:r>
              <a:rPr lang="en-US" sz="2000" dirty="0" smtClean="0">
                <a:solidFill>
                  <a:srgbClr val="FFFFFF"/>
                </a:solidFill>
                <a:latin typeface="Akzidenz Grotesk BE"/>
                <a:cs typeface="Akzidenz Grotesk BE"/>
              </a:rPr>
              <a:t>Sketch at scale. </a:t>
            </a:r>
          </a:p>
          <a:p>
            <a:pPr>
              <a:buClr>
                <a:srgbClr val="E9213C"/>
              </a:buClr>
            </a:pPr>
            <a:r>
              <a:rPr lang="en-US" sz="2000" dirty="0" smtClean="0">
                <a:solidFill>
                  <a:srgbClr val="FFFFFF"/>
                </a:solidFill>
                <a:latin typeface="Akzidenz Grotesk BE"/>
                <a:cs typeface="Akzidenz Grotesk BE"/>
              </a:rPr>
              <a:t>Context.</a:t>
            </a:r>
          </a:p>
          <a:p>
            <a:pPr>
              <a:buClr>
                <a:srgbClr val="E9213C"/>
              </a:buClr>
            </a:pPr>
            <a:r>
              <a:rPr lang="en-US" sz="2000" dirty="0" smtClean="0">
                <a:solidFill>
                  <a:srgbClr val="FFFFFF"/>
                </a:solidFill>
                <a:latin typeface="Akzidenz Grotesk BE"/>
                <a:cs typeface="Akzidenz Grotesk BE"/>
              </a:rPr>
              <a:t>Ethnography.</a:t>
            </a:r>
          </a:p>
          <a:p>
            <a:pPr>
              <a:buClr>
                <a:srgbClr val="E9213C"/>
              </a:buClr>
            </a:pPr>
            <a:r>
              <a:rPr lang="en-US" sz="2000" dirty="0" smtClean="0">
                <a:solidFill>
                  <a:srgbClr val="FFFFFF"/>
                </a:solidFill>
                <a:latin typeface="Akzidenz Grotesk BE"/>
                <a:cs typeface="Akzidenz Grotesk BE"/>
              </a:rPr>
              <a:t>Scale factor issues.</a:t>
            </a:r>
          </a:p>
          <a:p>
            <a:pPr>
              <a:buClr>
                <a:srgbClr val="E9213C"/>
              </a:buClr>
            </a:pPr>
            <a:endParaRPr lang="en-US" sz="2000" dirty="0">
              <a:solidFill>
                <a:srgbClr val="FFFFFF"/>
              </a:solidFill>
              <a:latin typeface="Akzidenz Grotesk BE"/>
              <a:cs typeface="Akzidenz Grotesk BE"/>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46068869"/>
      </p:ext>
    </p:extLst>
  </p:cSld>
  <p:clrMapOvr>
    <a:masterClrMapping/>
  </p:clrMapOvr>
  <mc:AlternateContent xmlns:mc="http://schemas.openxmlformats.org/markup-compatibility/2006" xmlns:p14="http://schemas.microsoft.com/office/powerpoint/2010/main">
    <mc:Choice Requires="p14">
      <p:transition p14:dur="400" advTm="11125">
        <p:fade/>
      </p:transition>
    </mc:Choice>
    <mc:Fallback xmlns="">
      <p:transition xmlns:p14="http://schemas.microsoft.com/office/powerpoint/2010/main" advTm="111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DSC5682.JPG"/>
          <p:cNvPicPr>
            <a:picLocks noChangeAspect="1"/>
          </p:cNvPicPr>
          <p:nvPr/>
        </p:nvPicPr>
        <p:blipFill rotWithShape="1">
          <a:blip r:embed="rId6">
            <a:extLst>
              <a:ext uri="{28A0092B-C50C-407E-A947-70E740481C1C}">
                <a14:useLocalDpi xmlns:a14="http://schemas.microsoft.com/office/drawing/2010/main" val="0"/>
              </a:ext>
            </a:extLst>
          </a:blip>
          <a:srcRect t="3807"/>
          <a:stretch/>
        </p:blipFill>
        <p:spPr>
          <a:xfrm>
            <a:off x="0" y="1016000"/>
            <a:ext cx="9144000" cy="5842000"/>
          </a:xfrm>
          <a:prstGeom prst="rect">
            <a:avLst/>
          </a:prstGeom>
        </p:spPr>
      </p:pic>
      <p:grpSp>
        <p:nvGrpSpPr>
          <p:cNvPr id="17" name="Group 16"/>
          <p:cNvGrpSpPr/>
          <p:nvPr/>
        </p:nvGrpSpPr>
        <p:grpSpPr>
          <a:xfrm>
            <a:off x="0" y="1155481"/>
            <a:ext cx="9042400" cy="5702519"/>
            <a:chOff x="0" y="1155481"/>
            <a:chExt cx="9042400" cy="5702519"/>
          </a:xfrm>
        </p:grpSpPr>
        <p:sp>
          <p:nvSpPr>
            <p:cNvPr id="4" name="TextBox 3"/>
            <p:cNvSpPr txBox="1"/>
            <p:nvPr/>
          </p:nvSpPr>
          <p:spPr>
            <a:xfrm>
              <a:off x="6056354" y="1786423"/>
              <a:ext cx="2986046" cy="63094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30000"/>
                </a:lnSpc>
              </a:pPr>
              <a:r>
                <a:rPr lang="en-US" sz="2800" dirty="0" smtClean="0">
                  <a:solidFill>
                    <a:schemeClr val="bg1">
                      <a:lumMod val="95000"/>
                    </a:schemeClr>
                  </a:solidFill>
                  <a:latin typeface="Akzidenz Grotesk BE"/>
                  <a:cs typeface="Akzidenz Grotesk BE"/>
                </a:rPr>
                <a:t>Program Architect</a:t>
              </a:r>
            </a:p>
          </p:txBody>
        </p:sp>
        <p:sp>
          <p:nvSpPr>
            <p:cNvPr id="5" name="TextBox 4"/>
            <p:cNvSpPr txBox="1"/>
            <p:nvPr/>
          </p:nvSpPr>
          <p:spPr>
            <a:xfrm>
              <a:off x="0" y="1663262"/>
              <a:ext cx="2986046" cy="63094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30000"/>
                </a:lnSpc>
              </a:pPr>
              <a:r>
                <a:rPr lang="en-US" sz="2800" dirty="0" smtClean="0">
                  <a:solidFill>
                    <a:schemeClr val="bg1">
                      <a:lumMod val="95000"/>
                    </a:schemeClr>
                  </a:solidFill>
                  <a:latin typeface="Akzidenz Grotesk BE"/>
                  <a:cs typeface="Akzidenz Grotesk BE"/>
                </a:rPr>
                <a:t>Product Owner</a:t>
              </a:r>
            </a:p>
          </p:txBody>
        </p:sp>
        <p:sp>
          <p:nvSpPr>
            <p:cNvPr id="6" name="TextBox 5"/>
            <p:cNvSpPr txBox="1"/>
            <p:nvPr/>
          </p:nvSpPr>
          <p:spPr>
            <a:xfrm>
              <a:off x="4457700" y="1155481"/>
              <a:ext cx="4140200" cy="63094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30000"/>
                </a:lnSpc>
              </a:pPr>
              <a:r>
                <a:rPr lang="en-US" sz="2800" dirty="0" smtClean="0">
                  <a:solidFill>
                    <a:schemeClr val="bg1">
                      <a:lumMod val="95000"/>
                    </a:schemeClr>
                  </a:solidFill>
                  <a:latin typeface="Akzidenz Grotesk BE"/>
                  <a:cs typeface="Akzidenz Grotesk BE"/>
                </a:rPr>
                <a:t>Another Product Owner</a:t>
              </a:r>
            </a:p>
          </p:txBody>
        </p:sp>
        <p:sp>
          <p:nvSpPr>
            <p:cNvPr id="7" name="TextBox 6"/>
            <p:cNvSpPr txBox="1"/>
            <p:nvPr/>
          </p:nvSpPr>
          <p:spPr>
            <a:xfrm>
              <a:off x="3238500" y="6227058"/>
              <a:ext cx="2986046" cy="63094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130000"/>
                </a:lnSpc>
              </a:pPr>
              <a:r>
                <a:rPr lang="en-US" sz="2800" dirty="0" smtClean="0">
                  <a:solidFill>
                    <a:schemeClr val="bg1">
                      <a:lumMod val="95000"/>
                    </a:schemeClr>
                  </a:solidFill>
                  <a:latin typeface="Akzidenz Grotesk BE"/>
                  <a:cs typeface="Akzidenz Grotesk BE"/>
                </a:rPr>
                <a:t>User Experience</a:t>
              </a:r>
            </a:p>
          </p:txBody>
        </p:sp>
        <p:cxnSp>
          <p:nvCxnSpPr>
            <p:cNvPr id="9" name="Straight Connector 8"/>
            <p:cNvCxnSpPr/>
            <p:nvPr/>
          </p:nvCxnSpPr>
          <p:spPr>
            <a:xfrm>
              <a:off x="2311400" y="2294204"/>
              <a:ext cx="203200" cy="72839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165600" y="1786423"/>
              <a:ext cx="292100" cy="15028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5918200" y="2294204"/>
              <a:ext cx="138154" cy="22039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938514229"/>
      </p:ext>
    </p:extLst>
  </p:cSld>
  <p:clrMapOvr>
    <a:masterClrMapping/>
  </p:clrMapOvr>
  <mc:AlternateContent xmlns:mc="http://schemas.openxmlformats.org/markup-compatibility/2006" xmlns:p14="http://schemas.microsoft.com/office/powerpoint/2010/main">
    <mc:Choice Requires="p14">
      <p:transition p14:dur="400" advTm="6818">
        <p:fade/>
      </p:transition>
    </mc:Choice>
    <mc:Fallback xmlns="">
      <p:transition xmlns:p14="http://schemas.microsoft.com/office/powerpoint/2010/main" advTm="68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7721" y="1021512"/>
            <a:ext cx="9412723" cy="6251734"/>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84100115"/>
      </p:ext>
    </p:extLst>
  </p:cSld>
  <p:clrMapOvr>
    <a:masterClrMapping/>
  </p:clrMapOvr>
  <mc:AlternateContent xmlns:mc="http://schemas.openxmlformats.org/markup-compatibility/2006" xmlns:p14="http://schemas.microsoft.com/office/powerpoint/2010/main">
    <mc:Choice Requires="p14">
      <p:transition spd="slow" p14:dur="2000" advTm="6772"/>
    </mc:Choice>
    <mc:Fallback xmlns="">
      <p:transition xmlns:p14="http://schemas.microsoft.com/office/powerpoint/2010/main" spd="slow" advTm="6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document, really?</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774301421"/>
              </p:ext>
            </p:extLst>
          </p:nvPr>
        </p:nvGraphicFramePr>
        <p:xfrm>
          <a:off x="457200" y="1934317"/>
          <a:ext cx="8229600" cy="4345127"/>
        </p:xfrm>
        <a:graphic>
          <a:graphicData uri="http://schemas.openxmlformats.org/drawingml/2006/table">
            <a:tbl>
              <a:tblPr firstRow="1" bandRow="1">
                <a:tableStyleId>{5C22544A-7EE6-4342-B048-85BDC9FD1C3A}</a:tableStyleId>
              </a:tblPr>
              <a:tblGrid>
                <a:gridCol w="4001773"/>
                <a:gridCol w="220878"/>
                <a:gridCol w="4006949"/>
              </a:tblGrid>
              <a:tr h="4264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Rapid,</a:t>
                      </a:r>
                      <a:r>
                        <a:rPr lang="en-US" sz="2000" b="1" baseline="0" dirty="0" smtClean="0">
                          <a:solidFill>
                            <a:schemeClr val="bg1"/>
                          </a:solidFill>
                          <a:latin typeface="Akzidenz Grotesk BE"/>
                          <a:cs typeface="Akzidenz Grotesk BE"/>
                        </a:rPr>
                        <a:t> Lean, Code First or Only</a:t>
                      </a:r>
                      <a:endParaRPr lang="en-US" sz="2000" b="1"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Document</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163266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Demonstrate right away.</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Test with</a:t>
                      </a:r>
                      <a:r>
                        <a:rPr lang="en-US" sz="1800" baseline="0" dirty="0" smtClean="0">
                          <a:solidFill>
                            <a:schemeClr val="bg1"/>
                          </a:solidFill>
                          <a:latin typeface="Akzidenz Grotesk BE"/>
                          <a:cs typeface="Akzidenz Grotesk BE"/>
                        </a:rPr>
                        <a:t> real/realistic interaction.</a:t>
                      </a:r>
                    </a:p>
                    <a:p>
                      <a:pPr marL="285750" indent="-285750">
                        <a:buClr>
                          <a:srgbClr val="FF0000"/>
                        </a:buClr>
                        <a:buFont typeface="Wingdings" charset="2"/>
                        <a:buChar char="§"/>
                      </a:pPr>
                      <a:r>
                        <a:rPr lang="en-US" sz="1800" baseline="0" dirty="0" smtClean="0">
                          <a:solidFill>
                            <a:schemeClr val="bg1"/>
                          </a:solidFill>
                          <a:latin typeface="Akzidenz Grotesk BE"/>
                          <a:cs typeface="Akzidenz Grotesk BE"/>
                        </a:rPr>
                        <a:t>Try out new ideas. </a:t>
                      </a: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Faster</a:t>
                      </a:r>
                      <a:r>
                        <a:rPr lang="en-US" sz="1800" baseline="0" dirty="0" smtClean="0">
                          <a:solidFill>
                            <a:schemeClr val="bg1"/>
                          </a:solidFill>
                          <a:latin typeface="Akzidenz Grotesk BE"/>
                          <a:cs typeface="Akzidenz Grotesk BE"/>
                        </a:rPr>
                        <a:t> than you think</a:t>
                      </a:r>
                      <a:r>
                        <a:rPr lang="en-US" sz="1800" dirty="0" smtClean="0">
                          <a:solidFill>
                            <a:schemeClr val="bg1"/>
                          </a:solidFill>
                          <a:latin typeface="Akzidenz Grotesk BE"/>
                          <a:cs typeface="Akzidenz Grotesk BE"/>
                        </a:rPr>
                        <a:t>.</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Permanent.</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Unambiguous.</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Descriptive,</a:t>
                      </a:r>
                      <a:r>
                        <a:rPr lang="en-US" sz="1800" baseline="0" dirty="0" smtClean="0">
                          <a:solidFill>
                            <a:schemeClr val="bg1"/>
                          </a:solidFill>
                          <a:latin typeface="Akzidenz Grotesk BE"/>
                          <a:cs typeface="Akzidenz Grotesk BE"/>
                        </a:rPr>
                        <a:t> not interpreted.</a:t>
                      </a:r>
                    </a:p>
                    <a:p>
                      <a:pPr marL="285750" indent="-285750">
                        <a:buClr>
                          <a:srgbClr val="FF0000"/>
                        </a:buClr>
                        <a:buFont typeface="Wingdings" charset="2"/>
                        <a:buChar char="§"/>
                      </a:pPr>
                      <a:r>
                        <a:rPr lang="en-US" sz="1800" baseline="0" dirty="0" smtClean="0">
                          <a:solidFill>
                            <a:schemeClr val="bg1"/>
                          </a:solidFill>
                          <a:latin typeface="Akzidenz Grotesk BE"/>
                          <a:cs typeface="Akzidenz Grotesk BE"/>
                        </a:rPr>
                        <a:t>Solutions, not techniques.</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91934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Only for one platform. </a:t>
                      </a:r>
                    </a:p>
                    <a:p>
                      <a:pPr marL="285750" indent="-285750">
                        <a:buClr>
                          <a:srgbClr val="FF0000"/>
                        </a:buClr>
                        <a:buFont typeface="Wingdings" charset="2"/>
                        <a:buChar char="§"/>
                      </a:pPr>
                      <a:r>
                        <a:rPr lang="en-US" sz="1800" baseline="0" dirty="0" smtClean="0">
                          <a:solidFill>
                            <a:schemeClr val="bg1"/>
                          </a:solidFill>
                          <a:latin typeface="Akzidenz Grotesk BE"/>
                          <a:cs typeface="Akzidenz Grotesk BE"/>
                        </a:rPr>
                        <a:t>Memories are short. Decisions, reasons, intentions not saved. </a:t>
                      </a:r>
                    </a:p>
                    <a:p>
                      <a:pPr marL="285750" indent="-285750">
                        <a:buClr>
                          <a:srgbClr val="FF0000"/>
                        </a:buClr>
                        <a:buFont typeface="Wingdings" charset="2"/>
                        <a:buChar char="§"/>
                      </a:pPr>
                      <a:r>
                        <a:rPr lang="en-US" sz="1800" baseline="0" dirty="0" smtClean="0">
                          <a:solidFill>
                            <a:schemeClr val="bg1"/>
                          </a:solidFill>
                          <a:latin typeface="Akzidenz Grotesk BE"/>
                          <a:cs typeface="Akzidenz Grotesk BE"/>
                        </a:rPr>
                        <a:t>Perceived as final. Risk of debt.</a:t>
                      </a:r>
                    </a:p>
                    <a:p>
                      <a:pPr marL="285750" indent="-285750">
                        <a:buClr>
                          <a:srgbClr val="FF0000"/>
                        </a:buClr>
                        <a:buFont typeface="Wingdings" charset="2"/>
                        <a:buChar char="§"/>
                      </a:pPr>
                      <a:r>
                        <a:rPr lang="en-US" sz="1800" baseline="0" dirty="0" smtClean="0">
                          <a:solidFill>
                            <a:schemeClr val="bg1"/>
                          </a:solidFill>
                          <a:latin typeface="Akzidenz Grotesk BE"/>
                          <a:cs typeface="Akzidenz Grotesk BE"/>
                        </a:rPr>
                        <a:t>Hard to collaborate.</a:t>
                      </a:r>
                      <a:endParaRPr lang="en-US" sz="1800" dirty="0" smtClean="0">
                        <a:solidFill>
                          <a:schemeClr val="bg1"/>
                        </a:solidFill>
                        <a:latin typeface="Akzidenz Grotesk BE"/>
                        <a:cs typeface="Akzidenz Grotesk BE"/>
                      </a:endParaRPr>
                    </a:p>
                    <a:p>
                      <a:pPr marL="285750" indent="-285750">
                        <a:buClr>
                          <a:srgbClr val="FF0000"/>
                        </a:buClr>
                        <a:buFont typeface="Wingdings" charset="2"/>
                        <a:buChar char="§"/>
                      </a:pPr>
                      <a:r>
                        <a:rPr lang="en-US" sz="1800" dirty="0" smtClean="0">
                          <a:solidFill>
                            <a:schemeClr val="bg1"/>
                          </a:solidFill>
                          <a:latin typeface="Akzidenz Grotesk BE"/>
                          <a:cs typeface="Akzidenz Grotesk BE"/>
                        </a:rPr>
                        <a:t>Do</a:t>
                      </a:r>
                      <a:r>
                        <a:rPr lang="en-US" sz="1800" baseline="0" dirty="0" smtClean="0">
                          <a:solidFill>
                            <a:schemeClr val="bg1"/>
                          </a:solidFill>
                          <a:latin typeface="Akzidenz Grotesk BE"/>
                          <a:cs typeface="Akzidenz Grotesk BE"/>
                        </a:rPr>
                        <a:t> you </a:t>
                      </a:r>
                      <a:r>
                        <a:rPr lang="en-US" sz="1800" i="1" baseline="0" dirty="0" smtClean="0">
                          <a:solidFill>
                            <a:schemeClr val="bg1"/>
                          </a:solidFill>
                          <a:latin typeface="Akzidenz Grotesk BE"/>
                          <a:cs typeface="Akzidenz Grotesk BE"/>
                        </a:rPr>
                        <a:t>really</a:t>
                      </a:r>
                      <a:r>
                        <a:rPr lang="en-US" sz="1800" baseline="0" dirty="0" smtClean="0">
                          <a:solidFill>
                            <a:schemeClr val="bg1"/>
                          </a:solidFill>
                          <a:latin typeface="Akzidenz Grotesk BE"/>
                          <a:cs typeface="Akzidenz Grotesk BE"/>
                        </a:rPr>
                        <a:t> annotate your code?</a:t>
                      </a:r>
                    </a:p>
                    <a:p>
                      <a:pPr marL="285750" indent="-285750">
                        <a:buClr>
                          <a:srgbClr val="FF0000"/>
                        </a:buClr>
                        <a:buFont typeface="Wingdings" charset="2"/>
                        <a:buChar char="§"/>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Can be slow.</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Requires</a:t>
                      </a:r>
                      <a:r>
                        <a:rPr lang="en-US" sz="1800" baseline="0" dirty="0" smtClean="0">
                          <a:solidFill>
                            <a:schemeClr val="bg1"/>
                          </a:solidFill>
                          <a:latin typeface="Akzidenz Grotesk BE"/>
                          <a:cs typeface="Akzidenz Grotesk BE"/>
                        </a:rPr>
                        <a:t> specialized staff. </a:t>
                      </a:r>
                    </a:p>
                    <a:p>
                      <a:pPr marL="285750" indent="-285750">
                        <a:buClr>
                          <a:srgbClr val="FF0000"/>
                        </a:buClr>
                        <a:buFont typeface="Wingdings" charset="2"/>
                        <a:buChar char="§"/>
                      </a:pPr>
                      <a:r>
                        <a:rPr lang="en-US" sz="1800" baseline="0" dirty="0" smtClean="0">
                          <a:solidFill>
                            <a:schemeClr val="bg1"/>
                          </a:solidFill>
                          <a:latin typeface="Akzidenz Grotesk BE"/>
                          <a:cs typeface="Akzidenz Grotesk BE"/>
                        </a:rPr>
                        <a:t>Just the start: Must maintain, store, make available to everyone.</a:t>
                      </a:r>
                    </a:p>
                    <a:p>
                      <a:pPr marL="285750" indent="-285750">
                        <a:buClr>
                          <a:srgbClr val="FF0000"/>
                        </a:buClr>
                        <a:buFont typeface="Wingdings" charset="2"/>
                        <a:buChar char="§"/>
                      </a:pPr>
                      <a:r>
                        <a:rPr lang="en-US" sz="1800" baseline="0" dirty="0" smtClean="0">
                          <a:solidFill>
                            <a:schemeClr val="bg1"/>
                          </a:solidFill>
                          <a:latin typeface="Akzidenz Grotesk BE"/>
                          <a:cs typeface="Akzidenz Grotesk BE"/>
                        </a:rPr>
                        <a:t>Not automatically good. Must follow best practices and save reasons.</a:t>
                      </a:r>
                    </a:p>
                    <a:p>
                      <a:pPr marL="285750" indent="-285750">
                        <a:buClr>
                          <a:srgbClr val="FF0000"/>
                        </a:buClr>
                        <a:buFont typeface="Wingdings" charset="2"/>
                        <a:buChar char="§"/>
                      </a:pPr>
                      <a:r>
                        <a:rPr lang="en-US" sz="1800" baseline="0" dirty="0" smtClean="0">
                          <a:solidFill>
                            <a:schemeClr val="bg1"/>
                          </a:solidFill>
                          <a:latin typeface="Akzidenz Grotesk BE"/>
                          <a:cs typeface="Akzidenz Grotesk BE"/>
                        </a:rPr>
                        <a:t>Feels old fashioned. Not </a:t>
                      </a:r>
                      <a:r>
                        <a:rPr lang="en-US" sz="1800" baseline="0" dirty="0" err="1" smtClean="0">
                          <a:solidFill>
                            <a:schemeClr val="bg1"/>
                          </a:solidFill>
                          <a:latin typeface="Akzidenz Grotesk BE"/>
                          <a:cs typeface="Akzidenz Grotesk BE"/>
                        </a:rPr>
                        <a:t>buzzworthy</a:t>
                      </a:r>
                      <a:r>
                        <a:rPr lang="en-US" sz="1800" baseline="0" dirty="0" smtClean="0">
                          <a:solidFill>
                            <a:schemeClr val="bg1"/>
                          </a:solidFill>
                          <a:latin typeface="Akzidenz Grotesk BE"/>
                          <a:cs typeface="Akzidenz Grotesk BE"/>
                        </a:rPr>
                        <a:t>.</a:t>
                      </a:r>
                      <a:endParaRPr lang="en-US" sz="180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2527053"/>
      </p:ext>
    </p:extLst>
  </p:cSld>
  <p:clrMapOvr>
    <a:masterClrMapping/>
  </p:clrMapOvr>
  <mc:AlternateContent xmlns:mc="http://schemas.openxmlformats.org/markup-compatibility/2006" xmlns:p14="http://schemas.microsoft.com/office/powerpoint/2010/main">
    <mc:Choice Requires="p14">
      <p:transition spd="slow" p14:dur="2000" advTm="84399"/>
    </mc:Choice>
    <mc:Fallback xmlns="">
      <p:transition xmlns:p14="http://schemas.microsoft.com/office/powerpoint/2010/main" spd="slow" advTm="8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DSC4876.JPG"/>
          <p:cNvPicPr>
            <a:picLocks noChangeAspect="1"/>
          </p:cNvPicPr>
          <p:nvPr/>
        </p:nvPicPr>
        <p:blipFill rotWithShape="1">
          <a:blip r:embed="rId5">
            <a:extLst>
              <a:ext uri="{28A0092B-C50C-407E-A947-70E740481C1C}">
                <a14:useLocalDpi xmlns:a14="http://schemas.microsoft.com/office/drawing/2010/main" val="0"/>
              </a:ext>
            </a:extLst>
          </a:blip>
          <a:srcRect l="23034" t="24275" r="23339" b="23650"/>
          <a:stretch/>
        </p:blipFill>
        <p:spPr>
          <a:xfrm>
            <a:off x="0" y="1025722"/>
            <a:ext cx="9182468" cy="5922334"/>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04151769"/>
      </p:ext>
    </p:extLst>
  </p:cSld>
  <p:clrMapOvr>
    <a:masterClrMapping/>
  </p:clrMapOvr>
  <mc:AlternateContent xmlns:mc="http://schemas.openxmlformats.org/markup-compatibility/2006" xmlns:p14="http://schemas.microsoft.com/office/powerpoint/2010/main">
    <mc:Choice Requires="p14">
      <p:transition p14:dur="400" advTm="7477">
        <p:fade/>
      </p:transition>
    </mc:Choice>
    <mc:Fallback xmlns="">
      <p:transition xmlns:p14="http://schemas.microsoft.com/office/powerpoint/2010/main" advTm="7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t="6673"/>
          <a:stretch/>
        </p:blipFill>
        <p:spPr>
          <a:xfrm>
            <a:off x="0" y="1028700"/>
            <a:ext cx="9144000" cy="631872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35296630"/>
      </p:ext>
    </p:extLst>
  </p:cSld>
  <p:clrMapOvr>
    <a:masterClrMapping/>
  </p:clrMapOvr>
  <mc:AlternateContent xmlns:mc="http://schemas.openxmlformats.org/markup-compatibility/2006" xmlns:p14="http://schemas.microsoft.com/office/powerpoint/2010/main">
    <mc:Choice Requires="p14">
      <p:transition spd="slow" p14:dur="2000" advTm="49992"/>
    </mc:Choice>
    <mc:Fallback xmlns="">
      <p:transition xmlns:p14="http://schemas.microsoft.com/office/powerpoint/2010/main" spd="slow" advTm="4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134" y="2975048"/>
            <a:ext cx="7501468" cy="1323439"/>
          </a:xfrm>
          <a:prstGeom prst="rect">
            <a:avLst/>
          </a:prstGeom>
          <a:noFill/>
        </p:spPr>
        <p:txBody>
          <a:bodyPr wrap="square" rtlCol="0">
            <a:spAutoFit/>
          </a:bodyPr>
          <a:lstStyle/>
          <a:p>
            <a:pPr algn="ctr"/>
            <a:r>
              <a:rPr lang="en-US" sz="4000" dirty="0" smtClean="0">
                <a:solidFill>
                  <a:srgbClr val="F2806C"/>
                </a:solidFill>
                <a:latin typeface="Palatino"/>
                <a:cs typeface="Palatino"/>
              </a:rPr>
              <a:t>PHOTO. REG CODES ON CEREAL BOXES. </a:t>
            </a:r>
            <a:endParaRPr lang="en-US" sz="4000" dirty="0">
              <a:solidFill>
                <a:srgbClr val="562D26"/>
              </a:solidFill>
              <a:latin typeface="Palatino"/>
              <a:cs typeface="Palatino"/>
            </a:endParaRPr>
          </a:p>
        </p:txBody>
      </p:sp>
      <p:pic>
        <p:nvPicPr>
          <p:cNvPr id="4" name="Picture 3"/>
          <p:cNvPicPr>
            <a:picLocks noChangeAspect="1"/>
          </p:cNvPicPr>
          <p:nvPr/>
        </p:nvPicPr>
        <p:blipFill rotWithShape="1">
          <a:blip r:embed="rId5"/>
          <a:srcRect l="4545" t="8001" r="4545"/>
          <a:stretch/>
        </p:blipFill>
        <p:spPr>
          <a:xfrm>
            <a:off x="0" y="1016000"/>
            <a:ext cx="9144000" cy="615821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72523368"/>
      </p:ext>
    </p:extLst>
  </p:cSld>
  <p:clrMapOvr>
    <a:masterClrMapping/>
  </p:clrMapOvr>
  <mc:AlternateContent xmlns:mc="http://schemas.openxmlformats.org/markup-compatibility/2006" xmlns:p14="http://schemas.microsoft.com/office/powerpoint/2010/main">
    <mc:Choice Requires="p14">
      <p:transition spd="slow" p14:dur="2000" advTm="40433"/>
    </mc:Choice>
    <mc:Fallback xmlns="">
      <p:transition xmlns:p14="http://schemas.microsoft.com/office/powerpoint/2010/main" spd="slow" advTm="4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t="6673"/>
          <a:stretch/>
        </p:blipFill>
        <p:spPr>
          <a:xfrm>
            <a:off x="0" y="1028700"/>
            <a:ext cx="9144000" cy="631872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2597285"/>
      </p:ext>
    </p:extLst>
  </p:cSld>
  <p:clrMapOvr>
    <a:masterClrMapping/>
  </p:clrMapOvr>
  <mc:AlternateContent xmlns:mc="http://schemas.openxmlformats.org/markup-compatibility/2006" xmlns:p14="http://schemas.microsoft.com/office/powerpoint/2010/main">
    <mc:Choice Requires="p14">
      <p:transition spd="slow" p14:dur="2000" advTm="7093"/>
    </mc:Choice>
    <mc:Fallback xmlns="">
      <p:transition xmlns:p14="http://schemas.microsoft.com/office/powerpoint/2010/main" spd="slow" advTm="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198775</TotalTime>
  <Words>2396</Words>
  <Application>Microsoft Macintosh PowerPoint</Application>
  <PresentationFormat>On-screen Show (4:3)</PresentationFormat>
  <Paragraphs>169</Paragraphs>
  <Slides>22</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Akzidenz Grotesk</vt:lpstr>
      <vt:lpstr>Akzidenz Grotesk BE</vt:lpstr>
      <vt:lpstr>Calibri</vt:lpstr>
      <vt:lpstr>Palatino</vt:lpstr>
      <vt:lpstr>Wingdings</vt:lpstr>
      <vt:lpstr>Arial</vt:lpstr>
      <vt:lpstr>Office Theme</vt:lpstr>
      <vt:lpstr>PowerPoint Presentation</vt:lpstr>
      <vt:lpstr>PowerPoint Presentation</vt:lpstr>
      <vt:lpstr>PowerPoint Presentation</vt:lpstr>
      <vt:lpstr>PowerPoint Presentation</vt:lpstr>
      <vt:lpstr>Why document, really?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Documentation formats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1469</cp:revision>
  <cp:lastPrinted>2013-04-15T23:35:07Z</cp:lastPrinted>
  <dcterms:created xsi:type="dcterms:W3CDTF">2011-10-30T17:26:39Z</dcterms:created>
  <dcterms:modified xsi:type="dcterms:W3CDTF">2015-10-11T17:58:50Z</dcterms:modified>
</cp:coreProperties>
</file>