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591" r:id="rId2"/>
    <p:sldId id="601" r:id="rId3"/>
    <p:sldId id="624" r:id="rId4"/>
    <p:sldId id="618" r:id="rId5"/>
    <p:sldId id="623" r:id="rId6"/>
    <p:sldId id="620" r:id="rId7"/>
    <p:sldId id="62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8" autoAdjust="0"/>
    <p:restoredTop sz="70439" autoAdjust="0"/>
  </p:normalViewPr>
  <p:slideViewPr>
    <p:cSldViewPr snapToGrid="0" snapToObjects="1">
      <p:cViewPr varScale="1">
        <p:scale>
          <a:sx n="90" d="100"/>
          <a:sy n="90" d="100"/>
        </p:scale>
        <p:origin x="1512" y="192"/>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3/11/16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11792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12) Interaction &amp; Specification</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hitneyhess.com/blog/2011/02/27/why-i-detest-the-term-lean-ux/" TargetMode="External"/><Relationship Id="rId4" Type="http://schemas.openxmlformats.org/officeDocument/2006/relationships/hyperlink" Target="http://cacm.acm.org/magazines/2015/4/184705-who-builds-a-house-without-drawing-blueprints/fulltext" TargetMode="Externa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smashingmagazine.com/2011/03/07/lean-ux-getting-out-of-the-deliverables-business/" TargetMode="External"/><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hitneyhess.com/blog/2011/02/27/why-i-detest-the-term-lean-u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uxmatters.com/mt/archives/2013/06/tools-for-mobile-ux-design.php" TargetMode="External"/><Relationship Id="rId4" Type="http://schemas.openxmlformats.org/officeDocument/2006/relationships/hyperlink" Target="http://www.uxmatters.com/mt/archives/2013/09/tools-for-mobile-ux-design-adobe-indesign.php"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storify.com/lukew/hide-show-passwords" TargetMode="External"/><Relationship Id="rId4" Type="http://schemas.openxmlformats.org/officeDocument/2006/relationships/hyperlink" Target="http://uxdesign.cc/ux-tools/"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Title 1"/>
          <p:cNvSpPr txBox="1">
            <a:spLocks/>
          </p:cNvSpPr>
          <p:nvPr/>
        </p:nvSpPr>
        <p:spPr>
          <a:xfrm>
            <a:off x="685801" y="1486918"/>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3200" i="1" dirty="0" smtClean="0">
                <a:solidFill>
                  <a:schemeClr val="bg1"/>
                </a:solidFill>
              </a:rPr>
              <a:t/>
            </a:r>
            <a:br>
              <a:rPr lang="en-US" sz="3200" i="1" dirty="0" smtClean="0">
                <a:solidFill>
                  <a:schemeClr val="bg1"/>
                </a:solidFill>
              </a:rPr>
            </a:br>
            <a:r>
              <a:rPr lang="en-US" sz="3200" i="1" dirty="0">
                <a:solidFill>
                  <a:schemeClr val="bg1"/>
                </a:solidFill>
              </a:rPr>
              <a:t> 12) Interaction &amp; Specification </a:t>
            </a:r>
            <a:r>
              <a:rPr lang="en-US" sz="3200" i="1" dirty="0" smtClean="0">
                <a:solidFill>
                  <a:schemeClr val="bg1"/>
                </a:solidFill>
              </a:rPr>
              <a:t/>
            </a:r>
            <a:br>
              <a:rPr lang="en-US" sz="3200" i="1" dirty="0" smtClean="0">
                <a:solidFill>
                  <a:schemeClr val="bg1"/>
                </a:solidFill>
              </a:rPr>
            </a:br>
            <a:r>
              <a:rPr lang="en-US" sz="3200" i="1" dirty="0" smtClean="0">
                <a:solidFill>
                  <a:schemeClr val="bg1"/>
                </a:solidFill>
              </a:rPr>
              <a:t>  </a:t>
            </a:r>
            <a:r>
              <a:rPr lang="en-US" sz="3200" b="1" i="1" dirty="0" smtClean="0">
                <a:solidFill>
                  <a:schemeClr val="bg1"/>
                </a:solidFill>
              </a:rPr>
              <a:t>  </a:t>
            </a:r>
            <a:r>
              <a:rPr lang="en-US" sz="3200" b="1" dirty="0" smtClean="0">
                <a:solidFill>
                  <a:schemeClr val="bg1"/>
                </a:solidFill>
                <a:latin typeface="Akzidenz Grotesk BE"/>
                <a:cs typeface="Akzidenz Grotesk BE"/>
              </a:rPr>
              <a:t>Resources</a:t>
            </a:r>
            <a:endParaRPr lang="en-US" sz="3200" b="1" dirty="0">
              <a:solidFill>
                <a:srgbClr val="FFFFFF"/>
              </a:solidFill>
              <a:latin typeface="Akzidenz Grotesk BE"/>
              <a:cs typeface="Akzidenz Grotesk BE"/>
            </a:endParaRPr>
          </a:p>
        </p:txBody>
      </p:sp>
      <p:sp>
        <p:nvSpPr>
          <p:cNvPr id="10" name="Subtitle 2"/>
          <p:cNvSpPr>
            <a:spLocks noGrp="1"/>
          </p:cNvSpPr>
          <p:nvPr>
            <p:ph type="subTitle" idx="1"/>
          </p:nvPr>
        </p:nvSpPr>
        <p:spPr>
          <a:xfrm>
            <a:off x="685801" y="5031631"/>
            <a:ext cx="5083581" cy="921782"/>
          </a:xfrm>
        </p:spPr>
        <p:txBody>
          <a:bodyPr/>
          <a:lstStyle/>
          <a:p>
            <a:r>
              <a:rPr lang="en-US" sz="2000" dirty="0" smtClean="0"/>
              <a:t>@shoobe01</a:t>
            </a:r>
          </a:p>
          <a:p>
            <a:r>
              <a:rPr lang="en-US" sz="2000" dirty="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rgbClr val="F2806C"/>
                </a:solidFill>
                <a:latin typeface="Akzidenz Grotesk BE"/>
                <a:cs typeface="Akzidenz Grotesk BE"/>
              </a:rPr>
              <a:t>Read More: </a:t>
            </a:r>
          </a:p>
          <a:p>
            <a:pPr marL="0" indent="0">
              <a:buClr>
                <a:srgbClr val="E9213C"/>
              </a:buClr>
              <a:buNone/>
            </a:pPr>
            <a:r>
              <a:rPr lang="en-US" sz="2000" dirty="0">
                <a:solidFill>
                  <a:srgbClr val="FFFFFF"/>
                </a:solidFill>
                <a:latin typeface="Akzidenz Grotesk BE"/>
                <a:cs typeface="Akzidenz Grotesk BE"/>
              </a:rPr>
              <a:t>Here's some discussions of tools, tactics, documents and the whole principle of how UX can work with lean and Agile teams. </a:t>
            </a:r>
            <a:endParaRPr lang="en-US" sz="2000" dirty="0" smtClean="0">
              <a:solidFill>
                <a:srgbClr val="FFFFFF"/>
              </a:solidFill>
              <a:latin typeface="Akzidenz Grotesk BE"/>
              <a:cs typeface="Akzidenz Grotesk BE"/>
            </a:endParaRPr>
          </a:p>
        </p:txBody>
      </p:sp>
      <p:sp>
        <p:nvSpPr>
          <p:cNvPr id="6" name="TextBox 5"/>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Interaction </a:t>
            </a:r>
            <a:r>
              <a:rPr lang="en-US" sz="3200" dirty="0">
                <a:solidFill>
                  <a:srgbClr val="F2806C"/>
                </a:solidFill>
                <a:latin typeface="Palatino"/>
                <a:cs typeface="Palatino"/>
              </a:rPr>
              <a:t>&amp; Specification</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154984"/>
          </a:xfrm>
          <a:prstGeom prst="rect">
            <a:avLst/>
          </a:prstGeom>
          <a:noFill/>
        </p:spPr>
        <p:txBody>
          <a:bodyPr wrap="square" rtlCol="0">
            <a:spAutoFit/>
          </a:bodyPr>
          <a:lstStyle/>
          <a:p>
            <a:r>
              <a:rPr lang="en-US" sz="3200" dirty="0">
                <a:solidFill>
                  <a:srgbClr val="F2806C"/>
                </a:solidFill>
                <a:latin typeface="Palatino"/>
                <a:cs typeface="Palatino"/>
              </a:rPr>
              <a:t>Who Builds a House without Drawing Blueprints?</a:t>
            </a:r>
            <a:endParaRPr lang="en-US" sz="3200" dirty="0">
              <a:solidFill>
                <a:srgbClr val="F2806C"/>
              </a:solidFill>
              <a:latin typeface="Palatino"/>
              <a:cs typeface="Palatino"/>
            </a:endParaRPr>
          </a:p>
          <a:p>
            <a:pPr>
              <a:buClr>
                <a:srgbClr val="E9213C"/>
              </a:buClr>
            </a:pPr>
            <a:endParaRPr lang="en-US" sz="2000" dirty="0" smtClean="0">
              <a:solidFill>
                <a:schemeClr val="accent6">
                  <a:lumMod val="75000"/>
                </a:schemeClr>
              </a:solidFill>
              <a:latin typeface="Akzidenz Grotesk BE"/>
              <a:cs typeface="Akzidenz Grotesk BE"/>
              <a:hlinkClick r:id="rId3"/>
            </a:endParaRPr>
          </a:p>
          <a:p>
            <a:pPr>
              <a:buClr>
                <a:srgbClr val="E9213C"/>
              </a:buClr>
            </a:pPr>
            <a:r>
              <a:rPr lang="en-US" sz="2000" dirty="0">
                <a:solidFill>
                  <a:schemeClr val="accent6">
                    <a:lumMod val="75000"/>
                  </a:schemeClr>
                </a:solidFill>
                <a:latin typeface="Akzidenz Grotesk BE"/>
                <a:cs typeface="Akzidenz Grotesk BE"/>
                <a:hlinkClick r:id="rId4"/>
              </a:rPr>
              <a:t>http://</a:t>
            </a:r>
            <a:r>
              <a:rPr lang="en-US" sz="2000" dirty="0" smtClean="0">
                <a:solidFill>
                  <a:schemeClr val="accent6">
                    <a:lumMod val="75000"/>
                  </a:schemeClr>
                </a:solidFill>
                <a:latin typeface="Akzidenz Grotesk BE"/>
                <a:cs typeface="Akzidenz Grotesk BE"/>
                <a:hlinkClick r:id="rId4"/>
              </a:rPr>
              <a:t>cacm.acm.org/magazines/2015/4/184705-who-builds-a-house-without-drawing-blueprints/fulltext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Long, well-written screed on why specs are important. As one comment says, sad we have to be arguing for this in 2015. </a:t>
            </a:r>
            <a:endParaRPr lang="en-US" sz="2000" dirty="0" smtClean="0">
              <a:solidFill>
                <a:schemeClr val="bg1"/>
              </a:solidFill>
              <a:latin typeface="Akzidenz Grotesk BE"/>
              <a:cs typeface="Akzidenz Grotesk BE"/>
            </a:endParaRPr>
          </a:p>
          <a:p>
            <a:pPr>
              <a:buClr>
                <a:srgbClr val="E9213C"/>
              </a:buClr>
            </a:pPr>
            <a:endParaRPr lang="en-US" sz="2000" i="1" dirty="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The need for specifications follows from two </a:t>
            </a:r>
            <a:r>
              <a:rPr lang="en-US" sz="2000" i="1" dirty="0" smtClean="0">
                <a:solidFill>
                  <a:schemeClr val="bg1"/>
                </a:solidFill>
                <a:latin typeface="Akzidenz Grotesk BE"/>
                <a:cs typeface="Akzidenz Grotesk BE"/>
              </a:rPr>
              <a:t>observations. The </a:t>
            </a:r>
            <a:r>
              <a:rPr lang="en-US" sz="2000" i="1" dirty="0">
                <a:solidFill>
                  <a:schemeClr val="bg1"/>
                </a:solidFill>
                <a:latin typeface="Akzidenz Grotesk BE"/>
                <a:cs typeface="Akzidenz Grotesk BE"/>
              </a:rPr>
              <a:t>first is that it is a good idea to think about what we are going to do before doing it, and as the cartoonist </a:t>
            </a:r>
            <a:r>
              <a:rPr lang="en-US" sz="2000" i="1" dirty="0" err="1">
                <a:solidFill>
                  <a:schemeClr val="bg1"/>
                </a:solidFill>
                <a:latin typeface="Akzidenz Grotesk BE"/>
                <a:cs typeface="Akzidenz Grotesk BE"/>
              </a:rPr>
              <a:t>Guindon</a:t>
            </a:r>
            <a:r>
              <a:rPr lang="en-US" sz="2000" i="1" dirty="0">
                <a:solidFill>
                  <a:schemeClr val="bg1"/>
                </a:solidFill>
                <a:latin typeface="Akzidenz Grotesk BE"/>
                <a:cs typeface="Akzidenz Grotesk BE"/>
              </a:rPr>
              <a:t> wrote: "Writing is nature's way of letting you know how sloppy your thinking is."</a:t>
            </a: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235365193"/>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185214"/>
          </a:xfrm>
          <a:prstGeom prst="rect">
            <a:avLst/>
          </a:prstGeom>
          <a:noFill/>
        </p:spPr>
        <p:txBody>
          <a:bodyPr wrap="square" rtlCol="0">
            <a:spAutoFit/>
          </a:bodyPr>
          <a:lstStyle/>
          <a:p>
            <a:r>
              <a:rPr lang="en-US" sz="3200" dirty="0">
                <a:solidFill>
                  <a:srgbClr val="F2806C"/>
                </a:solidFill>
                <a:latin typeface="Palatino"/>
                <a:cs typeface="Palatino"/>
              </a:rPr>
              <a:t>Lean UX: Getting Out Of The Deliverables </a:t>
            </a:r>
            <a:r>
              <a:rPr lang="en-US" sz="3200" dirty="0" smtClean="0">
                <a:solidFill>
                  <a:srgbClr val="F2806C"/>
                </a:solidFill>
                <a:latin typeface="Palatino"/>
                <a:cs typeface="Palatino"/>
              </a:rPr>
              <a:t>Business</a:t>
            </a:r>
          </a:p>
          <a:p>
            <a:endParaRPr lang="en-US" sz="3200" dirty="0">
              <a:solidFill>
                <a:srgbClr val="F2806C"/>
              </a:solidFill>
              <a:latin typeface="Palatino"/>
              <a:cs typeface="Palatino"/>
            </a:endParaRPr>
          </a:p>
          <a:p>
            <a:r>
              <a:rPr lang="en-US" sz="2000" dirty="0">
                <a:solidFill>
                  <a:schemeClr val="accent6">
                    <a:lumMod val="75000"/>
                  </a:schemeClr>
                </a:solidFill>
                <a:latin typeface="Akzidenz Grotesk BE"/>
                <a:cs typeface="Akzidenz Grotesk BE"/>
                <a:hlinkClick r:id="rId3"/>
              </a:rPr>
              <a:t>http://www.smashingmagazine.com/2011/03/07/lean-ux-getting-out-of-the-deliverables-business</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bg1"/>
              </a:solidFill>
              <a:latin typeface="Akzidenz Grotesk BE"/>
              <a:cs typeface="Akzidenz Grotesk BE"/>
            </a:endParaRPr>
          </a:p>
        </p:txBody>
      </p:sp>
      <p:pic>
        <p:nvPicPr>
          <p:cNvPr id="2" name="Picture 1"/>
          <p:cNvPicPr>
            <a:picLocks noChangeAspect="1"/>
          </p:cNvPicPr>
          <p:nvPr/>
        </p:nvPicPr>
        <p:blipFill>
          <a:blip r:embed="rId4"/>
          <a:stretch>
            <a:fillRect/>
          </a:stretch>
        </p:blipFill>
        <p:spPr>
          <a:xfrm>
            <a:off x="5106660" y="3415483"/>
            <a:ext cx="3669568" cy="2275132"/>
          </a:xfrm>
          <a:prstGeom prst="rect">
            <a:avLst/>
          </a:prstGeom>
        </p:spPr>
      </p:pic>
      <p:sp>
        <p:nvSpPr>
          <p:cNvPr id="4" name="TextBox 3"/>
          <p:cNvSpPr txBox="1"/>
          <p:nvPr/>
        </p:nvSpPr>
        <p:spPr>
          <a:xfrm>
            <a:off x="450290" y="3551953"/>
            <a:ext cx="4492917" cy="2862322"/>
          </a:xfrm>
          <a:prstGeom prst="rect">
            <a:avLst/>
          </a:prstGeom>
          <a:noFill/>
        </p:spPr>
        <p:txBody>
          <a:bodyPr wrap="square" rtlCol="0">
            <a:spAutoFit/>
          </a:bodyPr>
          <a:lstStyle/>
          <a:p>
            <a:r>
              <a:rPr lang="en-US" sz="2000" dirty="0" smtClean="0">
                <a:solidFill>
                  <a:schemeClr val="bg1"/>
                </a:solidFill>
                <a:latin typeface="Akzidenz Grotesk BE"/>
                <a:cs typeface="Akzidenz Grotesk BE"/>
              </a:rPr>
              <a:t>I simply do not buy some of the supposedly key tenets of Lean like in the title. No deliverables? </a:t>
            </a:r>
          </a:p>
          <a:p>
            <a:endParaRPr lang="en-US" sz="2000" dirty="0">
              <a:solidFill>
                <a:schemeClr val="bg1"/>
              </a:solidFill>
              <a:latin typeface="Akzidenz Grotesk BE"/>
              <a:cs typeface="Akzidenz Grotesk BE"/>
            </a:endParaRPr>
          </a:p>
          <a:p>
            <a:r>
              <a:rPr lang="en-US" sz="2000" dirty="0" smtClean="0">
                <a:solidFill>
                  <a:schemeClr val="bg1"/>
                </a:solidFill>
                <a:latin typeface="Akzidenz Grotesk BE"/>
                <a:cs typeface="Akzidenz Grotesk BE"/>
              </a:rPr>
              <a:t>But even then, there’s much to the principles of being fluid, reactionary and build what is needed, not what is on a flow chart somewhere. Read up on this and understand it. </a:t>
            </a:r>
          </a:p>
        </p:txBody>
      </p:sp>
    </p:spTree>
    <p:extLst>
      <p:ext uri="{BB962C8B-B14F-4D97-AF65-F5344CB8AC3E}">
        <p14:creationId xmlns:p14="http://schemas.microsoft.com/office/powerpoint/2010/main" val="74279592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354765"/>
          </a:xfrm>
          <a:prstGeom prst="rect">
            <a:avLst/>
          </a:prstGeom>
          <a:noFill/>
        </p:spPr>
        <p:txBody>
          <a:bodyPr wrap="square" rtlCol="0">
            <a:spAutoFit/>
          </a:bodyPr>
          <a:lstStyle/>
          <a:p>
            <a:r>
              <a:rPr lang="en-US" sz="3200" dirty="0">
                <a:solidFill>
                  <a:srgbClr val="F2806C"/>
                </a:solidFill>
                <a:latin typeface="Palatino"/>
                <a:cs typeface="Palatino"/>
              </a:rPr>
              <a:t>Why I detest the term “Lean UX”</a:t>
            </a:r>
          </a:p>
          <a:p>
            <a:pPr>
              <a:buClr>
                <a:srgbClr val="E9213C"/>
              </a:buClr>
            </a:pPr>
            <a:endParaRPr lang="en-US" sz="2000" dirty="0" smtClean="0">
              <a:solidFill>
                <a:schemeClr val="accent6">
                  <a:lumMod val="75000"/>
                </a:schemeClr>
              </a:solidFill>
              <a:latin typeface="Akzidenz Grotesk BE"/>
              <a:cs typeface="Akzidenz Grotesk BE"/>
              <a:hlinkClick r:id="rId3"/>
            </a:endParaRPr>
          </a:p>
          <a:p>
            <a:pPr>
              <a:buClr>
                <a:srgbClr val="E9213C"/>
              </a:buClr>
            </a:pPr>
            <a:r>
              <a:rPr lang="en-US" sz="2000" dirty="0" smtClean="0">
                <a:solidFill>
                  <a:schemeClr val="accent6">
                    <a:lumMod val="75000"/>
                  </a:schemeClr>
                </a:solidFill>
                <a:latin typeface="Akzidenz Grotesk BE"/>
                <a:cs typeface="Akzidenz Grotesk BE"/>
                <a:hlinkClick r:id="rId3"/>
              </a:rPr>
              <a:t>http</a:t>
            </a:r>
            <a:r>
              <a:rPr lang="en-US" sz="2000" dirty="0">
                <a:solidFill>
                  <a:schemeClr val="accent6">
                    <a:lumMod val="75000"/>
                  </a:schemeClr>
                </a:solidFill>
                <a:latin typeface="Akzidenz Grotesk BE"/>
                <a:cs typeface="Akzidenz Grotesk BE"/>
                <a:hlinkClick r:id="rId3"/>
              </a:rPr>
              <a:t>://whitneyhess.com/blog/2011/02/27/why-i-detest-the-term-lean-ux</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bg1"/>
                </a:solidFill>
                <a:latin typeface="Akzidenz Grotesk BE"/>
                <a:cs typeface="Akzidenz Grotesk BE"/>
              </a:rPr>
              <a:t>Whitney Hess </a:t>
            </a:r>
            <a:r>
              <a:rPr lang="en-US" sz="2000" dirty="0" smtClean="0">
                <a:solidFill>
                  <a:schemeClr val="bg1"/>
                </a:solidFill>
                <a:latin typeface="Akzidenz Grotesk BE"/>
                <a:cs typeface="Akzidenz Grotesk BE"/>
              </a:rPr>
              <a:t>says it better than me in many ways. So I’ll stop talking.</a:t>
            </a:r>
          </a:p>
          <a:p>
            <a:pPr>
              <a:buClr>
                <a:srgbClr val="E9213C"/>
              </a:buClr>
            </a:pPr>
            <a:endParaRPr lang="en-US" sz="2000" i="1" dirty="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“Lean UX” implies that less UX is being done. That couldn’t be further from the truth, nor is it something we should encourage. And anyway, UX shouldn’t be measured in time spent conducting activities or producing activities; it should be measured in its depth of integration in a company’s philosophy and culture.</a:t>
            </a: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71916932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970318"/>
          </a:xfrm>
          <a:prstGeom prst="rect">
            <a:avLst/>
          </a:prstGeom>
          <a:noFill/>
        </p:spPr>
        <p:txBody>
          <a:bodyPr wrap="square" rtlCol="0">
            <a:spAutoFit/>
          </a:bodyPr>
          <a:lstStyle/>
          <a:p>
            <a:r>
              <a:rPr lang="en-US" sz="3200" dirty="0" smtClean="0">
                <a:solidFill>
                  <a:srgbClr val="F2806C"/>
                </a:solidFill>
                <a:latin typeface="Palatino"/>
                <a:cs typeface="Palatino"/>
              </a:rPr>
              <a:t>Tools for Mobile UX Design</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http://www.uxmatters.com/mt/archives/2013/06/tools-for-mobile-ux-</a:t>
            </a:r>
            <a:r>
              <a:rPr lang="en-US" sz="2000" dirty="0" smtClean="0">
                <a:solidFill>
                  <a:schemeClr val="accent6">
                    <a:lumMod val="75000"/>
                  </a:schemeClr>
                </a:solidFill>
                <a:latin typeface="Akzidenz Grotesk BE"/>
                <a:cs typeface="Akzidenz Grotesk BE"/>
                <a:hlinkClick r:id="rId3"/>
              </a:rPr>
              <a:t>design.php</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 wrote two articles on this, one giving an overview of everything from spreadsheets to html, and the other diving into how I use InDesign to create UI specifications (wireframes, if you insist).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Here’s the second one:</a:t>
            </a:r>
          </a:p>
          <a:p>
            <a:pPr>
              <a:buClr>
                <a:srgbClr val="E9213C"/>
              </a:buClr>
            </a:pPr>
            <a:r>
              <a:rPr lang="en-US" sz="2000" dirty="0">
                <a:solidFill>
                  <a:schemeClr val="bg1"/>
                </a:solidFill>
                <a:latin typeface="Akzidenz Grotesk BE"/>
                <a:cs typeface="Akzidenz Grotesk BE"/>
                <a:hlinkClick r:id="rId4"/>
              </a:rPr>
              <a:t>http://www.uxmatters.com/mt/archives/2013/09/tools-for-mobile-ux-design-adobe-</a:t>
            </a:r>
            <a:r>
              <a:rPr lang="en-US" sz="2000" dirty="0" smtClean="0">
                <a:solidFill>
                  <a:schemeClr val="bg1"/>
                </a:solidFill>
                <a:latin typeface="Akzidenz Grotesk BE"/>
                <a:cs typeface="Akzidenz Grotesk BE"/>
                <a:hlinkClick r:id="rId4"/>
              </a:rPr>
              <a:t>indesign.php</a:t>
            </a:r>
            <a:endParaRPr lang="en-US" sz="2000" dirty="0" smtClean="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87430917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354765"/>
          </a:xfrm>
          <a:prstGeom prst="rect">
            <a:avLst/>
          </a:prstGeom>
          <a:noFill/>
        </p:spPr>
        <p:txBody>
          <a:bodyPr wrap="square" rtlCol="0">
            <a:spAutoFit/>
          </a:bodyPr>
          <a:lstStyle/>
          <a:p>
            <a:r>
              <a:rPr lang="en-US" sz="3200" dirty="0" smtClean="0">
                <a:solidFill>
                  <a:srgbClr val="F2806C"/>
                </a:solidFill>
                <a:latin typeface="Palatino"/>
                <a:cs typeface="Palatino"/>
              </a:rPr>
              <a:t>UX Tools</a:t>
            </a:r>
          </a:p>
          <a:p>
            <a:endParaRPr lang="en-US" sz="2000" dirty="0" smtClean="0">
              <a:solidFill>
                <a:schemeClr val="accent6">
                  <a:lumMod val="75000"/>
                </a:schemeClr>
              </a:solidFill>
              <a:latin typeface="Akzidenz Grotesk BE"/>
              <a:cs typeface="Akzidenz Grotesk BE"/>
              <a:hlinkClick r:id="rId3"/>
            </a:endParaRPr>
          </a:p>
          <a:p>
            <a:r>
              <a:rPr lang="en-US" sz="2000" dirty="0">
                <a:solidFill>
                  <a:schemeClr val="accent6">
                    <a:lumMod val="75000"/>
                  </a:schemeClr>
                </a:solidFill>
                <a:latin typeface="Akzidenz Grotesk BE"/>
                <a:cs typeface="Akzidenz Grotesk BE"/>
                <a:hlinkClick r:id="rId4"/>
              </a:rPr>
              <a:t>http://uxdesign.cc/ux-tools</a:t>
            </a:r>
            <a:r>
              <a:rPr lang="en-US" sz="2000" dirty="0" smtClean="0">
                <a:solidFill>
                  <a:schemeClr val="accent6">
                    <a:lumMod val="75000"/>
                  </a:schemeClr>
                </a:solidFill>
                <a:latin typeface="Akzidenz Grotesk BE"/>
                <a:cs typeface="Akzidenz Grotesk BE"/>
                <a:hlinkClick r:id="rId4"/>
              </a:rPr>
              <a:t>/</a:t>
            </a:r>
            <a:endParaRPr lang="en-US" sz="2000" dirty="0" smtClean="0">
              <a:solidFill>
                <a:schemeClr val="accent6">
                  <a:lumMod val="75000"/>
                </a:schemeClr>
              </a:solidFill>
              <a:latin typeface="Akzidenz Grotesk BE"/>
              <a:cs typeface="Akzidenz Grotesk BE"/>
            </a:endParaRPr>
          </a:p>
          <a:p>
            <a:r>
              <a:rPr lang="en-US" sz="2000" dirty="0" smtClean="0">
                <a:solidFill>
                  <a:schemeClr val="bg1"/>
                </a:solidFill>
                <a:latin typeface="Akzidenz Grotesk BE"/>
                <a:cs typeface="Akzidenz Grotesk BE"/>
              </a:rPr>
              <a:t>Many others discuss the tools they use, but far too many are anti-inclusive, and talk down about other tools. </a:t>
            </a:r>
          </a:p>
          <a:p>
            <a:endParaRPr lang="en-US" sz="2000" dirty="0">
              <a:solidFill>
                <a:schemeClr val="bg1"/>
              </a:solidFill>
              <a:latin typeface="Akzidenz Grotesk BE"/>
              <a:cs typeface="Akzidenz Grotesk BE"/>
            </a:endParaRPr>
          </a:p>
          <a:p>
            <a:r>
              <a:rPr lang="en-US" sz="2000" dirty="0" smtClean="0">
                <a:solidFill>
                  <a:schemeClr val="bg1"/>
                </a:solidFill>
                <a:latin typeface="Akzidenz Grotesk BE"/>
                <a:cs typeface="Akzidenz Grotesk BE"/>
              </a:rPr>
              <a:t>This one isn’t even an article, but just a list of everything used, by category. Worth it as a resource at least, if you hear a term and aren’t sure what people are talking about. You can impress the boss by looking it up in the meeting then commenting as though you already knew that. </a:t>
            </a:r>
          </a:p>
        </p:txBody>
      </p:sp>
    </p:spTree>
    <p:extLst>
      <p:ext uri="{BB962C8B-B14F-4D97-AF65-F5344CB8AC3E}">
        <p14:creationId xmlns:p14="http://schemas.microsoft.com/office/powerpoint/2010/main" val="406298114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197724</TotalTime>
  <Words>502</Words>
  <Application>Microsoft Macintosh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1408</cp:revision>
  <cp:lastPrinted>2013-04-15T23:35:07Z</cp:lastPrinted>
  <dcterms:created xsi:type="dcterms:W3CDTF">2011-10-30T17:26:39Z</dcterms:created>
  <dcterms:modified xsi:type="dcterms:W3CDTF">2016-03-11T17:11:12Z</dcterms:modified>
</cp:coreProperties>
</file>