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9"/>
  </p:notesMasterIdLst>
  <p:handoutMasterIdLst>
    <p:handoutMasterId r:id="rId10"/>
  </p:handoutMasterIdLst>
  <p:sldIdLst>
    <p:sldId id="591" r:id="rId2"/>
    <p:sldId id="601" r:id="rId3"/>
    <p:sldId id="624" r:id="rId4"/>
    <p:sldId id="618" r:id="rId5"/>
    <p:sldId id="623" r:id="rId6"/>
    <p:sldId id="620" r:id="rId7"/>
    <p:sldId id="621"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9213C"/>
    <a:srgbClr val="562D26"/>
    <a:srgbClr val="F2806C"/>
    <a:srgbClr val="FF72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78" autoAdjust="0"/>
    <p:restoredTop sz="70439" autoAdjust="0"/>
  </p:normalViewPr>
  <p:slideViewPr>
    <p:cSldViewPr snapToGrid="0" snapToObjects="1">
      <p:cViewPr varScale="1">
        <p:scale>
          <a:sx n="90" d="100"/>
          <a:sy n="90" d="100"/>
        </p:scale>
        <p:origin x="1512" y="192"/>
      </p:cViewPr>
      <p:guideLst>
        <p:guide orient="horz" pos="2160"/>
        <p:guide pos="2880"/>
      </p:guideLst>
    </p:cSldViewPr>
  </p:slideViewPr>
  <p:outlineViewPr>
    <p:cViewPr>
      <p:scale>
        <a:sx n="33" d="100"/>
        <a:sy n="33" d="100"/>
      </p:scale>
      <p:origin x="0" y="7880"/>
    </p:cViewPr>
  </p:outlineViewPr>
  <p:notesTextViewPr>
    <p:cViewPr>
      <p:scale>
        <a:sx n="100" d="100"/>
        <a:sy n="100" d="100"/>
      </p:scale>
      <p:origin x="0" y="0"/>
    </p:cViewPr>
  </p:notesTextViewPr>
  <p:sorterViewPr>
    <p:cViewPr>
      <p:scale>
        <a:sx n="89" d="100"/>
        <a:sy n="89" d="100"/>
      </p:scale>
      <p:origin x="0" y="0"/>
    </p:cViewPr>
  </p:sorterViewPr>
  <p:notesViewPr>
    <p:cSldViewPr snapToGrid="0" snapToObjects="1">
      <p:cViewPr>
        <p:scale>
          <a:sx n="75" d="100"/>
          <a:sy n="75" d="100"/>
        </p:scale>
        <p:origin x="-2912" y="-8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83E2636-F00D-3B4C-91BC-978C0CC75288}" type="datetime1">
              <a:rPr lang="en-US" smtClean="0"/>
              <a:t>3/11/16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13E92EE-8017-1746-A6F4-E4C0BCDFA803}" type="slidenum">
              <a:rPr lang="en-US" smtClean="0"/>
              <a:t>‹#›</a:t>
            </a:fld>
            <a:endParaRPr lang="en-US"/>
          </a:p>
        </p:txBody>
      </p:sp>
    </p:spTree>
    <p:extLst>
      <p:ext uri="{BB962C8B-B14F-4D97-AF65-F5344CB8AC3E}">
        <p14:creationId xmlns:p14="http://schemas.microsoft.com/office/powerpoint/2010/main" val="32795066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DADC0-0B0F-C44F-96FC-226034E2F398}" type="datetime1">
              <a:rPr lang="en-US" smtClean="0"/>
              <a:t>3/11/16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9D55F2-16B5-3A42-80D9-9BC8F66E0B68}" type="slidenum">
              <a:rPr lang="en-US" smtClean="0"/>
              <a:t>‹#›</a:t>
            </a:fld>
            <a:endParaRPr lang="en-US"/>
          </a:p>
        </p:txBody>
      </p:sp>
    </p:spTree>
    <p:extLst>
      <p:ext uri="{BB962C8B-B14F-4D97-AF65-F5344CB8AC3E}">
        <p14:creationId xmlns:p14="http://schemas.microsoft.com/office/powerpoint/2010/main" val="429443971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100387" cy="2327275"/>
          </a:xfrm>
        </p:spPr>
      </p:sp>
      <p:sp>
        <p:nvSpPr>
          <p:cNvPr id="3" name="Notes Placeholder 2"/>
          <p:cNvSpPr>
            <a:spLocks noGrp="1"/>
          </p:cNvSpPr>
          <p:nvPr>
            <p:ph type="body" idx="1"/>
          </p:nvPr>
        </p:nvSpPr>
        <p:spPr/>
        <p:txBody>
          <a:bodyPr/>
          <a:lstStyle/>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1</a:t>
            </a:fld>
            <a:endParaRPr lang="en-US"/>
          </a:p>
        </p:txBody>
      </p:sp>
    </p:spTree>
    <p:extLst>
      <p:ext uri="{BB962C8B-B14F-4D97-AF65-F5344CB8AC3E}">
        <p14:creationId xmlns:p14="http://schemas.microsoft.com/office/powerpoint/2010/main" val="642570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2</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3</a:t>
            </a:fld>
            <a:endParaRPr lang="en-US"/>
          </a:p>
        </p:txBody>
      </p:sp>
    </p:spTree>
    <p:extLst>
      <p:ext uri="{BB962C8B-B14F-4D97-AF65-F5344CB8AC3E}">
        <p14:creationId xmlns:p14="http://schemas.microsoft.com/office/powerpoint/2010/main" val="117920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4</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5</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6</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7</a:t>
            </a:fld>
            <a:endParaRPr lang="en-US"/>
          </a:p>
        </p:txBody>
      </p:sp>
    </p:spTree>
    <p:extLst>
      <p:ext uri="{BB962C8B-B14F-4D97-AF65-F5344CB8AC3E}">
        <p14:creationId xmlns:p14="http://schemas.microsoft.com/office/powerpoint/2010/main" val="2419257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Title-Slide-Lovebird-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337204"/>
            <a:ext cx="6341533" cy="1586442"/>
          </a:xfrm>
        </p:spPr>
        <p:txBody>
          <a:bodyPr/>
          <a:lstStyle>
            <a:lvl1pPr algn="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318934"/>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4103746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42927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78382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19252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descr="Title-Slide-Lovebird-2.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292285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452828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571090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422593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5342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7286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82811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93098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descr="Title-Slide-Lovebird-3.png"/>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1155171"/>
            <a:ext cx="8229600" cy="707496"/>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142067"/>
            <a:ext cx="8229600" cy="398409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TextBox 16"/>
          <p:cNvSpPr txBox="1"/>
          <p:nvPr userDrawn="1"/>
        </p:nvSpPr>
        <p:spPr>
          <a:xfrm>
            <a:off x="8337551" y="6139934"/>
            <a:ext cx="850900" cy="369332"/>
          </a:xfrm>
          <a:prstGeom prst="rect">
            <a:avLst/>
          </a:prstGeom>
          <a:noFill/>
        </p:spPr>
        <p:txBody>
          <a:bodyPr wrap="square" rtlCol="0">
            <a:spAutoFit/>
          </a:bodyPr>
          <a:lstStyle/>
          <a:p>
            <a:pPr algn="ctr"/>
            <a:fld id="{40681935-B1E9-0C42-B5A3-F64407C35846}" type="slidenum">
              <a:rPr lang="en-US" smtClean="0">
                <a:solidFill>
                  <a:schemeClr val="bg1">
                    <a:lumMod val="50000"/>
                  </a:schemeClr>
                </a:solidFill>
                <a:latin typeface="Akzidenz Grotesk"/>
                <a:cs typeface="Akzidenz Grotesk"/>
              </a:rPr>
              <a:pPr algn="ctr"/>
              <a:t>‹#›</a:t>
            </a:fld>
            <a:endParaRPr lang="en-US" dirty="0">
              <a:solidFill>
                <a:schemeClr val="bg1">
                  <a:lumMod val="50000"/>
                </a:schemeClr>
              </a:solidFill>
              <a:latin typeface="Akzidenz Grotesk"/>
              <a:cs typeface="Akzidenz Grotesk"/>
            </a:endParaRPr>
          </a:p>
        </p:txBody>
      </p:sp>
      <p:sp>
        <p:nvSpPr>
          <p:cNvPr id="9" name="Rectangle 8"/>
          <p:cNvSpPr/>
          <p:nvPr userDrawn="1"/>
        </p:nvSpPr>
        <p:spPr>
          <a:xfrm>
            <a:off x="457200" y="6282452"/>
            <a:ext cx="2999143" cy="246221"/>
          </a:xfrm>
          <a:prstGeom prst="rect">
            <a:avLst/>
          </a:prstGeom>
        </p:spPr>
        <p:txBody>
          <a:bodyPr wrap="square">
            <a:spAutoFit/>
          </a:bodyPr>
          <a:lstStyle/>
          <a:p>
            <a:r>
              <a:rPr lang="en-US" sz="1000" b="0" i="0" kern="1200" dirty="0" smtClean="0">
                <a:solidFill>
                  <a:schemeClr val="bg1">
                    <a:alpha val="46000"/>
                  </a:schemeClr>
                </a:solidFill>
                <a:latin typeface="Palatino"/>
                <a:ea typeface="+mn-ea"/>
                <a:cs typeface="Palatino"/>
              </a:rPr>
              <a:t>© 2015</a:t>
            </a:r>
            <a:r>
              <a:rPr lang="en-US" sz="1000" b="0" i="0" kern="1200" baseline="0" dirty="0" smtClean="0">
                <a:solidFill>
                  <a:schemeClr val="bg1">
                    <a:alpha val="46000"/>
                  </a:schemeClr>
                </a:solidFill>
                <a:latin typeface="Palatino"/>
                <a:ea typeface="+mn-ea"/>
                <a:cs typeface="Palatino"/>
              </a:rPr>
              <a:t> 4ourth Mobile</a:t>
            </a:r>
            <a:endParaRPr lang="en-US" sz="1000" b="0" i="1" kern="1200" dirty="0" smtClean="0">
              <a:solidFill>
                <a:schemeClr val="bg1">
                  <a:alpha val="46000"/>
                </a:schemeClr>
              </a:solidFill>
              <a:latin typeface="Palatino"/>
              <a:ea typeface="+mn-ea"/>
              <a:cs typeface="Palatino"/>
            </a:endParaRPr>
          </a:p>
        </p:txBody>
      </p:sp>
      <p:sp>
        <p:nvSpPr>
          <p:cNvPr id="10" name="Rectangle 9"/>
          <p:cNvSpPr/>
          <p:nvPr userDrawn="1"/>
        </p:nvSpPr>
        <p:spPr>
          <a:xfrm>
            <a:off x="7659025" y="174109"/>
            <a:ext cx="1365253" cy="646331"/>
          </a:xfrm>
          <a:prstGeom prst="rect">
            <a:avLst/>
          </a:prstGeom>
        </p:spPr>
        <p:txBody>
          <a:bodyPr wrap="square">
            <a:spAutoFit/>
          </a:bodyPr>
          <a:lstStyle/>
          <a:p>
            <a:r>
              <a:rPr lang="en-US" sz="1800" b="0" i="0" kern="1200" dirty="0" smtClean="0">
                <a:solidFill>
                  <a:schemeClr val="bg1">
                    <a:alpha val="46000"/>
                  </a:schemeClr>
                </a:solidFill>
                <a:latin typeface="Palatino"/>
                <a:ea typeface="+mn-ea"/>
                <a:cs typeface="Palatino"/>
              </a:rPr>
              <a:t>@shoobe01</a:t>
            </a:r>
            <a:endParaRPr lang="en-US" sz="1800" b="0" i="0" kern="1200" baseline="0" dirty="0" smtClean="0">
              <a:solidFill>
                <a:schemeClr val="bg1">
                  <a:alpha val="46000"/>
                </a:schemeClr>
              </a:solidFill>
              <a:latin typeface="Palatino"/>
              <a:ea typeface="+mn-ea"/>
              <a:cs typeface="Palatino"/>
            </a:endParaRPr>
          </a:p>
          <a:p>
            <a:r>
              <a:rPr lang="en-US" sz="1800" b="0" i="0" kern="1200" dirty="0" smtClean="0">
                <a:solidFill>
                  <a:schemeClr val="bg1">
                    <a:alpha val="46000"/>
                  </a:schemeClr>
                </a:solidFill>
                <a:latin typeface="Palatino"/>
                <a:ea typeface="+mn-ea"/>
                <a:cs typeface="Palatino"/>
              </a:rPr>
              <a:t>4ourth.com</a:t>
            </a:r>
          </a:p>
        </p:txBody>
      </p:sp>
      <p:sp>
        <p:nvSpPr>
          <p:cNvPr id="11" name="Rectangle 10"/>
          <p:cNvSpPr/>
          <p:nvPr userDrawn="1"/>
        </p:nvSpPr>
        <p:spPr>
          <a:xfrm>
            <a:off x="155250" y="170087"/>
            <a:ext cx="6996664" cy="646331"/>
          </a:xfrm>
          <a:prstGeom prst="rect">
            <a:avLst/>
          </a:prstGeom>
          <a:noFill/>
        </p:spPr>
        <p:txBody>
          <a:bodyPr wrap="square">
            <a:spAutoFit/>
          </a:bodyPr>
          <a:lstStyle/>
          <a:p>
            <a:r>
              <a:rPr lang="en-US" sz="1800" b="0" i="0" kern="1200" dirty="0" smtClean="0">
                <a:solidFill>
                  <a:schemeClr val="bg1">
                    <a:alpha val="89000"/>
                  </a:schemeClr>
                </a:solidFill>
                <a:latin typeface="Palatino"/>
                <a:ea typeface="+mn-ea"/>
                <a:cs typeface="Palatino"/>
              </a:rPr>
              <a:t>The Complete Guide to</a:t>
            </a:r>
            <a:r>
              <a:rPr lang="en-US" sz="1800" b="0" i="0" kern="1200" baseline="0" dirty="0" smtClean="0">
                <a:solidFill>
                  <a:schemeClr val="bg1">
                    <a:alpha val="89000"/>
                  </a:schemeClr>
                </a:solidFill>
                <a:latin typeface="Palatino"/>
                <a:ea typeface="+mn-ea"/>
                <a:cs typeface="Palatino"/>
              </a:rPr>
              <a:t> </a:t>
            </a:r>
            <a:r>
              <a:rPr lang="en-US" sz="1800" b="0" i="0" kern="1200" dirty="0" smtClean="0">
                <a:solidFill>
                  <a:schemeClr val="bg1">
                    <a:alpha val="89000"/>
                  </a:schemeClr>
                </a:solidFill>
                <a:latin typeface="Palatino"/>
                <a:ea typeface="+mn-ea"/>
                <a:cs typeface="Palatino"/>
              </a:rPr>
              <a:t>Designing Mobile</a:t>
            </a:r>
            <a:r>
              <a:rPr lang="en-US" sz="1800" b="0" i="0" kern="1200" baseline="0" dirty="0" smtClean="0">
                <a:solidFill>
                  <a:schemeClr val="bg1">
                    <a:alpha val="89000"/>
                  </a:schemeClr>
                </a:solidFill>
                <a:latin typeface="Palatino"/>
                <a:ea typeface="+mn-ea"/>
                <a:cs typeface="Palatino"/>
              </a:rPr>
              <a:t> </a:t>
            </a:r>
            <a:r>
              <a:rPr lang="en-US" sz="1800" b="0" i="0" kern="1200" dirty="0" smtClean="0">
                <a:solidFill>
                  <a:schemeClr val="bg1">
                    <a:alpha val="89000"/>
                  </a:schemeClr>
                </a:solidFill>
                <a:latin typeface="Palatino"/>
                <a:ea typeface="+mn-ea"/>
                <a:cs typeface="Palatino"/>
              </a:rPr>
              <a:t>User Experiences</a:t>
            </a:r>
          </a:p>
          <a:p>
            <a:r>
              <a:rPr lang="en-US" sz="1800" b="0" i="0" kern="1200" baseline="0" dirty="0" smtClean="0">
                <a:solidFill>
                  <a:schemeClr val="bg1">
                    <a:alpha val="89000"/>
                  </a:schemeClr>
                </a:solidFill>
                <a:latin typeface="Palatino"/>
                <a:ea typeface="+mn-ea"/>
                <a:cs typeface="Palatino"/>
              </a:rPr>
              <a:t>12) Interaction &amp; Specification</a:t>
            </a:r>
          </a:p>
        </p:txBody>
      </p:sp>
    </p:spTree>
    <p:extLst>
      <p:ext uri="{BB962C8B-B14F-4D97-AF65-F5344CB8AC3E}">
        <p14:creationId xmlns:p14="http://schemas.microsoft.com/office/powerpoint/2010/main" val="182892669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hf hdr="0" ftr="0" dt="0"/>
  <p:txStyles>
    <p:titleStyle>
      <a:lvl1pPr algn="l" defTabSz="457200" rtl="0" eaLnBrk="1" latinLnBrk="0" hangingPunct="1">
        <a:spcBef>
          <a:spcPct val="0"/>
        </a:spcBef>
        <a:buNone/>
        <a:defRPr sz="4200" kern="1200">
          <a:solidFill>
            <a:schemeClr val="tx1"/>
          </a:solidFill>
          <a:latin typeface="Palatino Linotype"/>
          <a:ea typeface="+mj-ea"/>
          <a:cs typeface="Palatino Linotype"/>
        </a:defRPr>
      </a:lvl1pPr>
    </p:titleStyle>
    <p:bodyStyle>
      <a:lvl1pPr marL="342900" indent="-342900" algn="l" defTabSz="457200" rtl="0" eaLnBrk="1" latinLnBrk="0" hangingPunct="1">
        <a:spcBef>
          <a:spcPct val="20000"/>
        </a:spcBef>
        <a:buFont typeface="Arial"/>
        <a:buChar char="•"/>
        <a:defRPr sz="3600" kern="1200">
          <a:solidFill>
            <a:schemeClr val="tx1"/>
          </a:solidFill>
          <a:latin typeface="Palatino"/>
          <a:ea typeface="+mn-ea"/>
          <a:cs typeface="Palatino"/>
        </a:defRPr>
      </a:lvl1pPr>
      <a:lvl2pPr marL="742950" indent="-285750" algn="l" defTabSz="457200" rtl="0" eaLnBrk="1" latinLnBrk="0" hangingPunct="1">
        <a:spcBef>
          <a:spcPct val="20000"/>
        </a:spcBef>
        <a:buFont typeface="Arial"/>
        <a:buChar char="–"/>
        <a:defRPr sz="3600" kern="1200">
          <a:solidFill>
            <a:schemeClr val="tx1"/>
          </a:solidFill>
          <a:latin typeface="Palatino"/>
          <a:ea typeface="+mn-ea"/>
          <a:cs typeface="Palatino"/>
        </a:defRPr>
      </a:lvl2pPr>
      <a:lvl3pPr marL="11430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3pPr>
      <a:lvl4pPr marL="16002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4pPr>
      <a:lvl5pPr marL="20574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whitneyhess.com/blog/2011/02/27/why-i-detest-the-term-lean-ux/" TargetMode="External"/><Relationship Id="rId4" Type="http://schemas.openxmlformats.org/officeDocument/2006/relationships/hyperlink" Target="http://cacm.acm.org/magazines/2015/4/184705-who-builds-a-house-without-drawing-blueprints/fulltext" TargetMode="External"/><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www.smashingmagazine.com/2011/03/07/lean-ux-getting-out-of-the-deliverables-business/" TargetMode="External"/><Relationship Id="rId4"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whitneyhess.com/blog/2011/02/27/why-i-detest-the-term-lean-u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uxmatters.com/mt/archives/2013/06/tools-for-mobile-ux-design.php" TargetMode="External"/><Relationship Id="rId4" Type="http://schemas.openxmlformats.org/officeDocument/2006/relationships/hyperlink" Target="http://www.uxmatters.com/mt/archives/2013/09/tools-for-mobile-ux-design-adobe-indesign.php" TargetMode="External"/><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s://storify.com/lukew/hide-show-passwords" TargetMode="External"/><Relationship Id="rId4" Type="http://schemas.openxmlformats.org/officeDocument/2006/relationships/hyperlink" Target="http://uxdesign.cc/ux-tools/" TargetMode="External"/><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2106706" y="2584824"/>
            <a:ext cx="184666" cy="369332"/>
          </a:xfrm>
          <a:prstGeom prst="rect">
            <a:avLst/>
          </a:prstGeom>
          <a:noFill/>
        </p:spPr>
        <p:txBody>
          <a:bodyPr wrap="none" rtlCol="0">
            <a:spAutoFit/>
          </a:bodyPr>
          <a:lstStyle/>
          <a:p>
            <a:endParaRPr lang="en-US" dirty="0"/>
          </a:p>
        </p:txBody>
      </p:sp>
      <p:sp>
        <p:nvSpPr>
          <p:cNvPr id="6" name="TextBox 5"/>
          <p:cNvSpPr txBox="1"/>
          <p:nvPr/>
        </p:nvSpPr>
        <p:spPr>
          <a:xfrm>
            <a:off x="9915328" y="5584081"/>
            <a:ext cx="184666" cy="369332"/>
          </a:xfrm>
          <a:prstGeom prst="rect">
            <a:avLst/>
          </a:prstGeom>
          <a:noFill/>
        </p:spPr>
        <p:txBody>
          <a:bodyPr wrap="none" rtlCol="0">
            <a:spAutoFit/>
          </a:bodyPr>
          <a:lstStyle/>
          <a:p>
            <a:endParaRPr lang="en-US"/>
          </a:p>
        </p:txBody>
      </p:sp>
      <p:sp>
        <p:nvSpPr>
          <p:cNvPr id="8" name="TextBox 7"/>
          <p:cNvSpPr txBox="1"/>
          <p:nvPr/>
        </p:nvSpPr>
        <p:spPr>
          <a:xfrm>
            <a:off x="-3428853" y="-15888"/>
            <a:ext cx="3262654" cy="5940088"/>
          </a:xfrm>
          <a:prstGeom prst="rect">
            <a:avLst/>
          </a:prstGeom>
          <a:solidFill>
            <a:srgbClr val="CCFFCC"/>
          </a:solidFill>
        </p:spPr>
        <p:txBody>
          <a:bodyPr wrap="square" rtlCol="0">
            <a:spAutoFit/>
          </a:bodyPr>
          <a:lstStyle/>
          <a:p>
            <a:r>
              <a:rPr lang="en-US" sz="2000" b="1" dirty="0"/>
              <a:t>TIMING/VIDEO</a:t>
            </a:r>
          </a:p>
          <a:p>
            <a:r>
              <a:rPr lang="en-US" sz="2000" b="1" dirty="0"/>
              <a:t>Remove auto-advancing after creating a video version:</a:t>
            </a:r>
          </a:p>
          <a:p>
            <a:endParaRPr lang="en-US" sz="2000" b="1" dirty="0"/>
          </a:p>
          <a:p>
            <a:r>
              <a:rPr lang="en-US" sz="2000" b="1" dirty="0"/>
              <a:t>On/Off:</a:t>
            </a:r>
          </a:p>
          <a:p>
            <a:r>
              <a:rPr lang="en-US" sz="2000" dirty="0"/>
              <a:t>In the tabs (not menu): “Slide Show” </a:t>
            </a:r>
          </a:p>
          <a:p>
            <a:r>
              <a:rPr lang="en-US" sz="2000" dirty="0"/>
              <a:t>[X] Play Narrations</a:t>
            </a:r>
          </a:p>
          <a:p>
            <a:r>
              <a:rPr lang="en-US" sz="2000" dirty="0"/>
              <a:t>[X] Use Timings</a:t>
            </a:r>
          </a:p>
          <a:p>
            <a:r>
              <a:rPr lang="en-US" sz="2000" dirty="0"/>
              <a:t>[  ] Show Media Controls</a:t>
            </a:r>
          </a:p>
          <a:p>
            <a:endParaRPr lang="en-US" sz="2000" dirty="0"/>
          </a:p>
          <a:p>
            <a:r>
              <a:rPr lang="en-US" sz="2000" b="1" dirty="0"/>
              <a:t>Clear the timings completely:</a:t>
            </a:r>
          </a:p>
          <a:p>
            <a:r>
              <a:rPr lang="en-US" sz="2000" dirty="0"/>
              <a:t>Select all the slides</a:t>
            </a:r>
          </a:p>
          <a:p>
            <a:r>
              <a:rPr lang="en-US" sz="2000" dirty="0"/>
              <a:t>Right click a slide &gt; “Slide Transition…”</a:t>
            </a:r>
          </a:p>
          <a:p>
            <a:r>
              <a:rPr lang="en-US" sz="2000" dirty="0"/>
              <a:t>In the “Advance slide” section uncheck “Automatically after”</a:t>
            </a:r>
          </a:p>
        </p:txBody>
      </p:sp>
      <p:sp>
        <p:nvSpPr>
          <p:cNvPr id="9" name="Title 1"/>
          <p:cNvSpPr txBox="1">
            <a:spLocks/>
          </p:cNvSpPr>
          <p:nvPr/>
        </p:nvSpPr>
        <p:spPr>
          <a:xfrm>
            <a:off x="685801" y="1486918"/>
            <a:ext cx="7887112" cy="2934475"/>
          </a:xfrm>
          <a:prstGeom prst="rect">
            <a:avLst/>
          </a:prstGeom>
          <a:effectLst>
            <a:glow rad="63500">
              <a:schemeClr val="bg1">
                <a:alpha val="40000"/>
              </a:schemeClr>
            </a:glow>
          </a:effectLst>
        </p:spPr>
        <p:txBody>
          <a:bodyPr vert="horz" lIns="91440" tIns="45720" rIns="91440" bIns="45720" rtlCol="0" anchor="ctr">
            <a:noAutofit/>
          </a:bodyPr>
          <a:lstStyle>
            <a:lvl1pPr algn="l" defTabSz="457200" rtl="0" eaLnBrk="1" latinLnBrk="0" hangingPunct="1">
              <a:spcBef>
                <a:spcPct val="0"/>
              </a:spcBef>
              <a:buNone/>
              <a:defRPr sz="4200" kern="1200">
                <a:solidFill>
                  <a:schemeClr val="tx1"/>
                </a:solidFill>
                <a:latin typeface="Palatino Linotype"/>
                <a:ea typeface="+mj-ea"/>
                <a:cs typeface="Palatino Linotype"/>
              </a:defRPr>
            </a:lvl1pPr>
          </a:lstStyle>
          <a:p>
            <a:r>
              <a:rPr lang="en-US" sz="4800" dirty="0" smtClean="0">
                <a:solidFill>
                  <a:srgbClr val="FFFFFF"/>
                </a:solidFill>
              </a:rPr>
              <a:t>Designing Mobile</a:t>
            </a:r>
            <a:br>
              <a:rPr lang="en-US" sz="4800" dirty="0" smtClean="0">
                <a:solidFill>
                  <a:srgbClr val="FFFFFF"/>
                </a:solidFill>
              </a:rPr>
            </a:br>
            <a:r>
              <a:rPr lang="en-US" sz="4800" dirty="0" smtClean="0">
                <a:solidFill>
                  <a:srgbClr val="FFFFFF"/>
                </a:solidFill>
              </a:rPr>
              <a:t>User Experiences</a:t>
            </a:r>
            <a:br>
              <a:rPr lang="en-US" sz="4800" dirty="0" smtClean="0">
                <a:solidFill>
                  <a:srgbClr val="FFFFFF"/>
                </a:solidFill>
              </a:rPr>
            </a:br>
            <a:r>
              <a:rPr lang="en-US" sz="3200" i="1" dirty="0" smtClean="0">
                <a:solidFill>
                  <a:schemeClr val="bg1"/>
                </a:solidFill>
              </a:rPr>
              <a:t/>
            </a:r>
            <a:br>
              <a:rPr lang="en-US" sz="3200" i="1" dirty="0" smtClean="0">
                <a:solidFill>
                  <a:schemeClr val="bg1"/>
                </a:solidFill>
              </a:rPr>
            </a:br>
            <a:r>
              <a:rPr lang="en-US" sz="3200" i="1" dirty="0">
                <a:solidFill>
                  <a:schemeClr val="bg1"/>
                </a:solidFill>
              </a:rPr>
              <a:t> 12) Interaction &amp; Specification </a:t>
            </a:r>
            <a:r>
              <a:rPr lang="en-US" sz="3200" i="1" dirty="0" smtClean="0">
                <a:solidFill>
                  <a:schemeClr val="bg1"/>
                </a:solidFill>
              </a:rPr>
              <a:t/>
            </a:r>
            <a:br>
              <a:rPr lang="en-US" sz="3200" i="1" dirty="0" smtClean="0">
                <a:solidFill>
                  <a:schemeClr val="bg1"/>
                </a:solidFill>
              </a:rPr>
            </a:br>
            <a:r>
              <a:rPr lang="en-US" sz="3200" i="1" dirty="0" smtClean="0">
                <a:solidFill>
                  <a:schemeClr val="bg1"/>
                </a:solidFill>
              </a:rPr>
              <a:t>  </a:t>
            </a:r>
            <a:r>
              <a:rPr lang="en-US" sz="3200" b="1" i="1" dirty="0" smtClean="0">
                <a:solidFill>
                  <a:schemeClr val="bg1"/>
                </a:solidFill>
              </a:rPr>
              <a:t>  </a:t>
            </a:r>
            <a:r>
              <a:rPr lang="en-US" sz="3200" b="1" dirty="0" smtClean="0">
                <a:solidFill>
                  <a:schemeClr val="bg1"/>
                </a:solidFill>
                <a:latin typeface="Akzidenz Grotesk BE"/>
                <a:cs typeface="Akzidenz Grotesk BE"/>
              </a:rPr>
              <a:t>Resources</a:t>
            </a:r>
            <a:endParaRPr lang="en-US" sz="3200" b="1" dirty="0">
              <a:solidFill>
                <a:srgbClr val="FFFFFF"/>
              </a:solidFill>
              <a:latin typeface="Akzidenz Grotesk BE"/>
              <a:cs typeface="Akzidenz Grotesk BE"/>
            </a:endParaRPr>
          </a:p>
        </p:txBody>
      </p:sp>
      <p:sp>
        <p:nvSpPr>
          <p:cNvPr id="10" name="Subtitle 2"/>
          <p:cNvSpPr>
            <a:spLocks noGrp="1"/>
          </p:cNvSpPr>
          <p:nvPr>
            <p:ph type="subTitle" idx="1"/>
          </p:nvPr>
        </p:nvSpPr>
        <p:spPr>
          <a:xfrm>
            <a:off x="685801" y="5031631"/>
            <a:ext cx="5083581" cy="921782"/>
          </a:xfrm>
        </p:spPr>
        <p:txBody>
          <a:bodyPr/>
          <a:lstStyle/>
          <a:p>
            <a:r>
              <a:rPr lang="en-US" sz="2000" dirty="0" smtClean="0"/>
              <a:t>@shoobe01</a:t>
            </a:r>
          </a:p>
          <a:p>
            <a:r>
              <a:rPr lang="en-US" sz="2000" dirty="0" smtClean="0"/>
              <a:t>4ourth.com</a:t>
            </a:r>
            <a:endParaRPr lang="en-US" i="1" dirty="0"/>
          </a:p>
        </p:txBody>
      </p:sp>
    </p:spTree>
    <p:extLst>
      <p:ext uri="{BB962C8B-B14F-4D97-AF65-F5344CB8AC3E}">
        <p14:creationId xmlns:p14="http://schemas.microsoft.com/office/powerpoint/2010/main" val="2219002562"/>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2298830"/>
            <a:ext cx="7913687" cy="3593970"/>
          </a:xfrm>
        </p:spPr>
        <p:txBody>
          <a:bodyPr>
            <a:normAutofit/>
          </a:bodyPr>
          <a:lstStyle/>
          <a:p>
            <a:pPr marL="0" indent="0">
              <a:buClr>
                <a:srgbClr val="E9213C"/>
              </a:buClr>
              <a:buNone/>
            </a:pPr>
            <a:r>
              <a:rPr lang="en-US" sz="2000" dirty="0">
                <a:solidFill>
                  <a:srgbClr val="F2806C"/>
                </a:solidFill>
                <a:latin typeface="Akzidenz Grotesk BE"/>
                <a:cs typeface="Akzidenz Grotesk BE"/>
              </a:rPr>
              <a:t>Read More: </a:t>
            </a:r>
          </a:p>
          <a:p>
            <a:pPr marL="0" indent="0">
              <a:buClr>
                <a:srgbClr val="E9213C"/>
              </a:buClr>
              <a:buNone/>
            </a:pPr>
            <a:r>
              <a:rPr lang="en-US" sz="2000" dirty="0">
                <a:solidFill>
                  <a:srgbClr val="FFFFFF"/>
                </a:solidFill>
                <a:latin typeface="Akzidenz Grotesk BE"/>
                <a:cs typeface="Akzidenz Grotesk BE"/>
              </a:rPr>
              <a:t>Here's some discussions of tools, tactics, documents and the whole principle of how UX can work with lean and Agile teams. </a:t>
            </a:r>
            <a:endParaRPr lang="en-US" sz="2000" dirty="0" smtClean="0">
              <a:solidFill>
                <a:srgbClr val="FFFFFF"/>
              </a:solidFill>
              <a:latin typeface="Akzidenz Grotesk BE"/>
              <a:cs typeface="Akzidenz Grotesk BE"/>
            </a:endParaRPr>
          </a:p>
        </p:txBody>
      </p:sp>
      <p:sp>
        <p:nvSpPr>
          <p:cNvPr id="6" name="TextBox 5"/>
          <p:cNvSpPr txBox="1"/>
          <p:nvPr/>
        </p:nvSpPr>
        <p:spPr>
          <a:xfrm>
            <a:off x="450290" y="1481938"/>
            <a:ext cx="7501468" cy="584776"/>
          </a:xfrm>
          <a:prstGeom prst="rect">
            <a:avLst/>
          </a:prstGeom>
          <a:noFill/>
        </p:spPr>
        <p:txBody>
          <a:bodyPr wrap="square" rtlCol="0">
            <a:spAutoFit/>
          </a:bodyPr>
          <a:lstStyle/>
          <a:p>
            <a:r>
              <a:rPr lang="en-US" sz="3200" dirty="0" smtClean="0">
                <a:solidFill>
                  <a:srgbClr val="F2806C"/>
                </a:solidFill>
                <a:latin typeface="Palatino"/>
                <a:cs typeface="Palatino"/>
              </a:rPr>
              <a:t>Interaction </a:t>
            </a:r>
            <a:r>
              <a:rPr lang="en-US" sz="3200" dirty="0">
                <a:solidFill>
                  <a:srgbClr val="F2806C"/>
                </a:solidFill>
                <a:latin typeface="Palatino"/>
                <a:cs typeface="Palatino"/>
              </a:rPr>
              <a:t>&amp; Specification</a:t>
            </a:r>
          </a:p>
        </p:txBody>
      </p:sp>
    </p:spTree>
    <p:extLst>
      <p:ext uri="{BB962C8B-B14F-4D97-AF65-F5344CB8AC3E}">
        <p14:creationId xmlns:p14="http://schemas.microsoft.com/office/powerpoint/2010/main" val="3192536428"/>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4154984"/>
          </a:xfrm>
          <a:prstGeom prst="rect">
            <a:avLst/>
          </a:prstGeom>
          <a:noFill/>
        </p:spPr>
        <p:txBody>
          <a:bodyPr wrap="square" rtlCol="0">
            <a:spAutoFit/>
          </a:bodyPr>
          <a:lstStyle/>
          <a:p>
            <a:r>
              <a:rPr lang="en-US" sz="3200" dirty="0">
                <a:solidFill>
                  <a:srgbClr val="F2806C"/>
                </a:solidFill>
                <a:latin typeface="Palatino"/>
                <a:cs typeface="Palatino"/>
              </a:rPr>
              <a:t>Who Builds a House without Drawing Blueprints?</a:t>
            </a:r>
            <a:endParaRPr lang="en-US" sz="3200" dirty="0">
              <a:solidFill>
                <a:srgbClr val="F2806C"/>
              </a:solidFill>
              <a:latin typeface="Palatino"/>
              <a:cs typeface="Palatino"/>
            </a:endParaRPr>
          </a:p>
          <a:p>
            <a:pPr>
              <a:buClr>
                <a:srgbClr val="E9213C"/>
              </a:buClr>
            </a:pPr>
            <a:endParaRPr lang="en-US" sz="2000" dirty="0" smtClean="0">
              <a:solidFill>
                <a:schemeClr val="accent6">
                  <a:lumMod val="75000"/>
                </a:schemeClr>
              </a:solidFill>
              <a:latin typeface="Akzidenz Grotesk BE"/>
              <a:cs typeface="Akzidenz Grotesk BE"/>
              <a:hlinkClick r:id="rId3"/>
            </a:endParaRPr>
          </a:p>
          <a:p>
            <a:pPr>
              <a:buClr>
                <a:srgbClr val="E9213C"/>
              </a:buClr>
            </a:pPr>
            <a:r>
              <a:rPr lang="en-US" sz="2000" dirty="0">
                <a:solidFill>
                  <a:schemeClr val="accent6">
                    <a:lumMod val="75000"/>
                  </a:schemeClr>
                </a:solidFill>
                <a:latin typeface="Akzidenz Grotesk BE"/>
                <a:cs typeface="Akzidenz Grotesk BE"/>
                <a:hlinkClick r:id="rId4"/>
              </a:rPr>
              <a:t>http://</a:t>
            </a:r>
            <a:r>
              <a:rPr lang="en-US" sz="2000" dirty="0" smtClean="0">
                <a:solidFill>
                  <a:schemeClr val="accent6">
                    <a:lumMod val="75000"/>
                  </a:schemeClr>
                </a:solidFill>
                <a:latin typeface="Akzidenz Grotesk BE"/>
                <a:cs typeface="Akzidenz Grotesk BE"/>
                <a:hlinkClick r:id="rId4"/>
              </a:rPr>
              <a:t>cacm.acm.org/magazines/2015/4/184705-who-builds-a-house-without-drawing-blueprints/fulltext</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Long, well-written screed on why specs are important. As one comment says, sad we have to be arguing for this in 2015. </a:t>
            </a:r>
            <a:endParaRPr lang="en-US" sz="2000" dirty="0" smtClean="0">
              <a:solidFill>
                <a:schemeClr val="bg1"/>
              </a:solidFill>
              <a:latin typeface="Akzidenz Grotesk BE"/>
              <a:cs typeface="Akzidenz Grotesk BE"/>
            </a:endParaRPr>
          </a:p>
          <a:p>
            <a:pPr>
              <a:buClr>
                <a:srgbClr val="E9213C"/>
              </a:buClr>
            </a:pPr>
            <a:endParaRPr lang="en-US" sz="2000" i="1" dirty="0">
              <a:solidFill>
                <a:schemeClr val="bg1"/>
              </a:solidFill>
              <a:latin typeface="Akzidenz Grotesk BE"/>
              <a:cs typeface="Akzidenz Grotesk BE"/>
            </a:endParaRPr>
          </a:p>
          <a:p>
            <a:pPr>
              <a:buClr>
                <a:srgbClr val="E9213C"/>
              </a:buClr>
            </a:pPr>
            <a:r>
              <a:rPr lang="en-US" sz="2000" i="1" dirty="0">
                <a:solidFill>
                  <a:schemeClr val="bg1"/>
                </a:solidFill>
                <a:latin typeface="Akzidenz Grotesk BE"/>
                <a:cs typeface="Akzidenz Grotesk BE"/>
              </a:rPr>
              <a:t>The need for specifications follows from two </a:t>
            </a:r>
            <a:r>
              <a:rPr lang="en-US" sz="2000" i="1" dirty="0" smtClean="0">
                <a:solidFill>
                  <a:schemeClr val="bg1"/>
                </a:solidFill>
                <a:latin typeface="Akzidenz Grotesk BE"/>
                <a:cs typeface="Akzidenz Grotesk BE"/>
              </a:rPr>
              <a:t>observations. The </a:t>
            </a:r>
            <a:r>
              <a:rPr lang="en-US" sz="2000" i="1" dirty="0">
                <a:solidFill>
                  <a:schemeClr val="bg1"/>
                </a:solidFill>
                <a:latin typeface="Akzidenz Grotesk BE"/>
                <a:cs typeface="Akzidenz Grotesk BE"/>
              </a:rPr>
              <a:t>first is that it is a good idea to think about what we are going to do before doing it, and as the cartoonist </a:t>
            </a:r>
            <a:r>
              <a:rPr lang="en-US" sz="2000" i="1" dirty="0" err="1">
                <a:solidFill>
                  <a:schemeClr val="bg1"/>
                </a:solidFill>
                <a:latin typeface="Akzidenz Grotesk BE"/>
                <a:cs typeface="Akzidenz Grotesk BE"/>
              </a:rPr>
              <a:t>Guindon</a:t>
            </a:r>
            <a:r>
              <a:rPr lang="en-US" sz="2000" i="1" dirty="0">
                <a:solidFill>
                  <a:schemeClr val="bg1"/>
                </a:solidFill>
                <a:latin typeface="Akzidenz Grotesk BE"/>
                <a:cs typeface="Akzidenz Grotesk BE"/>
              </a:rPr>
              <a:t> wrote: "Writing is nature's way of letting you know how sloppy your thinking is."</a:t>
            </a:r>
            <a:endParaRPr lang="en-US" sz="2000" i="1" dirty="0" smtClean="0">
              <a:solidFill>
                <a:schemeClr val="bg1"/>
              </a:solidFill>
              <a:latin typeface="Akzidenz Grotesk BE"/>
              <a:cs typeface="Akzidenz Grotesk BE"/>
            </a:endParaRPr>
          </a:p>
        </p:txBody>
      </p:sp>
    </p:spTree>
    <p:extLst>
      <p:ext uri="{BB962C8B-B14F-4D97-AF65-F5344CB8AC3E}">
        <p14:creationId xmlns:p14="http://schemas.microsoft.com/office/powerpoint/2010/main" val="235365193"/>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2185214"/>
          </a:xfrm>
          <a:prstGeom prst="rect">
            <a:avLst/>
          </a:prstGeom>
          <a:noFill/>
        </p:spPr>
        <p:txBody>
          <a:bodyPr wrap="square" rtlCol="0">
            <a:spAutoFit/>
          </a:bodyPr>
          <a:lstStyle/>
          <a:p>
            <a:r>
              <a:rPr lang="en-US" sz="3200" dirty="0">
                <a:solidFill>
                  <a:srgbClr val="F2806C"/>
                </a:solidFill>
                <a:latin typeface="Palatino"/>
                <a:cs typeface="Palatino"/>
              </a:rPr>
              <a:t>Lean UX: Getting Out Of The Deliverables </a:t>
            </a:r>
            <a:r>
              <a:rPr lang="en-US" sz="3200" dirty="0" smtClean="0">
                <a:solidFill>
                  <a:srgbClr val="F2806C"/>
                </a:solidFill>
                <a:latin typeface="Palatino"/>
                <a:cs typeface="Palatino"/>
              </a:rPr>
              <a:t>Business</a:t>
            </a:r>
          </a:p>
          <a:p>
            <a:endParaRPr lang="en-US" sz="3200" dirty="0">
              <a:solidFill>
                <a:srgbClr val="F2806C"/>
              </a:solidFill>
              <a:latin typeface="Palatino"/>
              <a:cs typeface="Palatino"/>
            </a:endParaRPr>
          </a:p>
          <a:p>
            <a:r>
              <a:rPr lang="en-US" sz="2000" dirty="0">
                <a:solidFill>
                  <a:schemeClr val="accent6">
                    <a:lumMod val="75000"/>
                  </a:schemeClr>
                </a:solidFill>
                <a:latin typeface="Akzidenz Grotesk BE"/>
                <a:cs typeface="Akzidenz Grotesk BE"/>
                <a:hlinkClick r:id="rId3"/>
              </a:rPr>
              <a:t>http://www.smashingmagazine.com/2011/03/07/lean-ux-getting-out-of-the-deliverables-business</a:t>
            </a:r>
            <a:r>
              <a:rPr lang="en-US" sz="2000" dirty="0" smtClean="0">
                <a:solidFill>
                  <a:schemeClr val="accent6">
                    <a:lumMod val="75000"/>
                  </a:schemeClr>
                </a:solidFill>
                <a:latin typeface="Akzidenz Grotesk BE"/>
                <a:cs typeface="Akzidenz Grotesk BE"/>
                <a:hlinkClick r:id="rId3"/>
              </a:rPr>
              <a:t>/</a:t>
            </a:r>
            <a:endParaRPr lang="en-US" sz="2000" dirty="0" smtClean="0">
              <a:solidFill>
                <a:schemeClr val="bg1"/>
              </a:solidFill>
              <a:latin typeface="Akzidenz Grotesk BE"/>
              <a:cs typeface="Akzidenz Grotesk BE"/>
            </a:endParaRPr>
          </a:p>
        </p:txBody>
      </p:sp>
      <p:pic>
        <p:nvPicPr>
          <p:cNvPr id="2" name="Picture 1"/>
          <p:cNvPicPr>
            <a:picLocks noChangeAspect="1"/>
          </p:cNvPicPr>
          <p:nvPr/>
        </p:nvPicPr>
        <p:blipFill>
          <a:blip r:embed="rId4"/>
          <a:stretch>
            <a:fillRect/>
          </a:stretch>
        </p:blipFill>
        <p:spPr>
          <a:xfrm>
            <a:off x="5106660" y="3415483"/>
            <a:ext cx="3669568" cy="2275132"/>
          </a:xfrm>
          <a:prstGeom prst="rect">
            <a:avLst/>
          </a:prstGeom>
        </p:spPr>
      </p:pic>
      <p:sp>
        <p:nvSpPr>
          <p:cNvPr id="4" name="TextBox 3"/>
          <p:cNvSpPr txBox="1"/>
          <p:nvPr/>
        </p:nvSpPr>
        <p:spPr>
          <a:xfrm>
            <a:off x="450290" y="3551953"/>
            <a:ext cx="4492917" cy="2862322"/>
          </a:xfrm>
          <a:prstGeom prst="rect">
            <a:avLst/>
          </a:prstGeom>
          <a:noFill/>
        </p:spPr>
        <p:txBody>
          <a:bodyPr wrap="square" rtlCol="0">
            <a:spAutoFit/>
          </a:bodyPr>
          <a:lstStyle/>
          <a:p>
            <a:r>
              <a:rPr lang="en-US" sz="2000" dirty="0" smtClean="0">
                <a:solidFill>
                  <a:schemeClr val="bg1"/>
                </a:solidFill>
                <a:latin typeface="Akzidenz Grotesk BE"/>
                <a:cs typeface="Akzidenz Grotesk BE"/>
              </a:rPr>
              <a:t>I simply do not buy some of the supposedly key tenets of Lean like in the title. No deliverables? </a:t>
            </a:r>
          </a:p>
          <a:p>
            <a:endParaRPr lang="en-US" sz="2000" dirty="0">
              <a:solidFill>
                <a:schemeClr val="bg1"/>
              </a:solidFill>
              <a:latin typeface="Akzidenz Grotesk BE"/>
              <a:cs typeface="Akzidenz Grotesk BE"/>
            </a:endParaRPr>
          </a:p>
          <a:p>
            <a:r>
              <a:rPr lang="en-US" sz="2000" dirty="0" smtClean="0">
                <a:solidFill>
                  <a:schemeClr val="bg1"/>
                </a:solidFill>
                <a:latin typeface="Akzidenz Grotesk BE"/>
                <a:cs typeface="Akzidenz Grotesk BE"/>
              </a:rPr>
              <a:t>But even then, there’s much to the principles of being fluid, reactionary and build what is needed, not what is on a flow chart somewhere. Read up on this and understand it. </a:t>
            </a:r>
          </a:p>
        </p:txBody>
      </p:sp>
    </p:spTree>
    <p:extLst>
      <p:ext uri="{BB962C8B-B14F-4D97-AF65-F5344CB8AC3E}">
        <p14:creationId xmlns:p14="http://schemas.microsoft.com/office/powerpoint/2010/main" val="742795921"/>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3354765"/>
          </a:xfrm>
          <a:prstGeom prst="rect">
            <a:avLst/>
          </a:prstGeom>
          <a:noFill/>
        </p:spPr>
        <p:txBody>
          <a:bodyPr wrap="square" rtlCol="0">
            <a:spAutoFit/>
          </a:bodyPr>
          <a:lstStyle/>
          <a:p>
            <a:r>
              <a:rPr lang="en-US" sz="3200" dirty="0">
                <a:solidFill>
                  <a:srgbClr val="F2806C"/>
                </a:solidFill>
                <a:latin typeface="Palatino"/>
                <a:cs typeface="Palatino"/>
              </a:rPr>
              <a:t>Why I detest the term “Lean UX”</a:t>
            </a:r>
          </a:p>
          <a:p>
            <a:pPr>
              <a:buClr>
                <a:srgbClr val="E9213C"/>
              </a:buClr>
            </a:pPr>
            <a:endParaRPr lang="en-US" sz="2000" dirty="0" smtClean="0">
              <a:solidFill>
                <a:schemeClr val="accent6">
                  <a:lumMod val="75000"/>
                </a:schemeClr>
              </a:solidFill>
              <a:latin typeface="Akzidenz Grotesk BE"/>
              <a:cs typeface="Akzidenz Grotesk BE"/>
              <a:hlinkClick r:id="rId3"/>
            </a:endParaRPr>
          </a:p>
          <a:p>
            <a:pPr>
              <a:buClr>
                <a:srgbClr val="E9213C"/>
              </a:buClr>
            </a:pPr>
            <a:r>
              <a:rPr lang="en-US" sz="2000" dirty="0" smtClean="0">
                <a:solidFill>
                  <a:schemeClr val="accent6">
                    <a:lumMod val="75000"/>
                  </a:schemeClr>
                </a:solidFill>
                <a:latin typeface="Akzidenz Grotesk BE"/>
                <a:cs typeface="Akzidenz Grotesk BE"/>
                <a:hlinkClick r:id="rId3"/>
              </a:rPr>
              <a:t>http</a:t>
            </a:r>
            <a:r>
              <a:rPr lang="en-US" sz="2000" dirty="0">
                <a:solidFill>
                  <a:schemeClr val="accent6">
                    <a:lumMod val="75000"/>
                  </a:schemeClr>
                </a:solidFill>
                <a:latin typeface="Akzidenz Grotesk BE"/>
                <a:cs typeface="Akzidenz Grotesk BE"/>
                <a:hlinkClick r:id="rId3"/>
              </a:rPr>
              <a:t>://whitneyhess.com/blog/2011/02/27/why-i-detest-the-term-lean-ux</a:t>
            </a:r>
            <a:r>
              <a:rPr lang="en-US" sz="2000" dirty="0" smtClean="0">
                <a:solidFill>
                  <a:schemeClr val="accent6">
                    <a:lumMod val="75000"/>
                  </a:schemeClr>
                </a:solidFill>
                <a:latin typeface="Akzidenz Grotesk BE"/>
                <a:cs typeface="Akzidenz Grotesk BE"/>
                <a:hlinkClick r:id="rId3"/>
              </a:rPr>
              <a:t>/</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a:solidFill>
                  <a:schemeClr val="bg1"/>
                </a:solidFill>
                <a:latin typeface="Akzidenz Grotesk BE"/>
                <a:cs typeface="Akzidenz Grotesk BE"/>
              </a:rPr>
              <a:t>Whitney Hess </a:t>
            </a:r>
            <a:r>
              <a:rPr lang="en-US" sz="2000" dirty="0" smtClean="0">
                <a:solidFill>
                  <a:schemeClr val="bg1"/>
                </a:solidFill>
                <a:latin typeface="Akzidenz Grotesk BE"/>
                <a:cs typeface="Akzidenz Grotesk BE"/>
              </a:rPr>
              <a:t>says it better than me in many ways. So I’ll stop talking.</a:t>
            </a:r>
          </a:p>
          <a:p>
            <a:pPr>
              <a:buClr>
                <a:srgbClr val="E9213C"/>
              </a:buClr>
            </a:pPr>
            <a:endParaRPr lang="en-US" sz="2000" i="1" dirty="0">
              <a:solidFill>
                <a:schemeClr val="bg1"/>
              </a:solidFill>
              <a:latin typeface="Akzidenz Grotesk BE"/>
              <a:cs typeface="Akzidenz Grotesk BE"/>
            </a:endParaRPr>
          </a:p>
          <a:p>
            <a:pPr>
              <a:buClr>
                <a:srgbClr val="E9213C"/>
              </a:buClr>
            </a:pPr>
            <a:r>
              <a:rPr lang="en-US" sz="2000" i="1" dirty="0">
                <a:solidFill>
                  <a:schemeClr val="bg1"/>
                </a:solidFill>
                <a:latin typeface="Akzidenz Grotesk BE"/>
                <a:cs typeface="Akzidenz Grotesk BE"/>
              </a:rPr>
              <a:t>“Lean UX” implies that less UX is being done. That couldn’t be further from the truth, nor is it something we should encourage. And anyway, UX shouldn’t be measured in time spent conducting activities or producing activities; it should be measured in its depth of integration in a company’s philosophy and culture.</a:t>
            </a:r>
            <a:endParaRPr lang="en-US" sz="2000" i="1" dirty="0" smtClean="0">
              <a:solidFill>
                <a:schemeClr val="bg1"/>
              </a:solidFill>
              <a:latin typeface="Akzidenz Grotesk BE"/>
              <a:cs typeface="Akzidenz Grotesk BE"/>
            </a:endParaRPr>
          </a:p>
        </p:txBody>
      </p:sp>
    </p:spTree>
    <p:extLst>
      <p:ext uri="{BB962C8B-B14F-4D97-AF65-F5344CB8AC3E}">
        <p14:creationId xmlns:p14="http://schemas.microsoft.com/office/powerpoint/2010/main" val="1719169324"/>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3970318"/>
          </a:xfrm>
          <a:prstGeom prst="rect">
            <a:avLst/>
          </a:prstGeom>
          <a:noFill/>
        </p:spPr>
        <p:txBody>
          <a:bodyPr wrap="square" rtlCol="0">
            <a:spAutoFit/>
          </a:bodyPr>
          <a:lstStyle/>
          <a:p>
            <a:r>
              <a:rPr lang="en-US" sz="3200" dirty="0" smtClean="0">
                <a:solidFill>
                  <a:srgbClr val="F2806C"/>
                </a:solidFill>
                <a:latin typeface="Palatino"/>
                <a:cs typeface="Palatino"/>
              </a:rPr>
              <a:t>Tools for Mobile UX Design</a:t>
            </a:r>
          </a:p>
          <a:p>
            <a:endParaRPr lang="en-US" sz="2000" dirty="0" smtClean="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3"/>
              </a:rPr>
              <a:t>http://www.uxmatters.com/mt/archives/2013/06/tools-for-mobile-ux-</a:t>
            </a:r>
            <a:r>
              <a:rPr lang="en-US" sz="2000" dirty="0" smtClean="0">
                <a:solidFill>
                  <a:schemeClr val="accent6">
                    <a:lumMod val="75000"/>
                  </a:schemeClr>
                </a:solidFill>
                <a:latin typeface="Akzidenz Grotesk BE"/>
                <a:cs typeface="Akzidenz Grotesk BE"/>
                <a:hlinkClick r:id="rId3"/>
              </a:rPr>
              <a:t>design.php</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I wrote two articles on this, one giving an overview of everything from spreadsheets to html, and the other diving into how I use InDesign to create UI specifications (wireframes, if you insist). </a:t>
            </a:r>
          </a:p>
          <a:p>
            <a:pPr>
              <a:buClr>
                <a:srgbClr val="E9213C"/>
              </a:buClr>
            </a:pPr>
            <a:endParaRPr lang="en-US" sz="2000" dirty="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Here’s the second one:</a:t>
            </a:r>
          </a:p>
          <a:p>
            <a:pPr>
              <a:buClr>
                <a:srgbClr val="E9213C"/>
              </a:buClr>
            </a:pPr>
            <a:r>
              <a:rPr lang="en-US" sz="2000" dirty="0">
                <a:solidFill>
                  <a:schemeClr val="bg1"/>
                </a:solidFill>
                <a:latin typeface="Akzidenz Grotesk BE"/>
                <a:cs typeface="Akzidenz Grotesk BE"/>
                <a:hlinkClick r:id="rId4"/>
              </a:rPr>
              <a:t>http://www.uxmatters.com/mt/archives/2013/09/tools-for-mobile-ux-design-adobe-</a:t>
            </a:r>
            <a:r>
              <a:rPr lang="en-US" sz="2000" dirty="0" smtClean="0">
                <a:solidFill>
                  <a:schemeClr val="bg1"/>
                </a:solidFill>
                <a:latin typeface="Akzidenz Grotesk BE"/>
                <a:cs typeface="Akzidenz Grotesk BE"/>
                <a:hlinkClick r:id="rId4"/>
              </a:rPr>
              <a:t>indesign.php</a:t>
            </a:r>
            <a:endParaRPr lang="en-US" sz="2000" dirty="0" smtClean="0">
              <a:solidFill>
                <a:schemeClr val="bg1"/>
              </a:solidFill>
              <a:latin typeface="Akzidenz Grotesk BE"/>
              <a:cs typeface="Akzidenz Grotesk BE"/>
            </a:endParaRPr>
          </a:p>
          <a:p>
            <a:pPr>
              <a:buClr>
                <a:srgbClr val="E9213C"/>
              </a:buClr>
            </a:pPr>
            <a:endParaRPr lang="en-US" sz="2000" dirty="0" smtClean="0">
              <a:solidFill>
                <a:schemeClr val="bg1"/>
              </a:solidFill>
              <a:latin typeface="Akzidenz Grotesk BE"/>
              <a:cs typeface="Akzidenz Grotesk BE"/>
            </a:endParaRPr>
          </a:p>
        </p:txBody>
      </p:sp>
    </p:spTree>
    <p:extLst>
      <p:ext uri="{BB962C8B-B14F-4D97-AF65-F5344CB8AC3E}">
        <p14:creationId xmlns:p14="http://schemas.microsoft.com/office/powerpoint/2010/main" val="3874309170"/>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3354765"/>
          </a:xfrm>
          <a:prstGeom prst="rect">
            <a:avLst/>
          </a:prstGeom>
          <a:noFill/>
        </p:spPr>
        <p:txBody>
          <a:bodyPr wrap="square" rtlCol="0">
            <a:spAutoFit/>
          </a:bodyPr>
          <a:lstStyle/>
          <a:p>
            <a:r>
              <a:rPr lang="en-US" sz="3200" dirty="0" smtClean="0">
                <a:solidFill>
                  <a:srgbClr val="F2806C"/>
                </a:solidFill>
                <a:latin typeface="Palatino"/>
                <a:cs typeface="Palatino"/>
              </a:rPr>
              <a:t>UX Tools</a:t>
            </a:r>
          </a:p>
          <a:p>
            <a:endParaRPr lang="en-US" sz="2000" dirty="0" smtClean="0">
              <a:solidFill>
                <a:schemeClr val="accent6">
                  <a:lumMod val="75000"/>
                </a:schemeClr>
              </a:solidFill>
              <a:latin typeface="Akzidenz Grotesk BE"/>
              <a:cs typeface="Akzidenz Grotesk BE"/>
              <a:hlinkClick r:id="rId3"/>
            </a:endParaRPr>
          </a:p>
          <a:p>
            <a:r>
              <a:rPr lang="en-US" sz="2000" dirty="0">
                <a:solidFill>
                  <a:schemeClr val="accent6">
                    <a:lumMod val="75000"/>
                  </a:schemeClr>
                </a:solidFill>
                <a:latin typeface="Akzidenz Grotesk BE"/>
                <a:cs typeface="Akzidenz Grotesk BE"/>
                <a:hlinkClick r:id="rId4"/>
              </a:rPr>
              <a:t>http://uxdesign.cc/ux-tools</a:t>
            </a:r>
            <a:r>
              <a:rPr lang="en-US" sz="2000" dirty="0" smtClean="0">
                <a:solidFill>
                  <a:schemeClr val="accent6">
                    <a:lumMod val="75000"/>
                  </a:schemeClr>
                </a:solidFill>
                <a:latin typeface="Akzidenz Grotesk BE"/>
                <a:cs typeface="Akzidenz Grotesk BE"/>
                <a:hlinkClick r:id="rId4"/>
              </a:rPr>
              <a:t>/</a:t>
            </a:r>
            <a:endParaRPr lang="en-US" sz="2000" dirty="0" smtClean="0">
              <a:solidFill>
                <a:schemeClr val="accent6">
                  <a:lumMod val="75000"/>
                </a:schemeClr>
              </a:solidFill>
              <a:latin typeface="Akzidenz Grotesk BE"/>
              <a:cs typeface="Akzidenz Grotesk BE"/>
            </a:endParaRPr>
          </a:p>
          <a:p>
            <a:r>
              <a:rPr lang="en-US" sz="2000" dirty="0" smtClean="0">
                <a:solidFill>
                  <a:schemeClr val="bg1"/>
                </a:solidFill>
                <a:latin typeface="Akzidenz Grotesk BE"/>
                <a:cs typeface="Akzidenz Grotesk BE"/>
              </a:rPr>
              <a:t>Many others discuss the tools they use, but far too many are anti-inclusive, and talk down about other tools. </a:t>
            </a:r>
          </a:p>
          <a:p>
            <a:endParaRPr lang="en-US" sz="2000" dirty="0">
              <a:solidFill>
                <a:schemeClr val="bg1"/>
              </a:solidFill>
              <a:latin typeface="Akzidenz Grotesk BE"/>
              <a:cs typeface="Akzidenz Grotesk BE"/>
            </a:endParaRPr>
          </a:p>
          <a:p>
            <a:r>
              <a:rPr lang="en-US" sz="2000" dirty="0" smtClean="0">
                <a:solidFill>
                  <a:schemeClr val="bg1"/>
                </a:solidFill>
                <a:latin typeface="Akzidenz Grotesk BE"/>
                <a:cs typeface="Akzidenz Grotesk BE"/>
              </a:rPr>
              <a:t>This one isn’t even an article, but just a list of everything used, by category. Worth it as a resource at least, if you hear a term and aren’t sure what people are talking about. You can impress the boss by looking it up in the meeting then commenting as though you already knew that. </a:t>
            </a:r>
          </a:p>
        </p:txBody>
      </p:sp>
    </p:spTree>
    <p:extLst>
      <p:ext uri="{BB962C8B-B14F-4D97-AF65-F5344CB8AC3E}">
        <p14:creationId xmlns:p14="http://schemas.microsoft.com/office/powerpoint/2010/main" val="4062981140"/>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001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197724</TotalTime>
  <Words>502</Words>
  <Application>Microsoft Macintosh PowerPoint</Application>
  <PresentationFormat>On-screen Show (4:3)</PresentationFormat>
  <Paragraphs>57</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Akzidenz Grotesk</vt:lpstr>
      <vt:lpstr>Akzidenz Grotesk BE</vt:lpstr>
      <vt:lpstr>Calibri</vt:lpstr>
      <vt:lpstr>Palatino</vt:lpstr>
      <vt:lpstr>Palatino Linotype</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Hoober</dc:creator>
  <cp:lastModifiedBy>Steven Hoobr</cp:lastModifiedBy>
  <cp:revision>1408</cp:revision>
  <cp:lastPrinted>2013-04-15T23:35:07Z</cp:lastPrinted>
  <dcterms:created xsi:type="dcterms:W3CDTF">2011-10-30T17:26:39Z</dcterms:created>
  <dcterms:modified xsi:type="dcterms:W3CDTF">2016-03-11T17:11:12Z</dcterms:modified>
</cp:coreProperties>
</file>