
<file path=[Content_Types].xml><?xml version="1.0" encoding="utf-8"?>
<Types xmlns="http://schemas.openxmlformats.org/package/2006/content-types">
  <Default Extension="xml" ContentType="application/xml"/>
  <Default Extension="wav" ContentType="audio/x-wav"/>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handoutMasterIdLst>
    <p:handoutMasterId r:id="rId20"/>
  </p:handoutMasterIdLst>
  <p:sldIdLst>
    <p:sldId id="591" r:id="rId2"/>
    <p:sldId id="645" r:id="rId3"/>
    <p:sldId id="656" r:id="rId4"/>
    <p:sldId id="652" r:id="rId5"/>
    <p:sldId id="653" r:id="rId6"/>
    <p:sldId id="647" r:id="rId7"/>
    <p:sldId id="636" r:id="rId8"/>
    <p:sldId id="648" r:id="rId9"/>
    <p:sldId id="660" r:id="rId10"/>
    <p:sldId id="662" r:id="rId11"/>
    <p:sldId id="658" r:id="rId12"/>
    <p:sldId id="659" r:id="rId13"/>
    <p:sldId id="657" r:id="rId14"/>
    <p:sldId id="663" r:id="rId15"/>
    <p:sldId id="655" r:id="rId16"/>
    <p:sldId id="661" r:id="rId17"/>
    <p:sldId id="649"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213C"/>
    <a:srgbClr val="562D26"/>
    <a:srgbClr val="F2806C"/>
    <a:srgbClr val="FF72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25249" autoAdjust="0"/>
    <p:restoredTop sz="70478" autoAdjust="0"/>
  </p:normalViewPr>
  <p:slideViewPr>
    <p:cSldViewPr snapToGrid="0" snapToObjects="1">
      <p:cViewPr varScale="1">
        <p:scale>
          <a:sx n="102" d="100"/>
          <a:sy n="102" d="100"/>
        </p:scale>
        <p:origin x="384" y="168"/>
      </p:cViewPr>
      <p:guideLst>
        <p:guide orient="horz" pos="2160"/>
        <p:guide pos="2880"/>
      </p:guideLst>
    </p:cSldViewPr>
  </p:slideViewPr>
  <p:outlineViewPr>
    <p:cViewPr>
      <p:scale>
        <a:sx n="33" d="100"/>
        <a:sy n="33" d="100"/>
      </p:scale>
      <p:origin x="0" y="7880"/>
    </p:cViewPr>
  </p:outlineViewPr>
  <p:notesTextViewPr>
    <p:cViewPr>
      <p:scale>
        <a:sx n="100" d="100"/>
        <a:sy n="100" d="100"/>
      </p:scale>
      <p:origin x="0" y="0"/>
    </p:cViewPr>
  </p:notesTextViewPr>
  <p:sorterViewPr>
    <p:cViewPr>
      <p:scale>
        <a:sx n="89" d="100"/>
        <a:sy n="89" d="100"/>
      </p:scale>
      <p:origin x="0" y="0"/>
    </p:cViewPr>
  </p:sorterViewPr>
  <p:notesViewPr>
    <p:cSldViewPr snapToGrid="0" snapToObjects="1">
      <p:cViewPr>
        <p:scale>
          <a:sx n="75" d="100"/>
          <a:sy n="75" d="100"/>
        </p:scale>
        <p:origin x="-2912" y="-8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handoutMaster" Target="handoutMasters/handout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3E2636-F00D-3B4C-91BC-978C0CC75288}" type="datetime1">
              <a:rPr lang="en-US" smtClean="0"/>
              <a:t>10/11/15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3E92EE-8017-1746-A6F4-E4C0BCDFA803}" type="slidenum">
              <a:rPr lang="en-US" smtClean="0"/>
              <a:t>‹#›</a:t>
            </a:fld>
            <a:endParaRPr lang="en-US"/>
          </a:p>
        </p:txBody>
      </p:sp>
    </p:spTree>
    <p:extLst>
      <p:ext uri="{BB962C8B-B14F-4D97-AF65-F5344CB8AC3E}">
        <p14:creationId xmlns:p14="http://schemas.microsoft.com/office/powerpoint/2010/main" val="32795066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4DADC0-0B0F-C44F-96FC-226034E2F398}" type="datetime1">
              <a:rPr lang="en-US" smtClean="0"/>
              <a:t>10/11/15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9D55F2-16B5-3A42-80D9-9BC8F66E0B68}" type="slidenum">
              <a:rPr lang="en-US" smtClean="0"/>
              <a:t>‹#›</a:t>
            </a:fld>
            <a:endParaRPr lang="en-US"/>
          </a:p>
        </p:txBody>
      </p:sp>
    </p:spTree>
    <p:extLst>
      <p:ext uri="{BB962C8B-B14F-4D97-AF65-F5344CB8AC3E}">
        <p14:creationId xmlns:p14="http://schemas.microsoft.com/office/powerpoint/2010/main" val="42944397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100387" cy="2327275"/>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Last time we talked about how to make things readable and understandable on</a:t>
            </a:r>
            <a:r>
              <a:rPr lang="en-US" sz="1200" kern="1200" baseline="0" dirty="0" smtClean="0">
                <a:solidFill>
                  <a:schemeClr val="tx1"/>
                </a:solidFill>
                <a:latin typeface="+mn-lt"/>
                <a:ea typeface="+mn-ea"/>
                <a:cs typeface="+mn-cs"/>
              </a:rPr>
              <a:t> the screen. Now, to the input side of the equation. </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a:t>
            </a:fld>
            <a:endParaRPr lang="en-US"/>
          </a:p>
        </p:txBody>
      </p:sp>
    </p:spTree>
    <p:extLst>
      <p:ext uri="{BB962C8B-B14F-4D97-AF65-F5344CB8AC3E}">
        <p14:creationId xmlns:p14="http://schemas.microsoft.com/office/powerpoint/2010/main" val="642570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Inputs can even inform us. The </a:t>
            </a:r>
            <a:r>
              <a:rPr lang="en-US" sz="1200" kern="1200" baseline="0" dirty="0" err="1" smtClean="0">
                <a:solidFill>
                  <a:schemeClr val="tx1"/>
                </a:solidFill>
                <a:effectLst/>
                <a:latin typeface="+mn-lt"/>
                <a:ea typeface="+mn-ea"/>
                <a:cs typeface="+mn-cs"/>
              </a:rPr>
              <a:t>FlightAware</a:t>
            </a:r>
            <a:r>
              <a:rPr lang="en-US" sz="1200" kern="1200" baseline="0" dirty="0" smtClean="0">
                <a:solidFill>
                  <a:schemeClr val="tx1"/>
                </a:solidFill>
                <a:effectLst/>
                <a:latin typeface="+mn-lt"/>
                <a:ea typeface="+mn-ea"/>
                <a:cs typeface="+mn-cs"/>
              </a:rPr>
              <a:t> app on the left says Flight Number, and partly has to SAY “number” because they don’t restrict to that entry and they aren’t thinking of the real context.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Something as simple as a validation code from Twitter is designed to have the numeric entry pad open while you see the message. The user has no questions about whether that’s a Zero or a letter O, without explicit explanation. The entry pad communicates that, as well as technically restricting it. </a:t>
            </a:r>
          </a:p>
        </p:txBody>
      </p:sp>
      <p:sp>
        <p:nvSpPr>
          <p:cNvPr id="4" name="Slide Number Placeholder 3"/>
          <p:cNvSpPr>
            <a:spLocks noGrp="1"/>
          </p:cNvSpPr>
          <p:nvPr>
            <p:ph type="sldNum" sz="quarter" idx="10"/>
          </p:nvPr>
        </p:nvSpPr>
        <p:spPr/>
        <p:txBody>
          <a:bodyPr/>
          <a:lstStyle/>
          <a:p>
            <a:fld id="{C19D55F2-16B5-3A42-80D9-9BC8F66E0B68}" type="slidenum">
              <a:rPr lang="en-US" smtClean="0"/>
              <a:t>10</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2400" kern="1200" dirty="0" smtClean="0">
                <a:solidFill>
                  <a:schemeClr val="tx1"/>
                </a:solidFill>
                <a:effectLst/>
                <a:latin typeface="+mn-lt"/>
                <a:ea typeface="+mn-ea"/>
                <a:cs typeface="+mn-cs"/>
              </a:rPr>
              <a:t>Even when you</a:t>
            </a:r>
            <a:r>
              <a:rPr lang="en-US" sz="2400" kern="1200" baseline="0" dirty="0" smtClean="0">
                <a:solidFill>
                  <a:schemeClr val="tx1"/>
                </a:solidFill>
                <a:effectLst/>
                <a:latin typeface="+mn-lt"/>
                <a:ea typeface="+mn-ea"/>
                <a:cs typeface="+mn-cs"/>
              </a:rPr>
              <a:t> allow or require typing, you do it intelligently. You think about what users know, care about and tolerate. </a:t>
            </a:r>
          </a:p>
          <a:p>
            <a:endParaRPr lang="en-US" sz="2400" kern="1200" baseline="0" dirty="0" smtClean="0">
              <a:solidFill>
                <a:schemeClr val="tx1"/>
              </a:solidFill>
              <a:effectLst/>
              <a:latin typeface="+mn-lt"/>
              <a:ea typeface="+mn-ea"/>
              <a:cs typeface="+mn-cs"/>
            </a:endParaRPr>
          </a:p>
          <a:p>
            <a:r>
              <a:rPr lang="en-US" sz="2400" kern="1200" baseline="0" dirty="0" smtClean="0">
                <a:solidFill>
                  <a:schemeClr val="tx1"/>
                </a:solidFill>
                <a:effectLst/>
                <a:latin typeface="+mn-lt"/>
                <a:ea typeface="+mn-ea"/>
                <a:cs typeface="+mn-cs"/>
              </a:rPr>
              <a:t>This thing automatically detects location and populates it. Note here it’s only got coarse location so we don’t use the centroid of the area and call it a street address. We use the data we have correctly, within the constraints we know. So we expect people to revise it, and that autocompletes with the Google Places API. There’s LOTS of info out there. How can you use it to make your users’ lives easier?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11</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Especially in apps, you get to set whether autocomplete works, whether you spell check, what the enter key says or does, even whether the input is a sentence — so starts with a capital letter — or a title or name so every word starts with a capital letter.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These little </a:t>
            </a:r>
            <a:r>
              <a:rPr lang="en-US" sz="1200" baseline="0" dirty="0" err="1" smtClean="0"/>
              <a:t>microinteractions</a:t>
            </a:r>
            <a:r>
              <a:rPr lang="en-US" sz="1200" baseline="0" dirty="0" smtClean="0"/>
              <a:t> really, really streamline the use and appearance of your app, and help keep your data clean and sensible. Don’t blow them off, but specify them, and get nitpicky when it comes to finding bugs before you launch. </a:t>
            </a:r>
          </a:p>
        </p:txBody>
      </p:sp>
      <p:sp>
        <p:nvSpPr>
          <p:cNvPr id="4" name="Slide Number Placeholder 3"/>
          <p:cNvSpPr>
            <a:spLocks noGrp="1"/>
          </p:cNvSpPr>
          <p:nvPr>
            <p:ph type="sldNum" sz="quarter" idx="10"/>
          </p:nvPr>
        </p:nvSpPr>
        <p:spPr/>
        <p:txBody>
          <a:bodyPr/>
          <a:lstStyle/>
          <a:p>
            <a:fld id="{E84E1A1A-86FB-4D8F-9AAA-CC197843CE34}" type="slidenum">
              <a:rPr lang="en-US" smtClean="0"/>
              <a:pPr/>
              <a:t>12</a:t>
            </a:fld>
            <a:endParaRPr lang="en-US" dirty="0"/>
          </a:p>
        </p:txBody>
      </p:sp>
    </p:spTree>
    <p:extLst>
      <p:ext uri="{BB962C8B-B14F-4D97-AF65-F5344CB8AC3E}">
        <p14:creationId xmlns:p14="http://schemas.microsoft.com/office/powerpoint/2010/main" val="337745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There are lots of other neat input types, and you need to know how they work, and when to use them. Unfortunately, so many that it would take a couple hours just to review them all, so I just tease you with these pictures. Know that most things can be customized, so don’t settle for a date picker when you can have a date picker that only includes dates in the relevant ranges. </a:t>
            </a:r>
          </a:p>
        </p:txBody>
      </p:sp>
      <p:sp>
        <p:nvSpPr>
          <p:cNvPr id="4" name="Slide Number Placeholder 3"/>
          <p:cNvSpPr>
            <a:spLocks noGrp="1"/>
          </p:cNvSpPr>
          <p:nvPr>
            <p:ph type="sldNum" sz="quarter" idx="10"/>
          </p:nvPr>
        </p:nvSpPr>
        <p:spPr/>
        <p:txBody>
          <a:bodyPr/>
          <a:lstStyle/>
          <a:p>
            <a:fld id="{C19D55F2-16B5-3A42-80D9-9BC8F66E0B68}" type="slidenum">
              <a:rPr lang="en-US" smtClean="0"/>
              <a:t>13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Always ask if user input is needed at all. If it is, do they need to type it, or is some other control better. CLICK This bar at the bottom can be slid along to select the tip. Much cleaner, and faster. </a:t>
            </a:r>
          </a:p>
        </p:txBody>
      </p:sp>
      <p:sp>
        <p:nvSpPr>
          <p:cNvPr id="4" name="Slide Number Placeholder 3"/>
          <p:cNvSpPr>
            <a:spLocks noGrp="1"/>
          </p:cNvSpPr>
          <p:nvPr>
            <p:ph type="sldNum" sz="quarter" idx="10"/>
          </p:nvPr>
        </p:nvSpPr>
        <p:spPr/>
        <p:txBody>
          <a:bodyPr/>
          <a:lstStyle/>
          <a:p>
            <a:fld id="{C19D55F2-16B5-3A42-80D9-9BC8F66E0B68}" type="slidenum">
              <a:rPr lang="en-US" smtClean="0"/>
              <a:t>14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And now I want to finish you off with a reminder that none of these steps are independent, or precisely sequential. For example, should you allow users to make a selection inside the page, in a dialog, or in an entirely other page?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Sometimes you have no choice, as the right item is a picker, and those appear as a dialog anyway. Otherwise, you have to think very hard about how the user will interact with the information. Is a dialog going to take them out of process more than a long page inline? </a:t>
            </a:r>
          </a:p>
        </p:txBody>
      </p:sp>
      <p:sp>
        <p:nvSpPr>
          <p:cNvPr id="4" name="Slide Number Placeholder 3"/>
          <p:cNvSpPr>
            <a:spLocks noGrp="1"/>
          </p:cNvSpPr>
          <p:nvPr>
            <p:ph type="sldNum" sz="quarter" idx="10"/>
          </p:nvPr>
        </p:nvSpPr>
        <p:spPr/>
        <p:txBody>
          <a:bodyPr/>
          <a:lstStyle/>
          <a:p>
            <a:fld id="{C19D55F2-16B5-3A42-80D9-9BC8F66E0B68}" type="slidenum">
              <a:rPr lang="en-US" smtClean="0"/>
              <a:t>15</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What’s too much scrolling for one page? Would it help if the user could type to narrow the results by typing like in the address book?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You’ll recall I said at one point those boxes on the task flow diagram aren’t pages, and this is what I meant. That input box might include dialogs, or even whole pages, each of which you have to design in some way. </a:t>
            </a:r>
          </a:p>
        </p:txBody>
      </p:sp>
      <p:sp>
        <p:nvSpPr>
          <p:cNvPr id="4" name="Slide Number Placeholder 3"/>
          <p:cNvSpPr>
            <a:spLocks noGrp="1"/>
          </p:cNvSpPr>
          <p:nvPr>
            <p:ph type="sldNum" sz="quarter" idx="10"/>
          </p:nvPr>
        </p:nvSpPr>
        <p:spPr/>
        <p:txBody>
          <a:bodyPr/>
          <a:lstStyle/>
          <a:p>
            <a:fld id="{C19D55F2-16B5-3A42-80D9-9BC8F66E0B68}" type="slidenum">
              <a:rPr lang="en-US" smtClean="0"/>
              <a:t>16</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the next segment I’ll talk about how we communicate these design decisions we make to the team, and document them for </a:t>
            </a:r>
            <a:r>
              <a:rPr lang="en-US" sz="1200" kern="1200" baseline="0" smtClean="0">
                <a:solidFill>
                  <a:schemeClr val="tx1"/>
                </a:solidFill>
                <a:effectLst/>
                <a:latin typeface="+mn-lt"/>
                <a:ea typeface="+mn-ea"/>
                <a:cs typeface="+mn-cs"/>
              </a:rPr>
              <a:t>the future. </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17</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As much as mobiles intelligently, pre-emptively push information to your users, sometimes you simply must request or allow input.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This is not the place where I talk about optimal form design. Forms are the default we’ve grown up with on the web, and it’s been too often a mistake – A holdover from paper form days. We make users do the work of computers.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On mobile, users expect their devices to be aware, intelligent and connected. Combined with more difficult entry in these default typing-and-selection sorts of things makes forms bad. We need to instead reduce the number of inputs we need to ask for, and be intelligent about those we do employ.</a:t>
            </a:r>
          </a:p>
        </p:txBody>
      </p:sp>
      <p:sp>
        <p:nvSpPr>
          <p:cNvPr id="4" name="Slide Number Placeholder 3"/>
          <p:cNvSpPr>
            <a:spLocks noGrp="1"/>
          </p:cNvSpPr>
          <p:nvPr>
            <p:ph type="sldNum" sz="quarter" idx="10"/>
          </p:nvPr>
        </p:nvSpPr>
        <p:spPr/>
        <p:txBody>
          <a:bodyPr/>
          <a:lstStyle/>
          <a:p>
            <a:fld id="{C19D55F2-16B5-3A42-80D9-9BC8F66E0B68}" type="slidenum">
              <a:rPr lang="en-US" smtClean="0"/>
              <a:t>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2400" kern="1200" dirty="0" smtClean="0">
                <a:solidFill>
                  <a:schemeClr val="tx1"/>
                </a:solidFill>
                <a:effectLst/>
                <a:latin typeface="+mn-lt"/>
                <a:ea typeface="+mn-ea"/>
                <a:cs typeface="+mn-cs"/>
              </a:rPr>
              <a:t>Say you are building a</a:t>
            </a:r>
            <a:r>
              <a:rPr lang="en-US" sz="2400" kern="1200" baseline="0" dirty="0" smtClean="0">
                <a:solidFill>
                  <a:schemeClr val="tx1"/>
                </a:solidFill>
                <a:effectLst/>
                <a:latin typeface="+mn-lt"/>
                <a:ea typeface="+mn-ea"/>
                <a:cs typeface="+mn-cs"/>
              </a:rPr>
              <a:t> store </a:t>
            </a:r>
            <a:r>
              <a:rPr lang="en-US" sz="2400" kern="1200" dirty="0" smtClean="0">
                <a:solidFill>
                  <a:schemeClr val="tx1"/>
                </a:solidFill>
                <a:effectLst/>
                <a:latin typeface="+mn-lt"/>
                <a:ea typeface="+mn-ea"/>
                <a:cs typeface="+mn-cs"/>
              </a:rPr>
              <a:t>locator function</a:t>
            </a:r>
            <a:r>
              <a:rPr lang="en-US" sz="2400" kern="1200" baseline="0" dirty="0" smtClean="0">
                <a:solidFill>
                  <a:schemeClr val="tx1"/>
                </a:solidFill>
                <a:effectLst/>
                <a:latin typeface="+mn-lt"/>
                <a:ea typeface="+mn-ea"/>
                <a:cs typeface="+mn-cs"/>
              </a:rPr>
              <a:t> as part of your tablet app</a:t>
            </a:r>
            <a:r>
              <a:rPr lang="en-US" sz="2400" kern="1200" dirty="0" smtClean="0">
                <a:solidFill>
                  <a:schemeClr val="tx1"/>
                </a:solidFill>
                <a:effectLst/>
                <a:latin typeface="+mn-lt"/>
                <a:ea typeface="+mn-ea"/>
                <a:cs typeface="+mn-cs"/>
              </a:rPr>
              <a:t>. You don’t ask users to</a:t>
            </a:r>
            <a:r>
              <a:rPr lang="en-US" sz="2400" kern="1200" baseline="0" dirty="0" smtClean="0">
                <a:solidFill>
                  <a:schemeClr val="tx1"/>
                </a:solidFill>
                <a:effectLst/>
                <a:latin typeface="+mn-lt"/>
                <a:ea typeface="+mn-ea"/>
                <a:cs typeface="+mn-cs"/>
              </a:rPr>
              <a:t> type their location in, do you? Because the device knows already. </a:t>
            </a:r>
          </a:p>
          <a:p>
            <a:endParaRPr lang="en-US" sz="2400" kern="1200" baseline="0" dirty="0" smtClean="0">
              <a:solidFill>
                <a:schemeClr val="tx1"/>
              </a:solidFill>
              <a:effectLst/>
              <a:latin typeface="+mn-lt"/>
              <a:ea typeface="+mn-ea"/>
              <a:cs typeface="+mn-cs"/>
            </a:endParaRPr>
          </a:p>
          <a:p>
            <a:r>
              <a:rPr lang="en-US" sz="2400" kern="1200" baseline="0" dirty="0" smtClean="0">
                <a:solidFill>
                  <a:schemeClr val="tx1"/>
                </a:solidFill>
                <a:effectLst/>
                <a:latin typeface="+mn-lt"/>
                <a:ea typeface="+mn-ea"/>
                <a:cs typeface="+mn-cs"/>
              </a:rPr>
              <a:t>I don’t even put in “Search” buttons for things like this (not that I claim to have built this Square wallet app I am showing off here), and at least for maps, most designers don’t. When you open the feature, you get a map. </a:t>
            </a:r>
          </a:p>
          <a:p>
            <a:endParaRPr lang="en-US" sz="2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Even when you have to gather user input — like this hotel finder where the user’s location context is irrelevant — think about the easiest and most natural way to do it with the input types available.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Why ask for location by making people type when you can give them a map, and let scroll, zoom or CLICK draw on it? Gesture input, with direct feedback, seems a lot more natural, quick, easy and a lot less error-prone than typing. </a:t>
            </a:r>
          </a:p>
        </p:txBody>
      </p:sp>
      <p:sp>
        <p:nvSpPr>
          <p:cNvPr id="4" name="Slide Number Placeholder 3"/>
          <p:cNvSpPr>
            <a:spLocks noGrp="1"/>
          </p:cNvSpPr>
          <p:nvPr>
            <p:ph type="sldNum" sz="quarter" idx="10"/>
          </p:nvPr>
        </p:nvSpPr>
        <p:spPr/>
        <p:txBody>
          <a:bodyPr/>
          <a:lstStyle/>
          <a:p>
            <a:fld id="{C19D55F2-16B5-3A42-80D9-9BC8F66E0B68}" type="slidenum">
              <a:rPr lang="en-US" smtClean="0"/>
              <a:t>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When you do have forms, make them simple, and as short as possible. Avoid asterisks or anything like that for optional or required fields by hiding the optional items under an appropriate label. </a:t>
            </a:r>
          </a:p>
        </p:txBody>
      </p:sp>
      <p:sp>
        <p:nvSpPr>
          <p:cNvPr id="4" name="Slide Number Placeholder 3"/>
          <p:cNvSpPr>
            <a:spLocks noGrp="1"/>
          </p:cNvSpPr>
          <p:nvPr>
            <p:ph type="sldNum" sz="quarter" idx="10"/>
          </p:nvPr>
        </p:nvSpPr>
        <p:spPr/>
        <p:txBody>
          <a:bodyPr/>
          <a:lstStyle/>
          <a:p>
            <a:fld id="{C19D55F2-16B5-3A42-80D9-9BC8F66E0B68}" type="slidenum">
              <a:rPr lang="en-US" smtClean="0"/>
              <a:t>5</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I am not going to talk about every input type, though you should be familiar with them all. But let’s review a few of them.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Text fields are going to be one of the most common. And, the most commonly messed up. This is typical. The system only accepts numbers (it even SAYS “Flight Number”), but the field is set to… nothing in particular. So defaults to the normal keyboard, and you either enter the wrong information or have to manually switch to numeric entry.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Think of the principles of resilience design again and: </a:t>
            </a:r>
          </a:p>
          <a:p>
            <a:pPr marL="171450" indent="-171450">
              <a:buFontTx/>
              <a:buChar char="-"/>
            </a:pPr>
            <a:r>
              <a:rPr lang="en-US" sz="1200" kern="1200" baseline="0" dirty="0" smtClean="0">
                <a:solidFill>
                  <a:schemeClr val="tx1"/>
                </a:solidFill>
                <a:effectLst/>
                <a:latin typeface="+mn-lt"/>
                <a:ea typeface="+mn-ea"/>
                <a:cs typeface="+mn-cs"/>
              </a:rPr>
              <a:t>Don’t make the user take extra actions.</a:t>
            </a:r>
          </a:p>
          <a:p>
            <a:pPr marL="171450" indent="-171450">
              <a:buFontTx/>
              <a:buChar char="-"/>
            </a:pPr>
            <a:r>
              <a:rPr lang="en-US" sz="1200" kern="1200" baseline="0" dirty="0" smtClean="0">
                <a:solidFill>
                  <a:schemeClr val="tx1"/>
                </a:solidFill>
                <a:effectLst/>
                <a:latin typeface="+mn-lt"/>
                <a:ea typeface="+mn-ea"/>
                <a:cs typeface="+mn-cs"/>
              </a:rPr>
              <a:t>Default to the most likely information, or mode.</a:t>
            </a:r>
          </a:p>
          <a:p>
            <a:pPr marL="171450" indent="-171450">
              <a:buFontTx/>
              <a:buChar char="-"/>
            </a:pPr>
            <a:r>
              <a:rPr lang="en-US" sz="1200" kern="1200" baseline="0" dirty="0" smtClean="0">
                <a:solidFill>
                  <a:schemeClr val="tx1"/>
                </a:solidFill>
                <a:effectLst/>
                <a:latin typeface="+mn-lt"/>
                <a:ea typeface="+mn-ea"/>
                <a:cs typeface="+mn-cs"/>
              </a:rPr>
              <a:t>Whenever possible, make it impossible to enter incorrect or invalid information. </a:t>
            </a:r>
          </a:p>
          <a:p>
            <a:pPr marL="171450" indent="-171450">
              <a:buFontTx/>
              <a:buChar char="-"/>
            </a:pPr>
            <a:r>
              <a:rPr lang="en-US" sz="1200" kern="1200" baseline="0" dirty="0" smtClean="0">
                <a:solidFill>
                  <a:schemeClr val="tx1"/>
                </a:solidFill>
                <a:effectLst/>
                <a:latin typeface="+mn-lt"/>
                <a:ea typeface="+mn-ea"/>
                <a:cs typeface="+mn-cs"/>
              </a:rPr>
              <a:t>Don’t show errors. Don’t punish the user, but find a way to help them, and lead them to the next step. An error dialog should never happen as that</a:t>
            </a:r>
            <a:r>
              <a:rPr lang="fr-FR" sz="120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s another thing for the user to dismiss, then they have to guess what part didn’t work.</a:t>
            </a:r>
          </a:p>
        </p:txBody>
      </p:sp>
      <p:sp>
        <p:nvSpPr>
          <p:cNvPr id="4" name="Slide Number Placeholder 3"/>
          <p:cNvSpPr>
            <a:spLocks noGrp="1"/>
          </p:cNvSpPr>
          <p:nvPr>
            <p:ph type="sldNum" sz="quarter" idx="10"/>
          </p:nvPr>
        </p:nvSpPr>
        <p:spPr/>
        <p:txBody>
          <a:bodyPr/>
          <a:lstStyle/>
          <a:p>
            <a:fld id="{C19D55F2-16B5-3A42-80D9-9BC8F66E0B68}" type="slidenum">
              <a:rPr lang="en-US" smtClean="0"/>
              <a:t>6</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Input types vary by platform, and in non-linear ways. There’s no such thing as one that is better than another.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Lack of support for an input type will not cause an error, but simply fall back to the default method. So if you have an old or odd OS, or an old web browser, setting input to Phone won’t break anything, you just won</a:t>
            </a:r>
            <a:r>
              <a:rPr lang="fr-FR" sz="1200" baseline="0" dirty="0" smtClean="0"/>
              <a:t>’</a:t>
            </a:r>
            <a:r>
              <a:rPr lang="en-US" sz="1200" baseline="0" dirty="0" smtClean="0"/>
              <a:t>t get snazzy input you expected.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Especially on the web you can also hack things nicely. The last line gives us the nice big phone number entry buttons, but with only numbers 0-9, not the pound and star. </a:t>
            </a:r>
          </a:p>
        </p:txBody>
      </p:sp>
      <p:sp>
        <p:nvSpPr>
          <p:cNvPr id="4" name="Slide Number Placeholder 3"/>
          <p:cNvSpPr>
            <a:spLocks noGrp="1"/>
          </p:cNvSpPr>
          <p:nvPr>
            <p:ph type="sldNum" sz="quarter" idx="10"/>
          </p:nvPr>
        </p:nvSpPr>
        <p:spPr/>
        <p:txBody>
          <a:bodyPr/>
          <a:lstStyle/>
          <a:p>
            <a:fld id="{E84E1A1A-86FB-4D8F-9AAA-CC197843CE34}" type="slidenum">
              <a:rPr lang="en-US" smtClean="0"/>
              <a:pPr/>
              <a:t>7</a:t>
            </a:fld>
            <a:endParaRPr lang="en-US" dirty="0"/>
          </a:p>
        </p:txBody>
      </p:sp>
    </p:spTree>
    <p:extLst>
      <p:ext uri="{BB962C8B-B14F-4D97-AF65-F5344CB8AC3E}">
        <p14:creationId xmlns:p14="http://schemas.microsoft.com/office/powerpoint/2010/main" val="1464415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So, by default you get the left input when you say you want “Number.” But you really want the one on the right. No funny characters, and nice big buttons as well.</a:t>
            </a:r>
          </a:p>
        </p:txBody>
      </p:sp>
      <p:sp>
        <p:nvSpPr>
          <p:cNvPr id="4" name="Slide Number Placeholder 3"/>
          <p:cNvSpPr>
            <a:spLocks noGrp="1"/>
          </p:cNvSpPr>
          <p:nvPr>
            <p:ph type="sldNum" sz="quarter" idx="10"/>
          </p:nvPr>
        </p:nvSpPr>
        <p:spPr/>
        <p:txBody>
          <a:bodyPr/>
          <a:lstStyle/>
          <a:p>
            <a:fld id="{C19D55F2-16B5-3A42-80D9-9BC8F66E0B68}" type="slidenum">
              <a:rPr lang="en-US" smtClean="0"/>
              <a:t>8</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There are lots of these.</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Email seems silly to many, but how many clicks to get to the @ key otherwise? We try to eliminate single extra clicks or screens from our design flow, right? Save up all the times the product owner says “three clicks and they are gone” and (though it’s wrong) remind him he said clicks, not screens.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 URL one also exists with slashes and “dot-coms” and so on.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These are not just mobile, incidentally. Built-in field validation generally prevents input outside the allowed range of input even when there’s a keyboard. So, proper input types are good for responsive web design regardless of platform. </a:t>
            </a:r>
          </a:p>
        </p:txBody>
      </p:sp>
      <p:sp>
        <p:nvSpPr>
          <p:cNvPr id="4" name="Slide Number Placeholder 3"/>
          <p:cNvSpPr>
            <a:spLocks noGrp="1"/>
          </p:cNvSpPr>
          <p:nvPr>
            <p:ph type="sldNum" sz="quarter" idx="10"/>
          </p:nvPr>
        </p:nvSpPr>
        <p:spPr/>
        <p:txBody>
          <a:bodyPr/>
          <a:lstStyle/>
          <a:p>
            <a:fld id="{C19D55F2-16B5-3A42-80D9-9BC8F66E0B68}" type="slidenum">
              <a:rPr lang="en-US" smtClean="0"/>
              <a:t>9</a:t>
            </a:fld>
            <a:endParaRPr lang="en-US"/>
          </a:p>
        </p:txBody>
      </p:sp>
    </p:spTree>
    <p:extLst>
      <p:ext uri="{BB962C8B-B14F-4D97-AF65-F5344CB8AC3E}">
        <p14:creationId xmlns:p14="http://schemas.microsoft.com/office/powerpoint/2010/main" val="2419257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Title-Slide-Lovebird-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337204"/>
            <a:ext cx="6341533" cy="1586442"/>
          </a:xfrm>
        </p:spPr>
        <p:txBody>
          <a:bodyPr/>
          <a:lstStyle>
            <a:lvl1pPr algn="l">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318934"/>
            <a:ext cx="6400800" cy="1752600"/>
          </a:xfrm>
        </p:spPr>
        <p:txBody>
          <a:bodyPr>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03746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292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8382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9252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Title-Slide-Lovebird-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2285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a:xfrm>
            <a:off x="457200" y="6282452"/>
            <a:ext cx="2999143" cy="246221"/>
          </a:xfrm>
          <a:prstGeom prst="rect">
            <a:avLst/>
          </a:prstGeom>
        </p:spPr>
        <p:txBody>
          <a:bodyPr wrap="square">
            <a:spAutoFit/>
          </a:bodyPr>
          <a:lstStyle/>
          <a:p>
            <a:r>
              <a:rPr lang="en-US" sz="1000" b="0" i="0" kern="1200" dirty="0" smtClean="0">
                <a:solidFill>
                  <a:schemeClr val="bg1">
                    <a:alpha val="46000"/>
                  </a:schemeClr>
                </a:solidFill>
                <a:latin typeface="Palatino"/>
                <a:ea typeface="+mn-ea"/>
                <a:cs typeface="Palatino"/>
              </a:rPr>
              <a:t>© 2015</a:t>
            </a:r>
            <a:r>
              <a:rPr lang="en-US" sz="1000" b="0" i="0" kern="1200" baseline="0" dirty="0" smtClean="0">
                <a:solidFill>
                  <a:schemeClr val="bg1">
                    <a:alpha val="46000"/>
                  </a:schemeClr>
                </a:solidFill>
                <a:latin typeface="Palatino"/>
                <a:ea typeface="+mn-ea"/>
                <a:cs typeface="Palatino"/>
              </a:rPr>
              <a:t> 4ourth Mobile</a:t>
            </a:r>
            <a:endParaRPr lang="en-US" sz="1000" b="0" i="1" kern="1200" dirty="0" smtClean="0">
              <a:solidFill>
                <a:schemeClr val="bg1">
                  <a:alpha val="46000"/>
                </a:schemeClr>
              </a:solidFill>
              <a:latin typeface="Palatino"/>
              <a:ea typeface="+mn-ea"/>
              <a:cs typeface="Palatino"/>
            </a:endParaRPr>
          </a:p>
        </p:txBody>
      </p:sp>
    </p:spTree>
    <p:extLst>
      <p:ext uri="{BB962C8B-B14F-4D97-AF65-F5344CB8AC3E}">
        <p14:creationId xmlns:p14="http://schemas.microsoft.com/office/powerpoint/2010/main" val="3452828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571090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2259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5342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286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28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3098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itle-Slide-Lovebird-3.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1155171"/>
            <a:ext cx="8229600" cy="707496"/>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42067"/>
            <a:ext cx="8229600" cy="398409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Box 16"/>
          <p:cNvSpPr txBox="1"/>
          <p:nvPr userDrawn="1"/>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a:t>
            </a:fld>
            <a:endParaRPr lang="en-US" dirty="0">
              <a:solidFill>
                <a:schemeClr val="bg1">
                  <a:lumMod val="50000"/>
                </a:schemeClr>
              </a:solidFill>
              <a:latin typeface="Akzidenz Grotesk"/>
              <a:cs typeface="Akzidenz Grotesk"/>
            </a:endParaRPr>
          </a:p>
        </p:txBody>
      </p:sp>
      <p:sp>
        <p:nvSpPr>
          <p:cNvPr id="9" name="Rectangle 8"/>
          <p:cNvSpPr/>
          <p:nvPr userDrawn="1"/>
        </p:nvSpPr>
        <p:spPr>
          <a:xfrm>
            <a:off x="7659025" y="174109"/>
            <a:ext cx="1365253"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en-US" sz="1800" b="0" i="0" kern="1200" dirty="0" smtClean="0">
                <a:solidFill>
                  <a:schemeClr val="bg1">
                    <a:alpha val="46000"/>
                  </a:schemeClr>
                </a:solidFill>
                <a:latin typeface="Palatino"/>
                <a:ea typeface="+mn-ea"/>
                <a:cs typeface="Palatino"/>
              </a:rPr>
              <a:t>4ourth.com</a:t>
            </a:r>
          </a:p>
        </p:txBody>
      </p:sp>
      <p:sp>
        <p:nvSpPr>
          <p:cNvPr id="10" name="Rectangle 9"/>
          <p:cNvSpPr/>
          <p:nvPr userDrawn="1"/>
        </p:nvSpPr>
        <p:spPr>
          <a:xfrm>
            <a:off x="155250" y="170087"/>
            <a:ext cx="6996664" cy="646331"/>
          </a:xfrm>
          <a:prstGeom prst="rect">
            <a:avLst/>
          </a:prstGeom>
          <a:noFill/>
        </p:spPr>
        <p:txBody>
          <a:bodyPr wrap="square">
            <a:spAutoFit/>
          </a:bodyPr>
          <a:lstStyle/>
          <a:p>
            <a:r>
              <a:rPr lang="en-US" sz="1800" b="0" i="0" kern="1200" dirty="0" smtClean="0">
                <a:solidFill>
                  <a:schemeClr val="bg1">
                    <a:alpha val="89000"/>
                  </a:schemeClr>
                </a:solidFill>
                <a:latin typeface="Palatino"/>
                <a:ea typeface="+mn-ea"/>
                <a:cs typeface="Palatino"/>
              </a:rPr>
              <a:t>The Complete Guide to</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Designing Mobile</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User Experiences</a:t>
            </a:r>
          </a:p>
          <a:p>
            <a:r>
              <a:rPr lang="en-US" sz="1800" b="0" i="0" kern="1200" baseline="0" dirty="0" smtClean="0">
                <a:solidFill>
                  <a:schemeClr val="bg1">
                    <a:alpha val="89000"/>
                  </a:schemeClr>
                </a:solidFill>
                <a:latin typeface="Palatino"/>
                <a:ea typeface="+mn-ea"/>
                <a:cs typeface="Palatino"/>
              </a:rPr>
              <a:t>11) Input &amp; Entry</a:t>
            </a:r>
            <a:endParaRPr lang="en-US" sz="1800" b="0" i="0" kern="1200" baseline="0" dirty="0" smtClean="0">
              <a:solidFill>
                <a:schemeClr val="bg1">
                  <a:alpha val="89000"/>
                </a:schemeClr>
              </a:solidFill>
              <a:latin typeface="Palatino"/>
              <a:ea typeface="+mn-ea"/>
              <a:cs typeface="Palatino"/>
            </a:endParaRPr>
          </a:p>
        </p:txBody>
      </p:sp>
    </p:spTree>
    <p:extLst>
      <p:ext uri="{BB962C8B-B14F-4D97-AF65-F5344CB8AC3E}">
        <p14:creationId xmlns:p14="http://schemas.microsoft.com/office/powerpoint/2010/main" val="182892669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hf hdr="0" ftr="0" dt="0"/>
  <p:txStyles>
    <p:titleStyle>
      <a:lvl1pPr algn="l" defTabSz="457200" rtl="0" eaLnBrk="1" latinLnBrk="0" hangingPunct="1">
        <a:spcBef>
          <a:spcPct val="0"/>
        </a:spcBef>
        <a:buNone/>
        <a:defRPr sz="4200" kern="1200">
          <a:solidFill>
            <a:srgbClr val="F2806C"/>
          </a:solidFill>
          <a:latin typeface="Palatino"/>
          <a:ea typeface="+mj-ea"/>
          <a:cs typeface="Palatino"/>
        </a:defRPr>
      </a:lvl1pPr>
    </p:titleStyle>
    <p:bodyStyle>
      <a:lvl1pPr marL="342900" indent="-342900" algn="l" defTabSz="457200" rtl="0" eaLnBrk="1" latinLnBrk="0" hangingPunct="1">
        <a:spcBef>
          <a:spcPct val="20000"/>
        </a:spcBef>
        <a:buFont typeface="Arial"/>
        <a:buChar char="•"/>
        <a:defRPr sz="3600" kern="1200">
          <a:solidFill>
            <a:srgbClr val="F2806C"/>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rgbClr val="F2806C"/>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4.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0.xml"/><Relationship Id="rId5" Type="http://schemas.openxmlformats.org/officeDocument/2006/relationships/image" Target="../media/image15.png"/><Relationship Id="rId6" Type="http://schemas.openxmlformats.org/officeDocument/2006/relationships/image" Target="../media/image7.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4.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1.xml"/><Relationship Id="rId5" Type="http://schemas.openxmlformats.org/officeDocument/2006/relationships/image" Target="../media/image21.png"/><Relationship Id="rId6" Type="http://schemas.openxmlformats.org/officeDocument/2006/relationships/image" Target="../media/image7.png"/><Relationship Id="rId7" Type="http://schemas.openxmlformats.org/officeDocument/2006/relationships/image" Target="../media/image4.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2.xml"/><Relationship Id="rId5" Type="http://schemas.openxmlformats.org/officeDocument/2006/relationships/image" Target="../media/image22.png"/><Relationship Id="rId6" Type="http://schemas.openxmlformats.org/officeDocument/2006/relationships/image" Target="../media/image4.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3.xml"/><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4.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4" Type="http://schemas.openxmlformats.org/officeDocument/2006/relationships/slideLayout" Target="../slideLayouts/slideLayout3.xml"/><Relationship Id="rId5" Type="http://schemas.openxmlformats.org/officeDocument/2006/relationships/notesSlide" Target="../notesSlides/notesSlide14.xml"/><Relationship Id="rId6" Type="http://schemas.openxmlformats.org/officeDocument/2006/relationships/image" Target="../media/image28.png"/><Relationship Id="rId7" Type="http://schemas.openxmlformats.org/officeDocument/2006/relationships/image" Target="../media/image11.png"/><Relationship Id="rId8" Type="http://schemas.openxmlformats.org/officeDocument/2006/relationships/image" Target="../media/image4.png"/><Relationship Id="rId1" Type="http://schemas.openxmlformats.org/officeDocument/2006/relationships/tags" Target="../tags/tag2.xml"/><Relationship Id="rId2" Type="http://schemas.microsoft.com/office/2007/relationships/media" Target="../media/media1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5.xml"/><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20.png"/><Relationship Id="rId9" Type="http://schemas.openxmlformats.org/officeDocument/2006/relationships/image" Target="../media/image4.png"/><Relationship Id="rId1" Type="http://schemas.microsoft.com/office/2007/relationships/media" Target="../media/media15.wav"/><Relationship Id="rId2" Type="http://schemas.openxmlformats.org/officeDocument/2006/relationships/audio" Target="../media/media15.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6.xml"/><Relationship Id="rId5" Type="http://schemas.openxmlformats.org/officeDocument/2006/relationships/image" Target="../media/image30.png"/><Relationship Id="rId6" Type="http://schemas.openxmlformats.org/officeDocument/2006/relationships/image" Target="../media/image7.png"/><Relationship Id="rId7" Type="http://schemas.openxmlformats.org/officeDocument/2006/relationships/image" Target="../media/image32.png"/><Relationship Id="rId8" Type="http://schemas.openxmlformats.org/officeDocument/2006/relationships/image" Target="../media/image4.png"/><Relationship Id="rId1" Type="http://schemas.microsoft.com/office/2007/relationships/media" Target="../media/media16.wav"/><Relationship Id="rId2" Type="http://schemas.openxmlformats.org/officeDocument/2006/relationships/audio" Target="../media/media16.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7.xml"/><Relationship Id="rId5" Type="http://schemas.openxmlformats.org/officeDocument/2006/relationships/image" Target="../media/image4.png"/><Relationship Id="rId1" Type="http://schemas.microsoft.com/office/2007/relationships/media" Target="../media/media17.wav"/><Relationship Id="rId2" Type="http://schemas.openxmlformats.org/officeDocument/2006/relationships/audio" Target="../media/media17.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xml"/><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4.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xml"/><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4.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4" Type="http://schemas.openxmlformats.org/officeDocument/2006/relationships/slideLayout" Target="../slideLayouts/slideLayout3.xml"/><Relationship Id="rId5" Type="http://schemas.openxmlformats.org/officeDocument/2006/relationships/notesSlide" Target="../notesSlides/notesSlide4.xml"/><Relationship Id="rId6" Type="http://schemas.openxmlformats.org/officeDocument/2006/relationships/image" Target="../media/image10.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4.png"/><Relationship Id="rId1" Type="http://schemas.openxmlformats.org/officeDocument/2006/relationships/tags" Target="../tags/tag1.xml"/><Relationship Id="rId2" Type="http://schemas.microsoft.com/office/2007/relationships/media"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xml"/><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4.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xml"/><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7.png"/><Relationship Id="rId8" Type="http://schemas.openxmlformats.org/officeDocument/2006/relationships/image" Target="../media/image4.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7.xml"/><Relationship Id="rId5" Type="http://schemas.openxmlformats.org/officeDocument/2006/relationships/image" Target="../media/image4.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8.xml"/><Relationship Id="rId5" Type="http://schemas.openxmlformats.org/officeDocument/2006/relationships/image" Target="../media/image17.png"/><Relationship Id="rId6" Type="http://schemas.openxmlformats.org/officeDocument/2006/relationships/image" Target="../media/image4.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9.xml"/><Relationship Id="rId5" Type="http://schemas.openxmlformats.org/officeDocument/2006/relationships/image" Target="../media/image18.png"/><Relationship Id="rId6" Type="http://schemas.openxmlformats.org/officeDocument/2006/relationships/image" Target="../media/image4.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57392" y="5031631"/>
            <a:ext cx="5083581" cy="424977"/>
          </a:xfrm>
        </p:spPr>
        <p:txBody>
          <a:bodyPr/>
          <a:lstStyle/>
          <a:p>
            <a:r>
              <a:rPr lang="en-US" sz="2000" dirty="0" smtClean="0"/>
              <a:t>@shoobe01	@</a:t>
            </a:r>
            <a:r>
              <a:rPr lang="en-US" sz="2000" dirty="0" err="1" smtClean="0"/>
              <a:t>udemy</a:t>
            </a:r>
            <a:endParaRPr lang="en-US" sz="2000" dirty="0" smtClean="0"/>
          </a:p>
          <a:p>
            <a:endParaRPr lang="en-US" i="1" dirty="0"/>
          </a:p>
        </p:txBody>
      </p:sp>
      <p:sp>
        <p:nvSpPr>
          <p:cNvPr id="4" name="TextBox 3"/>
          <p:cNvSpPr txBox="1"/>
          <p:nvPr/>
        </p:nvSpPr>
        <p:spPr>
          <a:xfrm>
            <a:off x="-2106706" y="2584824"/>
            <a:ext cx="184666" cy="369332"/>
          </a:xfrm>
          <a:prstGeom prst="rect">
            <a:avLst/>
          </a:prstGeom>
          <a:noFill/>
        </p:spPr>
        <p:txBody>
          <a:bodyPr wrap="none" rtlCol="0">
            <a:spAutoFit/>
          </a:bodyPr>
          <a:lstStyle/>
          <a:p>
            <a:endParaRPr lang="en-US" dirty="0"/>
          </a:p>
        </p:txBody>
      </p:sp>
      <p:sp>
        <p:nvSpPr>
          <p:cNvPr id="11" name="TextBox 10"/>
          <p:cNvSpPr txBox="1"/>
          <p:nvPr/>
        </p:nvSpPr>
        <p:spPr>
          <a:xfrm>
            <a:off x="-3428853" y="-15888"/>
            <a:ext cx="3262654" cy="5940088"/>
          </a:xfrm>
          <a:prstGeom prst="rect">
            <a:avLst/>
          </a:prstGeom>
          <a:solidFill>
            <a:srgbClr val="CCFFCC"/>
          </a:solidFill>
        </p:spPr>
        <p:txBody>
          <a:bodyPr wrap="square" rtlCol="0">
            <a:spAutoFit/>
          </a:bodyPr>
          <a:lstStyle/>
          <a:p>
            <a:r>
              <a:rPr lang="en-US" sz="2000" b="1" dirty="0"/>
              <a:t>TIMING/VIDEO</a:t>
            </a:r>
          </a:p>
          <a:p>
            <a:r>
              <a:rPr lang="en-US" sz="2000" b="1" dirty="0"/>
              <a:t>Remove auto-advancing after creating a video version:</a:t>
            </a:r>
          </a:p>
          <a:p>
            <a:endParaRPr lang="en-US" sz="2000" b="1" dirty="0"/>
          </a:p>
          <a:p>
            <a:r>
              <a:rPr lang="en-US" sz="2000" b="1" dirty="0"/>
              <a:t>On/Off:</a:t>
            </a:r>
          </a:p>
          <a:p>
            <a:r>
              <a:rPr lang="en-US" sz="2000" dirty="0"/>
              <a:t>In the tabs (not menu): “Slide Show” </a:t>
            </a:r>
          </a:p>
          <a:p>
            <a:r>
              <a:rPr lang="en-US" sz="2000" dirty="0"/>
              <a:t>[X] Play Narrations</a:t>
            </a:r>
          </a:p>
          <a:p>
            <a:r>
              <a:rPr lang="en-US" sz="2000" dirty="0"/>
              <a:t>[X] Use Timings</a:t>
            </a:r>
          </a:p>
          <a:p>
            <a:r>
              <a:rPr lang="en-US" sz="2000" dirty="0"/>
              <a:t>[  ] Show Media Controls</a:t>
            </a:r>
          </a:p>
          <a:p>
            <a:endParaRPr lang="en-US" sz="2000" dirty="0"/>
          </a:p>
          <a:p>
            <a:r>
              <a:rPr lang="en-US" sz="2000" b="1" dirty="0"/>
              <a:t>Clear the timings completely:</a:t>
            </a:r>
          </a:p>
          <a:p>
            <a:r>
              <a:rPr lang="en-US" sz="2000" dirty="0"/>
              <a:t>Select all the slides</a:t>
            </a:r>
          </a:p>
          <a:p>
            <a:r>
              <a:rPr lang="en-US" sz="2000" dirty="0"/>
              <a:t>Right click a slide &gt; “Slide Transition…”</a:t>
            </a:r>
          </a:p>
          <a:p>
            <a:r>
              <a:rPr lang="en-US" sz="2000" dirty="0"/>
              <a:t>In the “Advance slide” section uncheck “Automatically after”</a:t>
            </a:r>
          </a:p>
        </p:txBody>
      </p:sp>
      <p:sp>
        <p:nvSpPr>
          <p:cNvPr id="6" name="TextBox 5"/>
          <p:cNvSpPr txBox="1"/>
          <p:nvPr/>
        </p:nvSpPr>
        <p:spPr>
          <a:xfrm>
            <a:off x="9915328" y="5584081"/>
            <a:ext cx="184666" cy="369332"/>
          </a:xfrm>
          <a:prstGeom prst="rect">
            <a:avLst/>
          </a:prstGeom>
          <a:noFill/>
        </p:spPr>
        <p:txBody>
          <a:bodyPr wrap="none" rtlCol="0">
            <a:spAutoFit/>
          </a:bodyPr>
          <a:lstStyle/>
          <a:p>
            <a:endParaRPr lang="en-US"/>
          </a:p>
        </p:txBody>
      </p:sp>
      <p:sp>
        <p:nvSpPr>
          <p:cNvPr id="7" name="TextBox 6"/>
          <p:cNvSpPr txBox="1"/>
          <p:nvPr/>
        </p:nvSpPr>
        <p:spPr>
          <a:xfrm>
            <a:off x="9284922" y="834496"/>
            <a:ext cx="3262654" cy="954107"/>
          </a:xfrm>
          <a:prstGeom prst="rect">
            <a:avLst/>
          </a:prstGeom>
          <a:solidFill>
            <a:srgbClr val="CCFFCC"/>
          </a:solidFill>
        </p:spPr>
        <p:txBody>
          <a:bodyPr wrap="square" rtlCol="0">
            <a:spAutoFit/>
          </a:bodyPr>
          <a:lstStyle/>
          <a:p>
            <a:r>
              <a:rPr lang="en-US" sz="2800" b="1" dirty="0" smtClean="0"/>
              <a:t>NOTHING LONGER THAN 20 minutes!</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9" name="Title 1"/>
          <p:cNvSpPr txBox="1">
            <a:spLocks/>
          </p:cNvSpPr>
          <p:nvPr/>
        </p:nvSpPr>
        <p:spPr>
          <a:xfrm>
            <a:off x="685801" y="1486918"/>
            <a:ext cx="7887112" cy="2934475"/>
          </a:xfrm>
          <a:prstGeom prst="rect">
            <a:avLst/>
          </a:prstGeom>
          <a:effectLst>
            <a:glow rad="63500">
              <a:schemeClr val="bg1">
                <a:alpha val="40000"/>
              </a:schemeClr>
            </a:glow>
          </a:effectLst>
        </p:spPr>
        <p:txBody>
          <a:bodyPr vert="horz" lIns="91440" tIns="45720" rIns="91440" bIns="45720" rtlCol="0" anchor="ctr">
            <a:noAutofit/>
          </a:bodyPr>
          <a:lstStyle>
            <a:lvl1pPr algn="l" defTabSz="457200" rtl="0" eaLnBrk="1" latinLnBrk="0" hangingPunct="1">
              <a:spcBef>
                <a:spcPct val="0"/>
              </a:spcBef>
              <a:buNone/>
              <a:defRPr sz="4200" kern="1200">
                <a:solidFill>
                  <a:schemeClr val="bg1"/>
                </a:solidFill>
                <a:latin typeface="Palatino"/>
                <a:ea typeface="+mj-ea"/>
                <a:cs typeface="Palatino"/>
              </a:defRPr>
            </a:lvl1pPr>
          </a:lstStyle>
          <a:p>
            <a:r>
              <a:rPr lang="en-US" sz="2000" dirty="0" smtClean="0">
                <a:solidFill>
                  <a:srgbClr val="FFFFFF"/>
                </a:solidFill>
              </a:rPr>
              <a:t>The complete guide to</a:t>
            </a:r>
            <a:r>
              <a:rPr lang="en-US" sz="1600" dirty="0" smtClean="0">
                <a:solidFill>
                  <a:srgbClr val="FFFFFF"/>
                </a:solidFill>
              </a:rPr>
              <a:t/>
            </a:r>
            <a:br>
              <a:rPr lang="en-US" sz="1600" dirty="0" smtClean="0">
                <a:solidFill>
                  <a:srgbClr val="FFFFFF"/>
                </a:solidFill>
              </a:rPr>
            </a:br>
            <a:r>
              <a:rPr lang="en-US" sz="4800" dirty="0" smtClean="0">
                <a:solidFill>
                  <a:srgbClr val="FFFFFF"/>
                </a:solidFill>
              </a:rPr>
              <a:t>Designing Mobile</a:t>
            </a:r>
            <a:br>
              <a:rPr lang="en-US" sz="4800" dirty="0" smtClean="0">
                <a:solidFill>
                  <a:srgbClr val="FFFFFF"/>
                </a:solidFill>
              </a:rPr>
            </a:br>
            <a:r>
              <a:rPr lang="en-US" sz="4800" dirty="0" smtClean="0">
                <a:solidFill>
                  <a:srgbClr val="FFFFFF"/>
                </a:solidFill>
              </a:rPr>
              <a:t>User Experiences</a:t>
            </a:r>
            <a:br>
              <a:rPr lang="en-US" sz="4800" dirty="0" smtClean="0">
                <a:solidFill>
                  <a:srgbClr val="FFFFFF"/>
                </a:solidFill>
              </a:rPr>
            </a:br>
            <a:r>
              <a:rPr lang="en-US" sz="2000" dirty="0" smtClean="0">
                <a:solidFill>
                  <a:srgbClr val="FFFFFF"/>
                </a:solidFill>
              </a:rPr>
              <a:t/>
            </a:r>
            <a:br>
              <a:rPr lang="en-US" sz="2000" dirty="0" smtClean="0">
                <a:solidFill>
                  <a:srgbClr val="FFFFFF"/>
                </a:solidFill>
              </a:rPr>
            </a:br>
            <a:r>
              <a:rPr lang="en-US" sz="3200" i="1" dirty="0" smtClean="0"/>
              <a:t>11</a:t>
            </a:r>
            <a:r>
              <a:rPr lang="en-US" sz="3200" i="1" dirty="0"/>
              <a:t>) Input &amp; Entry</a:t>
            </a:r>
            <a:endParaRPr lang="en-US" sz="3200" dirty="0">
              <a:solidFill>
                <a:srgbClr val="FFFFFF"/>
              </a:solidFill>
            </a:endParaRPr>
          </a:p>
        </p:txBody>
      </p:sp>
      <p:sp>
        <p:nvSpPr>
          <p:cNvPr id="10" name="Subtitle 2"/>
          <p:cNvSpPr txBox="1">
            <a:spLocks/>
          </p:cNvSpPr>
          <p:nvPr/>
        </p:nvSpPr>
        <p:spPr>
          <a:xfrm>
            <a:off x="685801" y="5031631"/>
            <a:ext cx="5083581" cy="921782"/>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800" kern="1200">
                <a:solidFill>
                  <a:schemeClr val="bg1"/>
                </a:solidFill>
                <a:latin typeface="Palatino"/>
                <a:ea typeface="+mn-ea"/>
                <a:cs typeface="Palatino"/>
              </a:defRPr>
            </a:lvl1pPr>
            <a:lvl2pPr marL="457200" indent="0" algn="ctr" defTabSz="457200" rtl="0" eaLnBrk="1" latinLnBrk="0" hangingPunct="1">
              <a:spcBef>
                <a:spcPct val="20000"/>
              </a:spcBef>
              <a:buFont typeface="Arial"/>
              <a:buNone/>
              <a:defRPr sz="3600" kern="1200">
                <a:solidFill>
                  <a:schemeClr val="tx1">
                    <a:tint val="75000"/>
                  </a:schemeClr>
                </a:solidFill>
                <a:latin typeface="Palatino"/>
                <a:ea typeface="+mn-ea"/>
                <a:cs typeface="Palatino"/>
              </a:defRPr>
            </a:lvl2pPr>
            <a:lvl3pPr marL="914400" indent="0" algn="ctr" defTabSz="457200" rtl="0" eaLnBrk="1" latinLnBrk="0" hangingPunct="1">
              <a:spcBef>
                <a:spcPct val="20000"/>
              </a:spcBef>
              <a:buFont typeface="Arial"/>
              <a:buNone/>
              <a:defRPr sz="3600" kern="1200">
                <a:solidFill>
                  <a:schemeClr val="tx1">
                    <a:tint val="75000"/>
                  </a:schemeClr>
                </a:solidFill>
                <a:latin typeface="Palatino"/>
                <a:ea typeface="+mn-ea"/>
                <a:cs typeface="Palatino"/>
              </a:defRPr>
            </a:lvl3pPr>
            <a:lvl4pPr marL="1371600" indent="0" algn="ctr" defTabSz="457200" rtl="0" eaLnBrk="1" latinLnBrk="0" hangingPunct="1">
              <a:spcBef>
                <a:spcPct val="20000"/>
              </a:spcBef>
              <a:buFont typeface="Arial"/>
              <a:buNone/>
              <a:defRPr sz="3600" kern="1200">
                <a:solidFill>
                  <a:schemeClr val="tx1">
                    <a:tint val="75000"/>
                  </a:schemeClr>
                </a:solidFill>
                <a:latin typeface="Palatino"/>
                <a:ea typeface="+mn-ea"/>
                <a:cs typeface="Palatino"/>
              </a:defRPr>
            </a:lvl4pPr>
            <a:lvl5pPr marL="1828800" indent="0" algn="ctr" defTabSz="457200" rtl="0" eaLnBrk="1" latinLnBrk="0" hangingPunct="1">
              <a:spcBef>
                <a:spcPct val="20000"/>
              </a:spcBef>
              <a:buFont typeface="Arial"/>
              <a:buNone/>
              <a:defRPr sz="3600" kern="1200">
                <a:solidFill>
                  <a:schemeClr val="tx1">
                    <a:tint val="75000"/>
                  </a:schemeClr>
                </a:solidFill>
                <a:latin typeface="Palatino"/>
                <a:ea typeface="+mn-ea"/>
                <a:cs typeface="Palatino"/>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smtClean="0"/>
              <a:t>@shoobe01</a:t>
            </a:r>
          </a:p>
          <a:p>
            <a:r>
              <a:rPr lang="en-US" sz="2000" smtClean="0"/>
              <a:t>4ourth.com</a:t>
            </a:r>
            <a:endParaRPr lang="en-US" i="1" dirty="0"/>
          </a:p>
        </p:txBody>
      </p:sp>
    </p:spTree>
    <p:extLst>
      <p:ext uri="{BB962C8B-B14F-4D97-AF65-F5344CB8AC3E}">
        <p14:creationId xmlns:p14="http://schemas.microsoft.com/office/powerpoint/2010/main" val="2219002562"/>
      </p:ext>
    </p:extLst>
  </p:cSld>
  <p:clrMapOvr>
    <a:masterClrMapping/>
  </p:clrMapOvr>
  <mc:AlternateContent xmlns:mc="http://schemas.openxmlformats.org/markup-compatibility/2006" xmlns:p14="http://schemas.microsoft.com/office/powerpoint/2010/main">
    <mc:Choice Requires="p14">
      <p:transition p14:dur="400" advTm="8480">
        <p:fade/>
      </p:transition>
    </mc:Choice>
    <mc:Fallback xmlns="">
      <p:transition xmlns:p14="http://schemas.microsoft.com/office/powerpoint/2010/main" advTm="84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4-10-12 16.13.1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6772" y="1858654"/>
            <a:ext cx="2403678" cy="4189920"/>
          </a:xfrm>
          <a:prstGeom prst="rect">
            <a:avLst/>
          </a:prstGeom>
        </p:spPr>
      </p:pic>
      <p:pic>
        <p:nvPicPr>
          <p:cNvPr id="6" name="Picture 5" descr="Clicks.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100386" y="1285212"/>
            <a:ext cx="2923015" cy="5441403"/>
          </a:xfrm>
          <a:prstGeom prst="rect">
            <a:avLst/>
          </a:prstGeom>
        </p:spPr>
      </p:pic>
      <p:grpSp>
        <p:nvGrpSpPr>
          <p:cNvPr id="5" name="Group 4"/>
          <p:cNvGrpSpPr/>
          <p:nvPr/>
        </p:nvGrpSpPr>
        <p:grpSpPr>
          <a:xfrm>
            <a:off x="5001607" y="1128952"/>
            <a:ext cx="2926828" cy="5646089"/>
            <a:chOff x="5001608" y="1411169"/>
            <a:chExt cx="2629672" cy="5072851"/>
          </a:xfrm>
        </p:grpSpPr>
        <p:pic>
          <p:nvPicPr>
            <p:cNvPr id="2" name="Picture 1" descr="2014-11-21 20.40.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70511" y="1858654"/>
              <a:ext cx="2267646" cy="4031371"/>
            </a:xfrm>
            <a:prstGeom prst="rect">
              <a:avLst/>
            </a:prstGeom>
          </p:spPr>
        </p:pic>
        <p:pic>
          <p:nvPicPr>
            <p:cNvPr id="3" name="Picture 2" descr="Nexus-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1608" y="1411169"/>
              <a:ext cx="2629672" cy="5072851"/>
            </a:xfrm>
            <a:prstGeom prst="rect">
              <a:avLst/>
            </a:prstGeom>
          </p:spPr>
        </p:pic>
      </p:gr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7266373"/>
      </p:ext>
    </p:extLst>
  </p:cSld>
  <p:clrMapOvr>
    <a:masterClrMapping/>
  </p:clrMapOvr>
  <mc:AlternateContent xmlns:mc="http://schemas.openxmlformats.org/markup-compatibility/2006" xmlns:p14="http://schemas.microsoft.com/office/powerpoint/2010/main">
    <mc:Choice Requires="p14">
      <p:transition p14:dur="400" advTm="26501">
        <p:fade/>
      </p:transition>
    </mc:Choice>
    <mc:Fallback xmlns="">
      <p:transition xmlns:p14="http://schemas.microsoft.com/office/powerpoint/2010/main" advTm="265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H.png"/>
          <p:cNvPicPr>
            <a:picLocks noChangeAspect="1"/>
          </p:cNvPicPr>
          <p:nvPr/>
        </p:nvPicPr>
        <p:blipFill rotWithShape="1">
          <a:blip r:embed="rId5">
            <a:extLst>
              <a:ext uri="{28A0092B-C50C-407E-A947-70E740481C1C}">
                <a14:useLocalDpi xmlns:a14="http://schemas.microsoft.com/office/drawing/2010/main" val="0"/>
              </a:ext>
            </a:extLst>
          </a:blip>
          <a:srcRect l="53452" t="12078" r="3042"/>
          <a:stretch/>
        </p:blipFill>
        <p:spPr>
          <a:xfrm>
            <a:off x="4868191" y="1957198"/>
            <a:ext cx="3216731" cy="6029666"/>
          </a:xfrm>
          <a:prstGeom prst="rect">
            <a:avLst/>
          </a:prstGeom>
        </p:spPr>
      </p:pic>
      <p:pic>
        <p:nvPicPr>
          <p:cNvPr id="4" name="Picture 3" descr="FIH.png"/>
          <p:cNvPicPr>
            <a:picLocks noChangeAspect="1"/>
          </p:cNvPicPr>
          <p:nvPr/>
        </p:nvPicPr>
        <p:blipFill rotWithShape="1">
          <a:blip r:embed="rId5">
            <a:extLst>
              <a:ext uri="{28A0092B-C50C-407E-A947-70E740481C1C}">
                <a14:useLocalDpi xmlns:a14="http://schemas.microsoft.com/office/drawing/2010/main" val="0"/>
              </a:ext>
            </a:extLst>
          </a:blip>
          <a:srcRect l="3553" t="11960" r="52941"/>
          <a:stretch/>
        </p:blipFill>
        <p:spPr>
          <a:xfrm>
            <a:off x="1020197" y="1957198"/>
            <a:ext cx="3216731" cy="6037766"/>
          </a:xfrm>
          <a:prstGeom prst="rect">
            <a:avLst/>
          </a:prstGeom>
        </p:spPr>
      </p:pic>
      <p:pic>
        <p:nvPicPr>
          <p:cNvPr id="7" name="Picture 6" descr="Clicks.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72061" y="1283854"/>
            <a:ext cx="3583944" cy="6671777"/>
          </a:xfrm>
          <a:prstGeom prst="rect">
            <a:avLst/>
          </a:prstGeom>
        </p:spPr>
      </p:pic>
      <p:pic>
        <p:nvPicPr>
          <p:cNvPr id="8" name="Picture 7" descr="Clicks.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67841" y="1283854"/>
            <a:ext cx="3583944" cy="6671777"/>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01194210"/>
      </p:ext>
    </p:extLst>
  </p:cSld>
  <p:clrMapOvr>
    <a:masterClrMapping/>
  </p:clrMapOvr>
  <mc:AlternateContent xmlns:mc="http://schemas.openxmlformats.org/markup-compatibility/2006" xmlns:p14="http://schemas.microsoft.com/office/powerpoint/2010/main">
    <mc:Choice Requires="p14">
      <p:transition spd="slow" p14:dur="2000" advTm="32762"/>
    </mc:Choice>
    <mc:Fallback xmlns="">
      <p:transition xmlns:p14="http://schemas.microsoft.com/office/powerpoint/2010/main" spd="slow" advTm="32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Input Trait Types</a:t>
            </a:r>
            <a:endParaRPr lang="en-US" dirty="0"/>
          </a:p>
        </p:txBody>
      </p:sp>
      <p:sp>
        <p:nvSpPr>
          <p:cNvPr id="3" name="Content Placeholder 2"/>
          <p:cNvSpPr>
            <a:spLocks noGrp="1"/>
          </p:cNvSpPr>
          <p:nvPr>
            <p:ph idx="1"/>
          </p:nvPr>
        </p:nvSpPr>
        <p:spPr>
          <a:xfrm>
            <a:off x="457200" y="2272957"/>
            <a:ext cx="3336981" cy="650522"/>
          </a:xfrm>
        </p:spPr>
        <p:txBody>
          <a:bodyPr>
            <a:normAutofit/>
          </a:bodyPr>
          <a:lstStyle/>
          <a:p>
            <a:pPr marL="0" indent="0">
              <a:buClr>
                <a:srgbClr val="E9213C"/>
              </a:buClr>
              <a:buNone/>
            </a:pPr>
            <a:r>
              <a:rPr lang="en-US" sz="3200" dirty="0" smtClean="0">
                <a:solidFill>
                  <a:srgbClr val="FFFFFF"/>
                </a:solidFill>
                <a:latin typeface="Akzidenz Grotesk BE"/>
                <a:cs typeface="Akzidenz Grotesk BE"/>
              </a:rPr>
              <a:t>Sentence case</a:t>
            </a:r>
          </a:p>
        </p:txBody>
      </p:sp>
      <p:sp>
        <p:nvSpPr>
          <p:cNvPr id="5" name="Content Placeholder 2"/>
          <p:cNvSpPr txBox="1">
            <a:spLocks/>
          </p:cNvSpPr>
          <p:nvPr/>
        </p:nvSpPr>
        <p:spPr>
          <a:xfrm>
            <a:off x="4631407" y="2270152"/>
            <a:ext cx="3336981" cy="65052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600" kern="1200">
                <a:solidFill>
                  <a:srgbClr val="F2806C"/>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rgbClr val="F2806C"/>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9213C"/>
              </a:buClr>
              <a:buFont typeface="Arial"/>
              <a:buNone/>
            </a:pPr>
            <a:r>
              <a:rPr lang="en-US" sz="3200" dirty="0" smtClean="0">
                <a:solidFill>
                  <a:srgbClr val="FFFFFF"/>
                </a:solidFill>
                <a:latin typeface="Akzidenz Grotesk BE"/>
                <a:cs typeface="Akzidenz Grotesk BE"/>
              </a:rPr>
              <a:t>Title Case</a:t>
            </a:r>
          </a:p>
        </p:txBody>
      </p:sp>
      <p:sp>
        <p:nvSpPr>
          <p:cNvPr id="6" name="Content Placeholder 2"/>
          <p:cNvSpPr txBox="1">
            <a:spLocks/>
          </p:cNvSpPr>
          <p:nvPr/>
        </p:nvSpPr>
        <p:spPr>
          <a:xfrm>
            <a:off x="460188" y="3448684"/>
            <a:ext cx="3336981" cy="65052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600" kern="1200">
                <a:solidFill>
                  <a:srgbClr val="F2806C"/>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rgbClr val="F2806C"/>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9213C"/>
              </a:buClr>
              <a:buFont typeface="Arial"/>
              <a:buNone/>
            </a:pPr>
            <a:r>
              <a:rPr lang="en-US" sz="3200" dirty="0" smtClean="0">
                <a:solidFill>
                  <a:srgbClr val="FFFFFF"/>
                </a:solidFill>
                <a:latin typeface="Akzidenz Grotesk BE"/>
                <a:cs typeface="Akzidenz Grotesk BE"/>
              </a:rPr>
              <a:t>ALL CAPS</a:t>
            </a:r>
          </a:p>
        </p:txBody>
      </p:sp>
      <p:sp>
        <p:nvSpPr>
          <p:cNvPr id="7" name="Content Placeholder 2"/>
          <p:cNvSpPr txBox="1">
            <a:spLocks/>
          </p:cNvSpPr>
          <p:nvPr/>
        </p:nvSpPr>
        <p:spPr>
          <a:xfrm>
            <a:off x="4634395" y="3445879"/>
            <a:ext cx="3336981" cy="65052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600" kern="1200">
                <a:solidFill>
                  <a:srgbClr val="F2806C"/>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rgbClr val="F2806C"/>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9213C"/>
              </a:buClr>
              <a:buFont typeface="Arial"/>
              <a:buNone/>
            </a:pPr>
            <a:r>
              <a:rPr lang="en-US" sz="3200" dirty="0" smtClean="0">
                <a:solidFill>
                  <a:srgbClr val="FFFFFF"/>
                </a:solidFill>
                <a:latin typeface="Akzidenz Grotesk BE"/>
                <a:cs typeface="Akzidenz Grotesk BE"/>
              </a:rPr>
              <a:t>all lower case</a:t>
            </a:r>
          </a:p>
        </p:txBody>
      </p:sp>
      <p:pic>
        <p:nvPicPr>
          <p:cNvPr id="8" name="Picture 7" descr="2014-12-08 00.28.51.png"/>
          <p:cNvPicPr>
            <a:picLocks noChangeAspect="1"/>
          </p:cNvPicPr>
          <p:nvPr/>
        </p:nvPicPr>
        <p:blipFill rotWithShape="1">
          <a:blip r:embed="rId5">
            <a:extLst>
              <a:ext uri="{28A0092B-C50C-407E-A947-70E740481C1C}">
                <a14:useLocalDpi xmlns:a14="http://schemas.microsoft.com/office/drawing/2010/main" val="0"/>
              </a:ext>
            </a:extLst>
          </a:blip>
          <a:srcRect l="2704" t="12424" r="2657" b="55696"/>
          <a:stretch/>
        </p:blipFill>
        <p:spPr>
          <a:xfrm>
            <a:off x="460188" y="4618513"/>
            <a:ext cx="6831190" cy="4084634"/>
          </a:xfrm>
          <a:prstGeom prst="rect">
            <a:avLst/>
          </a:prstGeom>
          <a:ln w="28575" cmpd="sng">
            <a:solidFill>
              <a:schemeClr val="bg1">
                <a:lumMod val="65000"/>
              </a:schemeClr>
            </a:solidFill>
          </a:ln>
        </p:spPr>
      </p:pic>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89918358"/>
      </p:ext>
    </p:extLst>
  </p:cSld>
  <p:clrMapOvr>
    <a:masterClrMapping/>
  </p:clrMapOvr>
  <mc:AlternateContent xmlns:mc="http://schemas.openxmlformats.org/markup-compatibility/2006" xmlns:p14="http://schemas.microsoft.com/office/powerpoint/2010/main">
    <mc:Choice Requires="p14">
      <p:transition spd="slow" p14:dur="2000" advTm="28942"/>
    </mc:Choice>
    <mc:Fallback xmlns="">
      <p:transition xmlns:p14="http://schemas.microsoft.com/office/powerpoint/2010/main" spd="slow" advTm="28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t="49656"/>
          <a:stretch/>
        </p:blipFill>
        <p:spPr>
          <a:xfrm>
            <a:off x="282285" y="1467898"/>
            <a:ext cx="3798487" cy="1206218"/>
          </a:xfrm>
          <a:prstGeom prst="rect">
            <a:avLst/>
          </a:prstGeom>
        </p:spPr>
      </p:pic>
      <p:pic>
        <p:nvPicPr>
          <p:cNvPr id="7" name="Picture 6" descr="Switch.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0350" y="1746249"/>
            <a:ext cx="3162300" cy="457200"/>
          </a:xfrm>
          <a:prstGeom prst="rect">
            <a:avLst/>
          </a:prstGeom>
        </p:spPr>
      </p:pic>
      <p:pic>
        <p:nvPicPr>
          <p:cNvPr id="8" name="Picture 7" descr="check-radi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994" y="2970834"/>
            <a:ext cx="8328107" cy="903313"/>
          </a:xfrm>
          <a:prstGeom prst="rect">
            <a:avLst/>
          </a:prstGeom>
        </p:spPr>
      </p:pic>
      <p:pic>
        <p:nvPicPr>
          <p:cNvPr id="9" name="Picture 8"/>
          <p:cNvPicPr>
            <a:picLocks noChangeAspect="1"/>
          </p:cNvPicPr>
          <p:nvPr/>
        </p:nvPicPr>
        <p:blipFill>
          <a:blip r:embed="rId8"/>
          <a:stretch>
            <a:fillRect/>
          </a:stretch>
        </p:blipFill>
        <p:spPr>
          <a:xfrm>
            <a:off x="379791" y="4210973"/>
            <a:ext cx="4429690" cy="2063143"/>
          </a:xfrm>
          <a:prstGeom prst="rect">
            <a:avLst/>
          </a:prstGeom>
        </p:spPr>
      </p:pic>
      <p:pic>
        <p:nvPicPr>
          <p:cNvPr id="11" name="Picture 10" descr="SegmentController.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6582" y="5038005"/>
            <a:ext cx="2946068" cy="294607"/>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72585905"/>
      </p:ext>
    </p:extLst>
  </p:cSld>
  <p:clrMapOvr>
    <a:masterClrMapping/>
  </p:clrMapOvr>
  <mc:AlternateContent xmlns:mc="http://schemas.openxmlformats.org/markup-compatibility/2006" xmlns:p14="http://schemas.microsoft.com/office/powerpoint/2010/main">
    <mc:Choice Requires="p14">
      <p:transition p14:dur="400" advTm="18132">
        <p:fade/>
      </p:transition>
    </mc:Choice>
    <mc:Fallback xmlns="">
      <p:transition xmlns:p14="http://schemas.microsoft.com/office/powerpoint/2010/main" advTm="181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evelUp.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00615" y="1292896"/>
            <a:ext cx="2869417" cy="5351841"/>
          </a:xfrm>
          <a:prstGeom prst="rect">
            <a:avLst/>
          </a:prstGeom>
        </p:spPr>
      </p:pic>
      <p:pic>
        <p:nvPicPr>
          <p:cNvPr id="15" name="Picture 14" descr="Finge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1755" y="5232393"/>
            <a:ext cx="4295091" cy="4965279"/>
          </a:xfrm>
          <a:prstGeom prst="rect">
            <a:avLst/>
          </a:prstGeom>
        </p:spPr>
      </p:pic>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860374328"/>
      </p:ext>
    </p:extLst>
  </p:cSld>
  <p:clrMapOvr>
    <a:masterClrMapping/>
  </p:clrMapOvr>
  <mc:AlternateContent xmlns:mc="http://schemas.openxmlformats.org/markup-compatibility/2006" xmlns:p14="http://schemas.microsoft.com/office/powerpoint/2010/main">
    <mc:Choice Requires="p14">
      <p:transition p14:dur="400" advTm="16410">
        <p:fade/>
      </p:transition>
    </mc:Choice>
    <mc:Fallback xmlns="">
      <p:transition xmlns:p14="http://schemas.microsoft.com/office/powerpoint/2010/main" advTm="164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10-12 20.02.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2908" y="1707747"/>
            <a:ext cx="2418085" cy="4298816"/>
          </a:xfrm>
          <a:prstGeom prst="rect">
            <a:avLst/>
          </a:prstGeom>
        </p:spPr>
      </p:pic>
      <p:grpSp>
        <p:nvGrpSpPr>
          <p:cNvPr id="6" name="Group 5"/>
          <p:cNvGrpSpPr/>
          <p:nvPr/>
        </p:nvGrpSpPr>
        <p:grpSpPr>
          <a:xfrm>
            <a:off x="4874953" y="1215382"/>
            <a:ext cx="2840852" cy="5437467"/>
            <a:chOff x="4874953" y="1215382"/>
            <a:chExt cx="2840852" cy="5437467"/>
          </a:xfrm>
        </p:grpSpPr>
        <p:pic>
          <p:nvPicPr>
            <p:cNvPr id="4" name="Picture 3" descr="2014-10-12 20.03.1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7209" y="1806611"/>
              <a:ext cx="2428496" cy="4317325"/>
            </a:xfrm>
            <a:prstGeom prst="rect">
              <a:avLst/>
            </a:prstGeom>
          </p:spPr>
        </p:pic>
        <p:pic>
          <p:nvPicPr>
            <p:cNvPr id="5" name="Picture 4" descr="Galaxy-S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4953" y="1215382"/>
              <a:ext cx="2840852" cy="5437467"/>
            </a:xfrm>
            <a:prstGeom prst="rect">
              <a:avLst/>
            </a:prstGeom>
          </p:spPr>
        </p:pic>
      </p:grpSp>
      <p:pic>
        <p:nvPicPr>
          <p:cNvPr id="16" name="Picture 15" descr="Nexus-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0904" y="1215383"/>
            <a:ext cx="2811896" cy="5424376"/>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14502828"/>
      </p:ext>
    </p:extLst>
  </p:cSld>
  <p:clrMapOvr>
    <a:masterClrMapping/>
  </p:clrMapOvr>
  <mc:AlternateContent xmlns:mc="http://schemas.openxmlformats.org/markup-compatibility/2006" xmlns:p14="http://schemas.microsoft.com/office/powerpoint/2010/main">
    <mc:Choice Requires="p14">
      <p:transition p14:dur="400" advTm="26852">
        <p:fade/>
      </p:transition>
    </mc:Choice>
    <mc:Fallback xmlns="">
      <p:transition xmlns:p14="http://schemas.microsoft.com/office/powerpoint/2010/main" advTm="268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4-10-12 20.03.1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7516" y="1832268"/>
            <a:ext cx="2428496" cy="4235554"/>
          </a:xfrm>
          <a:prstGeom prst="rect">
            <a:avLst/>
          </a:prstGeom>
        </p:spPr>
      </p:pic>
      <p:pic>
        <p:nvPicPr>
          <p:cNvPr id="9" name="Picture 8" descr="Clicks.png"/>
          <p:cNvPicPr>
            <a:picLocks noChangeAspect="1"/>
          </p:cNvPicPr>
          <p:nvPr/>
        </p:nvPicPr>
        <p:blipFill rotWithShape="1">
          <a:blip r:embed="rId6" cstate="print">
            <a:extLst>
              <a:ext uri="{28A0092B-C50C-407E-A947-70E740481C1C}">
                <a14:useLocalDpi xmlns:a14="http://schemas.microsoft.com/office/drawing/2010/main"/>
              </a:ext>
            </a:extLst>
          </a:blip>
          <a:srcRect b="50453"/>
          <a:stretch/>
        </p:blipFill>
        <p:spPr>
          <a:xfrm>
            <a:off x="4873002" y="1258694"/>
            <a:ext cx="2923015" cy="2696053"/>
          </a:xfrm>
          <a:prstGeom prst="rect">
            <a:avLst/>
          </a:prstGeom>
        </p:spPr>
      </p:pic>
      <p:pic>
        <p:nvPicPr>
          <p:cNvPr id="10" name="Picture 9" descr="Clicks.png"/>
          <p:cNvPicPr>
            <a:picLocks noChangeAspect="1"/>
          </p:cNvPicPr>
          <p:nvPr/>
        </p:nvPicPr>
        <p:blipFill rotWithShape="1">
          <a:blip r:embed="rId6" cstate="print">
            <a:extLst>
              <a:ext uri="{28A0092B-C50C-407E-A947-70E740481C1C}">
                <a14:useLocalDpi xmlns:a14="http://schemas.microsoft.com/office/drawing/2010/main"/>
              </a:ext>
            </a:extLst>
          </a:blip>
          <a:srcRect t="43878" b="453"/>
          <a:stretch/>
        </p:blipFill>
        <p:spPr>
          <a:xfrm>
            <a:off x="4873002" y="3719059"/>
            <a:ext cx="2923015" cy="3029206"/>
          </a:xfrm>
          <a:prstGeom prst="rect">
            <a:avLst/>
          </a:prstGeom>
        </p:spPr>
      </p:pic>
      <p:pic>
        <p:nvPicPr>
          <p:cNvPr id="13" name="Picture 12" descr="Clicks.png"/>
          <p:cNvPicPr>
            <a:picLocks noChangeAspect="1"/>
          </p:cNvPicPr>
          <p:nvPr/>
        </p:nvPicPr>
        <p:blipFill rotWithShape="1">
          <a:blip r:embed="rId6" cstate="print">
            <a:extLst>
              <a:ext uri="{28A0092B-C50C-407E-A947-70E740481C1C}">
                <a14:useLocalDpi xmlns:a14="http://schemas.microsoft.com/office/drawing/2010/main"/>
              </a:ext>
            </a:extLst>
          </a:blip>
          <a:srcRect t="43878" b="453"/>
          <a:stretch/>
        </p:blipFill>
        <p:spPr>
          <a:xfrm>
            <a:off x="1077056" y="3719059"/>
            <a:ext cx="2923015" cy="3029206"/>
          </a:xfrm>
          <a:prstGeom prst="rect">
            <a:avLst/>
          </a:prstGeom>
        </p:spPr>
      </p:pic>
      <p:pic>
        <p:nvPicPr>
          <p:cNvPr id="14" name="Picture 13" descr="Clicks.png"/>
          <p:cNvPicPr>
            <a:picLocks noChangeAspect="1"/>
          </p:cNvPicPr>
          <p:nvPr/>
        </p:nvPicPr>
        <p:blipFill rotWithShape="1">
          <a:blip r:embed="rId6" cstate="print">
            <a:extLst>
              <a:ext uri="{28A0092B-C50C-407E-A947-70E740481C1C}">
                <a14:useLocalDpi xmlns:a14="http://schemas.microsoft.com/office/drawing/2010/main"/>
              </a:ext>
            </a:extLst>
          </a:blip>
          <a:srcRect b="50453"/>
          <a:stretch/>
        </p:blipFill>
        <p:spPr>
          <a:xfrm>
            <a:off x="1077056" y="1253979"/>
            <a:ext cx="2923015" cy="2696053"/>
          </a:xfrm>
          <a:prstGeom prst="rect">
            <a:avLst/>
          </a:prstGeom>
        </p:spPr>
      </p:pic>
      <p:pic>
        <p:nvPicPr>
          <p:cNvPr id="3" name="Picture 2"/>
          <p:cNvPicPr>
            <a:picLocks noChangeAspect="1"/>
          </p:cNvPicPr>
          <p:nvPr/>
        </p:nvPicPr>
        <p:blipFill>
          <a:blip r:embed="rId7"/>
          <a:stretch>
            <a:fillRect/>
          </a:stretch>
        </p:blipFill>
        <p:spPr>
          <a:xfrm>
            <a:off x="5112795" y="1832267"/>
            <a:ext cx="2382500" cy="4235554"/>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97391861"/>
      </p:ext>
    </p:extLst>
  </p:cSld>
  <p:clrMapOvr>
    <a:masterClrMapping/>
  </p:clrMapOvr>
  <mc:AlternateContent xmlns:mc="http://schemas.openxmlformats.org/markup-compatibility/2006" xmlns:p14="http://schemas.microsoft.com/office/powerpoint/2010/main">
    <mc:Choice Requires="p14">
      <p:transition p14:dur="400" advTm="19917">
        <p:fade/>
      </p:transition>
    </mc:Choice>
    <mc:Fallback xmlns="">
      <p:transition xmlns:p14="http://schemas.microsoft.com/office/powerpoint/2010/main" advTm="199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0290" y="1481938"/>
            <a:ext cx="7501468" cy="707886"/>
          </a:xfrm>
          <a:prstGeom prst="rect">
            <a:avLst/>
          </a:prstGeom>
          <a:noFill/>
        </p:spPr>
        <p:txBody>
          <a:bodyPr wrap="square" rtlCol="0">
            <a:spAutoFit/>
          </a:bodyPr>
          <a:lstStyle/>
          <a:p>
            <a:r>
              <a:rPr lang="en-US" sz="4000" dirty="0" smtClean="0">
                <a:solidFill>
                  <a:srgbClr val="F2806C"/>
                </a:solidFill>
                <a:latin typeface="Palatino"/>
                <a:cs typeface="Palatino"/>
              </a:rPr>
              <a:t>In Part 12:</a:t>
            </a:r>
          </a:p>
        </p:txBody>
      </p:sp>
      <p:sp>
        <p:nvSpPr>
          <p:cNvPr id="4" name="Content Placeholder 2"/>
          <p:cNvSpPr>
            <a:spLocks noGrp="1"/>
          </p:cNvSpPr>
          <p:nvPr>
            <p:ph idx="1"/>
          </p:nvPr>
        </p:nvSpPr>
        <p:spPr>
          <a:xfrm>
            <a:off x="457200" y="2298830"/>
            <a:ext cx="7913687" cy="4119736"/>
          </a:xfrm>
        </p:spPr>
        <p:txBody>
          <a:bodyPr>
            <a:normAutofit/>
          </a:bodyPr>
          <a:lstStyle/>
          <a:p>
            <a:pPr marL="0" indent="0">
              <a:buClr>
                <a:srgbClr val="E9213C"/>
              </a:buClr>
              <a:buNone/>
            </a:pPr>
            <a:r>
              <a:rPr lang="en-US" sz="2000" dirty="0" smtClean="0">
                <a:latin typeface="Akzidenz Grotesk BE"/>
                <a:cs typeface="Akzidenz Grotesk BE"/>
              </a:rPr>
              <a:t>Interaction &amp; specification</a:t>
            </a:r>
            <a:endParaRPr lang="en-US" sz="2000" dirty="0" smtClean="0">
              <a:solidFill>
                <a:srgbClr val="FFFFFF"/>
              </a:solidFill>
              <a:latin typeface="Akzidenz Grotesk BE"/>
              <a:cs typeface="Akzidenz Grotesk BE"/>
            </a:endParaRPr>
          </a:p>
          <a:p>
            <a:pPr>
              <a:buClr>
                <a:srgbClr val="E9213C"/>
              </a:buClr>
            </a:pPr>
            <a:r>
              <a:rPr lang="en-US" sz="2000" dirty="0" smtClean="0">
                <a:solidFill>
                  <a:srgbClr val="FFFFFF"/>
                </a:solidFill>
                <a:latin typeface="Akzidenz Grotesk BE"/>
                <a:cs typeface="Akzidenz Grotesk BE"/>
              </a:rPr>
              <a:t>Lean and Agile UX.</a:t>
            </a:r>
          </a:p>
          <a:p>
            <a:pPr>
              <a:buClr>
                <a:srgbClr val="E9213C"/>
              </a:buClr>
            </a:pPr>
            <a:r>
              <a:rPr lang="en-US" sz="2000" dirty="0" smtClean="0">
                <a:solidFill>
                  <a:srgbClr val="FFFFFF"/>
                </a:solidFill>
                <a:latin typeface="Akzidenz Grotesk BE"/>
                <a:cs typeface="Akzidenz Grotesk BE"/>
              </a:rPr>
              <a:t>Document formats.</a:t>
            </a:r>
          </a:p>
          <a:p>
            <a:pPr>
              <a:buClr>
                <a:srgbClr val="E9213C"/>
              </a:buClr>
            </a:pPr>
            <a:r>
              <a:rPr lang="en-US" sz="2000" dirty="0" smtClean="0">
                <a:solidFill>
                  <a:srgbClr val="FFFFFF"/>
                </a:solidFill>
                <a:latin typeface="Akzidenz Grotesk BE"/>
                <a:cs typeface="Akzidenz Grotesk BE"/>
              </a:rPr>
              <a:t>Specifying vs. drawing.</a:t>
            </a:r>
          </a:p>
          <a:p>
            <a:pPr>
              <a:buClr>
                <a:srgbClr val="E9213C"/>
              </a:buClr>
            </a:pPr>
            <a:r>
              <a:rPr lang="en-US" sz="2000" dirty="0" smtClean="0">
                <a:solidFill>
                  <a:srgbClr val="FFFFFF"/>
                </a:solidFill>
                <a:latin typeface="Akzidenz Grotesk BE"/>
                <a:cs typeface="Akzidenz Grotesk BE"/>
              </a:rPr>
              <a:t>Native UI features. </a:t>
            </a:r>
            <a:endParaRPr lang="en-US" sz="2000" dirty="0">
              <a:solidFill>
                <a:srgbClr val="FFFFFF"/>
              </a:solidFill>
              <a:latin typeface="Akzidenz Grotesk BE"/>
              <a:cs typeface="Akzidenz Grotesk BE"/>
            </a:endParaRPr>
          </a:p>
          <a:p>
            <a:pPr>
              <a:buClr>
                <a:srgbClr val="E9213C"/>
              </a:buClr>
            </a:pPr>
            <a:r>
              <a:rPr lang="en-US" sz="2000" dirty="0" smtClean="0">
                <a:solidFill>
                  <a:srgbClr val="FFFFFF"/>
                </a:solidFill>
                <a:latin typeface="Akzidenz Grotesk BE"/>
                <a:cs typeface="Akzidenz Grotesk BE"/>
              </a:rPr>
              <a:t>Design is about you.</a:t>
            </a:r>
          </a:p>
          <a:p>
            <a:pPr>
              <a:buClr>
                <a:srgbClr val="E9213C"/>
              </a:buClr>
            </a:pPr>
            <a:endParaRPr lang="en-US" sz="2000" dirty="0">
              <a:solidFill>
                <a:srgbClr val="FFFFFF"/>
              </a:solidFill>
              <a:latin typeface="Akzidenz Grotesk BE"/>
              <a:cs typeface="Akzidenz Grotesk BE"/>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06304930"/>
      </p:ext>
    </p:extLst>
  </p:cSld>
  <p:clrMapOvr>
    <a:masterClrMapping/>
  </p:clrMapOvr>
  <mc:AlternateContent xmlns:mc="http://schemas.openxmlformats.org/markup-compatibility/2006" xmlns:p14="http://schemas.microsoft.com/office/powerpoint/2010/main">
    <mc:Choice Requires="p14">
      <p:transition p14:dur="400" advTm="7675">
        <p:fade/>
      </p:transition>
    </mc:Choice>
    <mc:Fallback xmlns="">
      <p:transition xmlns:p14="http://schemas.microsoft.com/office/powerpoint/2010/main" advTm="76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14-10-12 17.52.33.png"/>
          <p:cNvPicPr>
            <a:picLocks noChangeAspect="1"/>
          </p:cNvPicPr>
          <p:nvPr/>
        </p:nvPicPr>
        <p:blipFill rotWithShape="1">
          <a:blip r:embed="rId5">
            <a:extLst>
              <a:ext uri="{28A0092B-C50C-407E-A947-70E740481C1C}">
                <a14:useLocalDpi xmlns:a14="http://schemas.microsoft.com/office/drawing/2010/main" val="0"/>
              </a:ext>
            </a:extLst>
          </a:blip>
          <a:srcRect b="42754"/>
          <a:stretch/>
        </p:blipFill>
        <p:spPr>
          <a:xfrm>
            <a:off x="3429772" y="1865339"/>
            <a:ext cx="2415665" cy="2458411"/>
          </a:xfrm>
          <a:prstGeom prst="rect">
            <a:avLst/>
          </a:prstGeom>
        </p:spPr>
      </p:pic>
      <p:pic>
        <p:nvPicPr>
          <p:cNvPr id="9" name="Picture 8" descr="2014-10-12 17.52.33.png"/>
          <p:cNvPicPr>
            <a:picLocks noChangeAspect="1"/>
          </p:cNvPicPr>
          <p:nvPr/>
        </p:nvPicPr>
        <p:blipFill rotWithShape="1">
          <a:blip r:embed="rId5">
            <a:extLst>
              <a:ext uri="{28A0092B-C50C-407E-A947-70E740481C1C}">
                <a14:useLocalDpi xmlns:a14="http://schemas.microsoft.com/office/drawing/2010/main" val="0"/>
              </a:ext>
            </a:extLst>
          </a:blip>
          <a:srcRect t="40790" r="76789" b="53991"/>
          <a:stretch/>
        </p:blipFill>
        <p:spPr>
          <a:xfrm>
            <a:off x="3402603" y="4310166"/>
            <a:ext cx="2567187" cy="249757"/>
          </a:xfrm>
          <a:prstGeom prst="rect">
            <a:avLst/>
          </a:prstGeom>
        </p:spPr>
      </p:pic>
      <p:pic>
        <p:nvPicPr>
          <p:cNvPr id="5" name="Picture 4" descr="2014-10-12 17.21.52.png"/>
          <p:cNvPicPr>
            <a:picLocks noChangeAspect="1"/>
          </p:cNvPicPr>
          <p:nvPr/>
        </p:nvPicPr>
        <p:blipFill rotWithShape="1">
          <a:blip r:embed="rId6">
            <a:extLst>
              <a:ext uri="{28A0092B-C50C-407E-A947-70E740481C1C}">
                <a14:useLocalDpi xmlns:a14="http://schemas.microsoft.com/office/drawing/2010/main" val="0"/>
              </a:ext>
            </a:extLst>
          </a:blip>
          <a:srcRect t="57828"/>
          <a:stretch/>
        </p:blipFill>
        <p:spPr>
          <a:xfrm>
            <a:off x="3429772" y="4563570"/>
            <a:ext cx="2415665" cy="1811074"/>
          </a:xfrm>
          <a:prstGeom prst="rect">
            <a:avLst/>
          </a:prstGeom>
        </p:spPr>
      </p:pic>
      <p:pic>
        <p:nvPicPr>
          <p:cNvPr id="6" name="Picture 5" descr="Clicks.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221543" y="1285212"/>
            <a:ext cx="2923015" cy="5441403"/>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28660695"/>
      </p:ext>
    </p:extLst>
  </p:cSld>
  <p:clrMapOvr>
    <a:masterClrMapping/>
  </p:clrMapOvr>
  <mc:AlternateContent xmlns:mc="http://schemas.openxmlformats.org/markup-compatibility/2006" xmlns:p14="http://schemas.microsoft.com/office/powerpoint/2010/main">
    <mc:Choice Requires="p14">
      <p:transition p14:dur="400" advTm="37505">
        <p:fade/>
      </p:transition>
    </mc:Choice>
    <mc:Fallback xmlns="">
      <p:transition xmlns:p14="http://schemas.microsoft.com/office/powerpoint/2010/main" advTm="375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quare-Walle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3883" y="1135381"/>
            <a:ext cx="3429552" cy="5510936"/>
          </a:xfrm>
          <a:prstGeom prst="rect">
            <a:avLst/>
          </a:prstGeom>
        </p:spPr>
      </p:pic>
      <p:pic>
        <p:nvPicPr>
          <p:cNvPr id="7" name="Picture 6" descr="Square-Wallet-2.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76073" y="1132484"/>
            <a:ext cx="3431355" cy="5513832"/>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14701593"/>
      </p:ext>
    </p:extLst>
  </p:cSld>
  <p:clrMapOvr>
    <a:masterClrMapping/>
  </p:clrMapOvr>
  <mc:AlternateContent xmlns:mc="http://schemas.openxmlformats.org/markup-compatibility/2006" xmlns:p14="http://schemas.microsoft.com/office/powerpoint/2010/main">
    <mc:Choice Requires="p14">
      <p:transition spd="slow" p14:dur="2000" advTm="20775"/>
    </mc:Choice>
    <mc:Fallback xmlns="">
      <p:transition xmlns:p14="http://schemas.microsoft.com/office/powerpoint/2010/main" spd="slow" advTm="20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10-12 16.25.2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3234" y="1850182"/>
            <a:ext cx="2431088" cy="4321935"/>
          </a:xfrm>
          <a:prstGeom prst="rect">
            <a:avLst/>
          </a:prstGeom>
        </p:spPr>
      </p:pic>
      <p:pic>
        <p:nvPicPr>
          <p:cNvPr id="4" name="Picture 3" descr="Clicks.png"/>
          <p:cNvPicPr>
            <a:picLocks noChangeAspect="1"/>
          </p:cNvPicPr>
          <p:nvPr/>
        </p:nvPicPr>
        <p:blipFill rotWithShape="1">
          <a:blip r:embed="rId7" cstate="print">
            <a:extLst>
              <a:ext uri="{28A0092B-C50C-407E-A947-70E740481C1C}">
                <a14:useLocalDpi xmlns:a14="http://schemas.microsoft.com/office/drawing/2010/main"/>
              </a:ext>
            </a:extLst>
          </a:blip>
          <a:srcRect b="50453"/>
          <a:stretch/>
        </p:blipFill>
        <p:spPr>
          <a:xfrm>
            <a:off x="3221543" y="1285212"/>
            <a:ext cx="2923015" cy="2696053"/>
          </a:xfrm>
          <a:prstGeom prst="rect">
            <a:avLst/>
          </a:prstGeom>
        </p:spPr>
      </p:pic>
      <p:pic>
        <p:nvPicPr>
          <p:cNvPr id="5" name="Picture 4" descr="Clicks.png"/>
          <p:cNvPicPr>
            <a:picLocks noChangeAspect="1"/>
          </p:cNvPicPr>
          <p:nvPr/>
        </p:nvPicPr>
        <p:blipFill rotWithShape="1">
          <a:blip r:embed="rId7" cstate="print">
            <a:extLst>
              <a:ext uri="{28A0092B-C50C-407E-A947-70E740481C1C}">
                <a14:useLocalDpi xmlns:a14="http://schemas.microsoft.com/office/drawing/2010/main"/>
              </a:ext>
            </a:extLst>
          </a:blip>
          <a:srcRect t="50000" b="453"/>
          <a:stretch/>
        </p:blipFill>
        <p:spPr>
          <a:xfrm>
            <a:off x="3221543" y="3833580"/>
            <a:ext cx="2923015" cy="2696053"/>
          </a:xfrm>
          <a:prstGeom prst="rect">
            <a:avLst/>
          </a:prstGeom>
        </p:spPr>
      </p:pic>
      <p:pic>
        <p:nvPicPr>
          <p:cNvPr id="6" name="Picture 5" descr="Finge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5372" y="4248677"/>
            <a:ext cx="4295091" cy="4965279"/>
          </a:xfrm>
          <a:prstGeom prst="rect">
            <a:avLst/>
          </a:prstGeom>
        </p:spPr>
      </p:pic>
      <p:pic>
        <p:nvPicPr>
          <p:cNvPr id="8" name="Sound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044404065"/>
      </p:ext>
    </p:extLst>
  </p:cSld>
  <p:clrMapOvr>
    <a:masterClrMapping/>
  </p:clrMapOvr>
  <mc:AlternateContent xmlns:mc="http://schemas.openxmlformats.org/markup-compatibility/2006" xmlns:p14="http://schemas.microsoft.com/office/powerpoint/2010/main">
    <mc:Choice Requires="p14">
      <p:transition p14:dur="400" advTm="28112">
        <p:fade/>
      </p:transition>
    </mc:Choice>
    <mc:Fallback xmlns="">
      <p:transition xmlns:p14="http://schemas.microsoft.com/office/powerpoint/2010/main" advTm="281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4-10-12 11.29.3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6111" y="2254123"/>
            <a:ext cx="1913418" cy="3396314"/>
          </a:xfrm>
          <a:prstGeom prst="rect">
            <a:avLst/>
          </a:prstGeom>
        </p:spPr>
      </p:pic>
      <p:pic>
        <p:nvPicPr>
          <p:cNvPr id="4" name="Picture 3" descr="iPhon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6156" y="1541467"/>
            <a:ext cx="2327868" cy="4785045"/>
          </a:xfrm>
          <a:prstGeom prst="rect">
            <a:avLst/>
          </a:prstGeom>
        </p:spPr>
      </p:pic>
      <p:pic>
        <p:nvPicPr>
          <p:cNvPr id="5" name="Picture 4" descr="iPhon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8200" y="1541467"/>
            <a:ext cx="2327868" cy="4785045"/>
          </a:xfrm>
          <a:prstGeom prst="rect">
            <a:avLst/>
          </a:prstGeom>
        </p:spPr>
      </p:pic>
      <p:pic>
        <p:nvPicPr>
          <p:cNvPr id="2" name="Picture 1" descr="2014-10-12 11.29.2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6670" y="2254123"/>
            <a:ext cx="1903114" cy="3378026"/>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33703102"/>
      </p:ext>
    </p:extLst>
  </p:cSld>
  <p:clrMapOvr>
    <a:masterClrMapping/>
  </p:clrMapOvr>
  <mc:AlternateContent xmlns:mc="http://schemas.openxmlformats.org/markup-compatibility/2006" xmlns:p14="http://schemas.microsoft.com/office/powerpoint/2010/main">
    <mc:Choice Requires="p14">
      <p:transition p14:dur="400" advTm="12984">
        <p:fade/>
      </p:transition>
    </mc:Choice>
    <mc:Fallback xmlns="">
      <p:transition xmlns:p14="http://schemas.microsoft.com/office/powerpoint/2010/main" advTm="129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10-12 16.13.1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6772" y="1858654"/>
            <a:ext cx="2403678" cy="4189920"/>
          </a:xfrm>
          <a:prstGeom prst="rect">
            <a:avLst/>
          </a:prstGeom>
        </p:spPr>
      </p:pic>
      <p:pic>
        <p:nvPicPr>
          <p:cNvPr id="4" name="Picture 3" descr="2014-10-12 16.14.2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4246" y="1858654"/>
            <a:ext cx="2403678" cy="4189920"/>
          </a:xfrm>
          <a:prstGeom prst="rect">
            <a:avLst/>
          </a:prstGeom>
        </p:spPr>
      </p:pic>
      <p:pic>
        <p:nvPicPr>
          <p:cNvPr id="5" name="Picture 4" descr="Clicks.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100386" y="1285212"/>
            <a:ext cx="2923015" cy="5441403"/>
          </a:xfrm>
          <a:prstGeom prst="rect">
            <a:avLst/>
          </a:prstGeom>
        </p:spPr>
      </p:pic>
      <p:pic>
        <p:nvPicPr>
          <p:cNvPr id="6" name="Picture 5" descr="Clicks.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969849" y="1285212"/>
            <a:ext cx="2923015" cy="5441403"/>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11592034"/>
      </p:ext>
    </p:extLst>
  </p:cSld>
  <p:clrMapOvr>
    <a:masterClrMapping/>
  </p:clrMapOvr>
  <mc:AlternateContent xmlns:mc="http://schemas.openxmlformats.org/markup-compatibility/2006" xmlns:p14="http://schemas.microsoft.com/office/powerpoint/2010/main">
    <mc:Choice Requires="p14">
      <p:transition p14:dur="400" advTm="62112">
        <p:fade/>
      </p:transition>
    </mc:Choice>
    <mc:Fallback xmlns="">
      <p:transition xmlns:p14="http://schemas.microsoft.com/office/powerpoint/2010/main" advTm="621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Input Types</a:t>
            </a:r>
            <a:endParaRPr lang="en-US" dirty="0"/>
          </a:p>
        </p:txBody>
      </p:sp>
      <p:sp>
        <p:nvSpPr>
          <p:cNvPr id="3" name="Content Placeholder 2"/>
          <p:cNvSpPr>
            <a:spLocks noGrp="1"/>
          </p:cNvSpPr>
          <p:nvPr>
            <p:ph idx="1"/>
          </p:nvPr>
        </p:nvSpPr>
        <p:spPr>
          <a:xfrm>
            <a:off x="457200" y="1862667"/>
            <a:ext cx="7913687" cy="4852988"/>
          </a:xfrm>
        </p:spPr>
        <p:txBody>
          <a:bodyPr>
            <a:normAutofit/>
          </a:bodyPr>
          <a:lstStyle/>
          <a:p>
            <a:pPr>
              <a:buClr>
                <a:srgbClr val="E9213C"/>
              </a:buClr>
              <a:buFont typeface="Wingdings" charset="2"/>
              <a:buChar char="§"/>
            </a:pPr>
            <a:r>
              <a:rPr lang="en-US" sz="2000" dirty="0">
                <a:solidFill>
                  <a:srgbClr val="FFFFFF"/>
                </a:solidFill>
                <a:latin typeface="Akzidenz Grotesk BE"/>
                <a:cs typeface="Akzidenz Grotesk BE"/>
              </a:rPr>
              <a:t>color</a:t>
            </a:r>
          </a:p>
          <a:p>
            <a:pPr>
              <a:buClr>
                <a:srgbClr val="E9213C"/>
              </a:buClr>
              <a:buFont typeface="Wingdings" charset="2"/>
              <a:buChar char="§"/>
            </a:pPr>
            <a:r>
              <a:rPr lang="en-US" sz="2000" dirty="0">
                <a:solidFill>
                  <a:srgbClr val="FFFFFF"/>
                </a:solidFill>
                <a:latin typeface="Akzidenz Grotesk BE"/>
                <a:cs typeface="Akzidenz Grotesk BE"/>
              </a:rPr>
              <a:t>date</a:t>
            </a:r>
          </a:p>
          <a:p>
            <a:pPr>
              <a:buClr>
                <a:srgbClr val="E9213C"/>
              </a:buClr>
              <a:buFont typeface="Wingdings" charset="2"/>
              <a:buChar char="§"/>
            </a:pPr>
            <a:r>
              <a:rPr lang="en-US" sz="2000" dirty="0" err="1" smtClean="0">
                <a:solidFill>
                  <a:srgbClr val="FFFFFF"/>
                </a:solidFill>
                <a:latin typeface="Akzidenz Grotesk BE"/>
                <a:cs typeface="Akzidenz Grotesk BE"/>
              </a:rPr>
              <a:t>Datetime</a:t>
            </a:r>
            <a:endParaRPr lang="en-US" sz="2000" dirty="0">
              <a:solidFill>
                <a:srgbClr val="FFFFFF"/>
              </a:solidFill>
              <a:latin typeface="Akzidenz Grotesk BE"/>
              <a:cs typeface="Akzidenz Grotesk BE"/>
            </a:endParaRPr>
          </a:p>
          <a:p>
            <a:pPr>
              <a:buClr>
                <a:srgbClr val="E9213C"/>
              </a:buClr>
              <a:buFont typeface="Wingdings" charset="2"/>
              <a:buChar char="§"/>
            </a:pPr>
            <a:r>
              <a:rPr lang="en-US" sz="2000" dirty="0" smtClean="0">
                <a:solidFill>
                  <a:srgbClr val="FFFFFF"/>
                </a:solidFill>
                <a:latin typeface="Akzidenz Grotesk BE"/>
                <a:cs typeface="Akzidenz Grotesk BE"/>
              </a:rPr>
              <a:t>email</a:t>
            </a:r>
            <a:endParaRPr lang="en-US" sz="2000" dirty="0">
              <a:solidFill>
                <a:srgbClr val="FFFFFF"/>
              </a:solidFill>
              <a:latin typeface="Akzidenz Grotesk BE"/>
              <a:cs typeface="Akzidenz Grotesk BE"/>
            </a:endParaRPr>
          </a:p>
          <a:p>
            <a:pPr>
              <a:buClr>
                <a:srgbClr val="E9213C"/>
              </a:buClr>
              <a:buFont typeface="Wingdings" charset="2"/>
              <a:buChar char="§"/>
            </a:pPr>
            <a:r>
              <a:rPr lang="en-US" sz="2000" dirty="0">
                <a:solidFill>
                  <a:srgbClr val="FFFFFF"/>
                </a:solidFill>
                <a:latin typeface="Akzidenz Grotesk BE"/>
                <a:cs typeface="Akzidenz Grotesk BE"/>
              </a:rPr>
              <a:t>month</a:t>
            </a:r>
          </a:p>
          <a:p>
            <a:pPr>
              <a:buClr>
                <a:srgbClr val="E9213C"/>
              </a:buClr>
              <a:buFont typeface="Wingdings" charset="2"/>
              <a:buChar char="§"/>
            </a:pPr>
            <a:r>
              <a:rPr lang="en-US" sz="2000" dirty="0">
                <a:solidFill>
                  <a:srgbClr val="FFFFFF"/>
                </a:solidFill>
                <a:latin typeface="Akzidenz Grotesk BE"/>
                <a:cs typeface="Akzidenz Grotesk BE"/>
              </a:rPr>
              <a:t>number</a:t>
            </a:r>
          </a:p>
          <a:p>
            <a:pPr>
              <a:buClr>
                <a:srgbClr val="E9213C"/>
              </a:buClr>
              <a:buFont typeface="Wingdings" charset="2"/>
              <a:buChar char="§"/>
            </a:pPr>
            <a:r>
              <a:rPr lang="en-US" sz="2000" dirty="0">
                <a:solidFill>
                  <a:srgbClr val="FFFFFF"/>
                </a:solidFill>
                <a:latin typeface="Akzidenz Grotesk BE"/>
                <a:cs typeface="Akzidenz Grotesk BE"/>
              </a:rPr>
              <a:t>range</a:t>
            </a:r>
          </a:p>
          <a:p>
            <a:pPr>
              <a:buClr>
                <a:srgbClr val="E9213C"/>
              </a:buClr>
              <a:buFont typeface="Wingdings" charset="2"/>
              <a:buChar char="§"/>
            </a:pPr>
            <a:r>
              <a:rPr lang="en-US" sz="2000" dirty="0">
                <a:solidFill>
                  <a:srgbClr val="FFFFFF"/>
                </a:solidFill>
                <a:latin typeface="Akzidenz Grotesk BE"/>
                <a:cs typeface="Akzidenz Grotesk BE"/>
              </a:rPr>
              <a:t>search</a:t>
            </a:r>
          </a:p>
          <a:p>
            <a:pPr>
              <a:buClr>
                <a:srgbClr val="E9213C"/>
              </a:buClr>
              <a:buFont typeface="Wingdings" charset="2"/>
              <a:buChar char="§"/>
            </a:pPr>
            <a:r>
              <a:rPr lang="en-US" sz="2000" dirty="0" err="1">
                <a:solidFill>
                  <a:srgbClr val="FFFFFF"/>
                </a:solidFill>
                <a:latin typeface="Akzidenz Grotesk BE"/>
                <a:cs typeface="Akzidenz Grotesk BE"/>
              </a:rPr>
              <a:t>tel</a:t>
            </a:r>
            <a:endParaRPr lang="en-US" sz="2000" dirty="0">
              <a:solidFill>
                <a:srgbClr val="FFFFFF"/>
              </a:solidFill>
              <a:latin typeface="Akzidenz Grotesk BE"/>
              <a:cs typeface="Akzidenz Grotesk BE"/>
            </a:endParaRPr>
          </a:p>
          <a:p>
            <a:pPr>
              <a:buClr>
                <a:srgbClr val="E9213C"/>
              </a:buClr>
              <a:buFont typeface="Wingdings" charset="2"/>
              <a:buChar char="§"/>
            </a:pPr>
            <a:r>
              <a:rPr lang="en-US" sz="2000" dirty="0">
                <a:solidFill>
                  <a:srgbClr val="FFFFFF"/>
                </a:solidFill>
                <a:latin typeface="Akzidenz Grotesk BE"/>
                <a:cs typeface="Akzidenz Grotesk BE"/>
              </a:rPr>
              <a:t>time</a:t>
            </a:r>
          </a:p>
          <a:p>
            <a:pPr>
              <a:buClr>
                <a:srgbClr val="E9213C"/>
              </a:buClr>
              <a:buFont typeface="Wingdings" charset="2"/>
              <a:buChar char="§"/>
            </a:pPr>
            <a:r>
              <a:rPr lang="en-US" sz="2000" dirty="0" err="1">
                <a:solidFill>
                  <a:srgbClr val="FFFFFF"/>
                </a:solidFill>
                <a:latin typeface="Akzidenz Grotesk BE"/>
                <a:cs typeface="Akzidenz Grotesk BE"/>
              </a:rPr>
              <a:t>url</a:t>
            </a:r>
            <a:endParaRPr lang="en-US" sz="2000" dirty="0">
              <a:solidFill>
                <a:srgbClr val="FFFFFF"/>
              </a:solidFill>
              <a:latin typeface="Akzidenz Grotesk BE"/>
              <a:cs typeface="Akzidenz Grotesk BE"/>
            </a:endParaRPr>
          </a:p>
          <a:p>
            <a:pPr>
              <a:buClr>
                <a:srgbClr val="E9213C"/>
              </a:buClr>
              <a:buFont typeface="Wingdings" charset="2"/>
              <a:buChar char="§"/>
            </a:pPr>
            <a:r>
              <a:rPr lang="en-US" sz="2000" dirty="0" smtClean="0">
                <a:solidFill>
                  <a:srgbClr val="FFFFFF"/>
                </a:solidFill>
                <a:latin typeface="Akzidenz Grotesk BE"/>
                <a:cs typeface="Akzidenz Grotesk BE"/>
              </a:rPr>
              <a:t>&lt;</a:t>
            </a:r>
            <a:r>
              <a:rPr lang="en-US" sz="2000" dirty="0">
                <a:solidFill>
                  <a:srgbClr val="FFFFFF"/>
                </a:solidFill>
                <a:latin typeface="Akzidenz Grotesk BE"/>
                <a:cs typeface="Akzidenz Grotesk BE"/>
              </a:rPr>
              <a:t>input type="number" pattern="[0-9]*" </a:t>
            </a:r>
            <a:r>
              <a:rPr lang="en-US" sz="2000" dirty="0" err="1">
                <a:solidFill>
                  <a:srgbClr val="FFFFFF"/>
                </a:solidFill>
                <a:latin typeface="Akzidenz Grotesk BE"/>
                <a:cs typeface="Akzidenz Grotesk BE"/>
              </a:rPr>
              <a:t>maxlength</a:t>
            </a:r>
            <a:r>
              <a:rPr lang="en-US" sz="2000" dirty="0">
                <a:solidFill>
                  <a:srgbClr val="FFFFFF"/>
                </a:solidFill>
                <a:latin typeface="Akzidenz Grotesk BE"/>
                <a:cs typeface="Akzidenz Grotesk BE"/>
              </a:rPr>
              <a:t>="4" /&gt;</a:t>
            </a:r>
            <a:endParaRPr lang="en-US" sz="2000" dirty="0" smtClean="0">
              <a:solidFill>
                <a:srgbClr val="FFFFFF"/>
              </a:solidFill>
              <a:latin typeface="Akzidenz Grotesk BE"/>
              <a:cs typeface="Akzidenz Grotesk BE"/>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59138192"/>
      </p:ext>
    </p:extLst>
  </p:cSld>
  <p:clrMapOvr>
    <a:masterClrMapping/>
  </p:clrMapOvr>
  <mc:AlternateContent xmlns:mc="http://schemas.openxmlformats.org/markup-compatibility/2006" xmlns:p14="http://schemas.microsoft.com/office/powerpoint/2010/main">
    <mc:Choice Requires="p14">
      <p:transition spd="slow" p14:dur="2000" advTm="29755"/>
    </mc:Choice>
    <mc:Fallback xmlns="">
      <p:transition xmlns:p14="http://schemas.microsoft.com/office/powerpoint/2010/main" spd="slow" advTm="29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t="41637" b="13254"/>
          <a:stretch/>
        </p:blipFill>
        <p:spPr>
          <a:xfrm>
            <a:off x="444500" y="2311157"/>
            <a:ext cx="8255000" cy="3019082"/>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34566029"/>
      </p:ext>
    </p:extLst>
  </p:cSld>
  <p:clrMapOvr>
    <a:masterClrMapping/>
  </p:clrMapOvr>
  <mc:AlternateContent xmlns:mc="http://schemas.openxmlformats.org/markup-compatibility/2006" xmlns:p14="http://schemas.microsoft.com/office/powerpoint/2010/main">
    <mc:Choice Requires="p14">
      <p:transition p14:dur="400" advTm="11404">
        <p:fade/>
      </p:transition>
    </mc:Choice>
    <mc:Fallback xmlns="">
      <p:transition xmlns:p14="http://schemas.microsoft.com/office/powerpoint/2010/main" advTm="114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095473" y="1332556"/>
            <a:ext cx="6945053" cy="5140538"/>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40851440"/>
      </p:ext>
    </p:extLst>
  </p:cSld>
  <p:clrMapOvr>
    <a:masterClrMapping/>
  </p:clrMapOvr>
  <mc:AlternateContent xmlns:mc="http://schemas.openxmlformats.org/markup-compatibility/2006" xmlns:p14="http://schemas.microsoft.com/office/powerpoint/2010/main">
    <mc:Choice Requires="p14">
      <p:transition p14:dur="400" advTm="41891">
        <p:fade/>
      </p:transition>
    </mc:Choice>
    <mc:Fallback xmlns="">
      <p:transition xmlns:p14="http://schemas.microsoft.com/office/powerpoint/2010/main" advTm="418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8"/>
</p:tagLst>
</file>

<file path=ppt/tags/tag2.xml><?xml version="1.0" encoding="utf-8"?>
<p:tagLst xmlns:a="http://schemas.openxmlformats.org/drawingml/2006/main" xmlns:r="http://schemas.openxmlformats.org/officeDocument/2006/relationships" xmlns:p="http://schemas.openxmlformats.org/presentationml/2006/main">
  <p:tag name="TIMING" val="|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199520</TotalTime>
  <Words>1648</Words>
  <Application>Microsoft Macintosh PowerPoint</Application>
  <PresentationFormat>On-screen Show (4:3)</PresentationFormat>
  <Paragraphs>113</Paragraphs>
  <Slides>17</Slides>
  <Notes>17</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Akzidenz Grotesk</vt:lpstr>
      <vt:lpstr>Akzidenz Grotesk BE</vt:lpstr>
      <vt:lpstr>Calibri</vt:lpstr>
      <vt:lpstr>Palatino</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Input Types</vt:lpstr>
      <vt:lpstr>PowerPoint Presentation</vt:lpstr>
      <vt:lpstr>PowerPoint Presentation</vt:lpstr>
      <vt:lpstr>PowerPoint Presentation</vt:lpstr>
      <vt:lpstr>PowerPoint Presentation</vt:lpstr>
      <vt:lpstr>Input Trait Types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Hoober</dc:creator>
  <cp:lastModifiedBy>Steven Hoober</cp:lastModifiedBy>
  <cp:revision>1454</cp:revision>
  <cp:lastPrinted>2013-04-15T23:35:07Z</cp:lastPrinted>
  <dcterms:created xsi:type="dcterms:W3CDTF">2011-10-30T17:26:39Z</dcterms:created>
  <dcterms:modified xsi:type="dcterms:W3CDTF">2015-10-11T18:02:00Z</dcterms:modified>
</cp:coreProperties>
</file>