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591" r:id="rId2"/>
    <p:sldId id="601" r:id="rId3"/>
    <p:sldId id="618" r:id="rId4"/>
    <p:sldId id="623" r:id="rId5"/>
    <p:sldId id="620" r:id="rId6"/>
    <p:sldId id="621" r:id="rId7"/>
    <p:sldId id="622" r:id="rId8"/>
    <p:sldId id="617" r:id="rId9"/>
    <p:sldId id="624" r:id="rId10"/>
    <p:sldId id="625" r:id="rId11"/>
    <p:sldId id="61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213C"/>
    <a:srgbClr val="562D26"/>
    <a:srgbClr val="F2806C"/>
    <a:srgbClr val="FF72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5" autoAdjust="0"/>
    <p:restoredTop sz="70439" autoAdjust="0"/>
  </p:normalViewPr>
  <p:slideViewPr>
    <p:cSldViewPr snapToGrid="0" snapToObjects="1">
      <p:cViewPr varScale="1">
        <p:scale>
          <a:sx n="90" d="100"/>
          <a:sy n="90" d="100"/>
        </p:scale>
        <p:origin x="1736" y="192"/>
      </p:cViewPr>
      <p:guideLst>
        <p:guide orient="horz" pos="2160"/>
        <p:guide pos="2880"/>
      </p:guideLst>
    </p:cSldViewPr>
  </p:slideViewPr>
  <p:outlineViewPr>
    <p:cViewPr>
      <p:scale>
        <a:sx n="33" d="100"/>
        <a:sy n="33" d="100"/>
      </p:scale>
      <p:origin x="0" y="7880"/>
    </p:cViewPr>
  </p:outlineViewPr>
  <p:notesTextViewPr>
    <p:cViewPr>
      <p:scale>
        <a:sx n="100" d="100"/>
        <a:sy n="100" d="100"/>
      </p:scale>
      <p:origin x="0" y="0"/>
    </p:cViewPr>
  </p:notesTextViewPr>
  <p:sorterViewPr>
    <p:cViewPr>
      <p:scale>
        <a:sx n="89" d="100"/>
        <a:sy n="89" d="100"/>
      </p:scale>
      <p:origin x="0" y="0"/>
    </p:cViewPr>
  </p:sorterViewPr>
  <p:notesViewPr>
    <p:cSldViewPr snapToGrid="0" snapToObjects="1">
      <p:cViewPr>
        <p:scale>
          <a:sx n="75" d="100"/>
          <a:sy n="75" d="100"/>
        </p:scale>
        <p:origin x="-291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3E2636-F00D-3B4C-91BC-978C0CC75288}" type="datetime1">
              <a:rPr lang="en-US" smtClean="0"/>
              <a:t>3/10/16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3E92EE-8017-1746-A6F4-E4C0BCDFA803}" type="slidenum">
              <a:rPr lang="en-US" smtClean="0"/>
              <a:t>‹#›</a:t>
            </a:fld>
            <a:endParaRPr lang="en-US"/>
          </a:p>
        </p:txBody>
      </p:sp>
    </p:spTree>
    <p:extLst>
      <p:ext uri="{BB962C8B-B14F-4D97-AF65-F5344CB8AC3E}">
        <p14:creationId xmlns:p14="http://schemas.microsoft.com/office/powerpoint/2010/main" val="32795066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DADC0-0B0F-C44F-96FC-226034E2F398}" type="datetime1">
              <a:rPr lang="en-US" smtClean="0"/>
              <a:t>3/10/16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D55F2-16B5-3A42-80D9-9BC8F66E0B68}" type="slidenum">
              <a:rPr lang="en-US" smtClean="0"/>
              <a:t>‹#›</a:t>
            </a:fld>
            <a:endParaRPr lang="en-US"/>
          </a:p>
        </p:txBody>
      </p:sp>
    </p:spTree>
    <p:extLst>
      <p:ext uri="{BB962C8B-B14F-4D97-AF65-F5344CB8AC3E}">
        <p14:creationId xmlns:p14="http://schemas.microsoft.com/office/powerpoint/2010/main" val="42944397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100387" cy="2327275"/>
          </a:xfrm>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a:t>
            </a:fld>
            <a:endParaRPr lang="en-US"/>
          </a:p>
        </p:txBody>
      </p:sp>
    </p:spTree>
    <p:extLst>
      <p:ext uri="{BB962C8B-B14F-4D97-AF65-F5344CB8AC3E}">
        <p14:creationId xmlns:p14="http://schemas.microsoft.com/office/powerpoint/2010/main" val="64257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10</a:t>
            </a:fld>
            <a:endParaRPr lang="en-US"/>
          </a:p>
        </p:txBody>
      </p:sp>
    </p:spTree>
    <p:extLst>
      <p:ext uri="{BB962C8B-B14F-4D97-AF65-F5344CB8AC3E}">
        <p14:creationId xmlns:p14="http://schemas.microsoft.com/office/powerpoint/2010/main" val="1124476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11</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2</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3</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4</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5</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6</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7</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8</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9</a:t>
            </a:fld>
            <a:endParaRPr lang="en-US"/>
          </a:p>
        </p:txBody>
      </p:sp>
    </p:spTree>
    <p:extLst>
      <p:ext uri="{BB962C8B-B14F-4D97-AF65-F5344CB8AC3E}">
        <p14:creationId xmlns:p14="http://schemas.microsoft.com/office/powerpoint/2010/main" val="241925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itle-Slide-Lovebird-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337204"/>
            <a:ext cx="6341533" cy="158644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318934"/>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0374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292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838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9252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Title-Slide-Lovebird-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228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2828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7109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225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34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8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28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309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Title-Slide-Lovebird-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155171"/>
            <a:ext cx="8229600" cy="70749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42067"/>
            <a:ext cx="8229600" cy="39840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a:xfrm>
            <a:off x="8337551" y="6139934"/>
            <a:ext cx="850900" cy="369332"/>
          </a:xfrm>
          <a:prstGeom prst="rect">
            <a:avLst/>
          </a:prstGeom>
          <a:noFill/>
        </p:spPr>
        <p:txBody>
          <a:bodyPr wrap="square" rtlCol="0">
            <a:spAutoFit/>
          </a:bodyPr>
          <a:lstStyle/>
          <a:p>
            <a:pPr algn="ctr"/>
            <a:fld id="{40681935-B1E9-0C42-B5A3-F64407C35846}" type="slidenum">
              <a:rPr lang="en-US" smtClean="0">
                <a:solidFill>
                  <a:schemeClr val="bg1">
                    <a:lumMod val="50000"/>
                  </a:schemeClr>
                </a:solidFill>
                <a:latin typeface="Akzidenz Grotesk"/>
                <a:cs typeface="Akzidenz Grotesk"/>
              </a:rPr>
              <a:pPr algn="ctr"/>
              <a:t>‹#›</a:t>
            </a:fld>
            <a:endParaRPr lang="en-US" dirty="0">
              <a:solidFill>
                <a:schemeClr val="bg1">
                  <a:lumMod val="50000"/>
                </a:schemeClr>
              </a:solidFill>
              <a:latin typeface="Akzidenz Grotesk"/>
              <a:cs typeface="Akzidenz Grotesk"/>
            </a:endParaRPr>
          </a:p>
        </p:txBody>
      </p:sp>
      <p:sp>
        <p:nvSpPr>
          <p:cNvPr id="9" name="Rectangle 8"/>
          <p:cNvSpPr/>
          <p:nvPr userDrawn="1"/>
        </p:nvSpPr>
        <p:spPr>
          <a:xfrm>
            <a:off x="457200" y="6282452"/>
            <a:ext cx="2999143" cy="246221"/>
          </a:xfrm>
          <a:prstGeom prst="rect">
            <a:avLst/>
          </a:prstGeom>
        </p:spPr>
        <p:txBody>
          <a:bodyPr wrap="square">
            <a:spAutoFit/>
          </a:bodyPr>
          <a:lstStyle/>
          <a:p>
            <a:r>
              <a:rPr lang="en-US" sz="1000" b="0" i="0" kern="1200" dirty="0" smtClean="0">
                <a:solidFill>
                  <a:schemeClr val="bg1">
                    <a:alpha val="46000"/>
                  </a:schemeClr>
                </a:solidFill>
                <a:latin typeface="Palatino"/>
                <a:ea typeface="+mn-ea"/>
                <a:cs typeface="Palatino"/>
              </a:rPr>
              <a:t>© 2015</a:t>
            </a:r>
            <a:r>
              <a:rPr lang="en-US" sz="1000" b="0" i="0" kern="1200" baseline="0" dirty="0" smtClean="0">
                <a:solidFill>
                  <a:schemeClr val="bg1">
                    <a:alpha val="46000"/>
                  </a:schemeClr>
                </a:solidFill>
                <a:latin typeface="Palatino"/>
                <a:ea typeface="+mn-ea"/>
                <a:cs typeface="Palatino"/>
              </a:rPr>
              <a:t> 4ourth Mobile</a:t>
            </a:r>
            <a:endParaRPr lang="en-US" sz="1000" b="0" i="1" kern="1200" dirty="0" smtClean="0">
              <a:solidFill>
                <a:schemeClr val="bg1">
                  <a:alpha val="46000"/>
                </a:schemeClr>
              </a:solidFill>
              <a:latin typeface="Palatino"/>
              <a:ea typeface="+mn-ea"/>
              <a:cs typeface="Palatino"/>
            </a:endParaRPr>
          </a:p>
        </p:txBody>
      </p:sp>
      <p:sp>
        <p:nvSpPr>
          <p:cNvPr id="10" name="Rectangle 9"/>
          <p:cNvSpPr/>
          <p:nvPr userDrawn="1"/>
        </p:nvSpPr>
        <p:spPr>
          <a:xfrm>
            <a:off x="7659025" y="174109"/>
            <a:ext cx="1365253" cy="646331"/>
          </a:xfrm>
          <a:prstGeom prst="rect">
            <a:avLst/>
          </a:prstGeom>
        </p:spPr>
        <p:txBody>
          <a:bodyPr wrap="square">
            <a:spAutoFit/>
          </a:bodyPr>
          <a:lstStyle/>
          <a:p>
            <a:r>
              <a:rPr lang="en-US" sz="1800" b="0" i="0" kern="1200" dirty="0" smtClean="0">
                <a:solidFill>
                  <a:schemeClr val="bg1">
                    <a:alpha val="46000"/>
                  </a:schemeClr>
                </a:solidFill>
                <a:latin typeface="Palatino"/>
                <a:ea typeface="+mn-ea"/>
                <a:cs typeface="Palatino"/>
              </a:rPr>
              <a:t>@shoobe01</a:t>
            </a:r>
            <a:endParaRPr lang="en-US" sz="1800" b="0" i="0" kern="1200" baseline="0" dirty="0" smtClean="0">
              <a:solidFill>
                <a:schemeClr val="bg1">
                  <a:alpha val="46000"/>
                </a:schemeClr>
              </a:solidFill>
              <a:latin typeface="Palatino"/>
              <a:ea typeface="+mn-ea"/>
              <a:cs typeface="Palatino"/>
            </a:endParaRPr>
          </a:p>
          <a:p>
            <a:r>
              <a:rPr lang="en-US" sz="1800" b="0" i="0" kern="1200" dirty="0" smtClean="0">
                <a:solidFill>
                  <a:schemeClr val="bg1">
                    <a:alpha val="46000"/>
                  </a:schemeClr>
                </a:solidFill>
                <a:latin typeface="Palatino"/>
                <a:ea typeface="+mn-ea"/>
                <a:cs typeface="Palatino"/>
              </a:rPr>
              <a:t>4ourth.com</a:t>
            </a:r>
          </a:p>
        </p:txBody>
      </p:sp>
      <p:sp>
        <p:nvSpPr>
          <p:cNvPr id="11" name="Rectangle 10"/>
          <p:cNvSpPr/>
          <p:nvPr userDrawn="1"/>
        </p:nvSpPr>
        <p:spPr>
          <a:xfrm>
            <a:off x="155250" y="170087"/>
            <a:ext cx="6996664" cy="646331"/>
          </a:xfrm>
          <a:prstGeom prst="rect">
            <a:avLst/>
          </a:prstGeom>
          <a:noFill/>
        </p:spPr>
        <p:txBody>
          <a:bodyPr wrap="square">
            <a:spAutoFit/>
          </a:bodyPr>
          <a:lstStyle/>
          <a:p>
            <a:r>
              <a:rPr lang="en-US" sz="1800" b="0" i="0" kern="1200" dirty="0" smtClean="0">
                <a:solidFill>
                  <a:schemeClr val="bg1">
                    <a:alpha val="89000"/>
                  </a:schemeClr>
                </a:solidFill>
                <a:latin typeface="Palatino"/>
                <a:ea typeface="+mn-ea"/>
                <a:cs typeface="Palatino"/>
              </a:rPr>
              <a:t>The Complete Guide to</a:t>
            </a:r>
            <a:r>
              <a:rPr lang="en-US" sz="1800" b="0" i="0" kern="1200" baseline="0" dirty="0" smtClean="0">
                <a:solidFill>
                  <a:schemeClr val="bg1">
                    <a:alpha val="89000"/>
                  </a:schemeClr>
                </a:solidFill>
                <a:latin typeface="Palatino"/>
                <a:ea typeface="+mn-ea"/>
                <a:cs typeface="Palatino"/>
              </a:rPr>
              <a:t> </a:t>
            </a:r>
            <a:r>
              <a:rPr lang="en-US" sz="1800" b="0" i="0" kern="1200" dirty="0" smtClean="0">
                <a:solidFill>
                  <a:schemeClr val="bg1">
                    <a:alpha val="89000"/>
                  </a:schemeClr>
                </a:solidFill>
                <a:latin typeface="Palatino"/>
                <a:ea typeface="+mn-ea"/>
                <a:cs typeface="Palatino"/>
              </a:rPr>
              <a:t>Designing Mobile</a:t>
            </a:r>
            <a:r>
              <a:rPr lang="en-US" sz="1800" b="0" i="0" kern="1200" baseline="0" dirty="0" smtClean="0">
                <a:solidFill>
                  <a:schemeClr val="bg1">
                    <a:alpha val="89000"/>
                  </a:schemeClr>
                </a:solidFill>
                <a:latin typeface="Palatino"/>
                <a:ea typeface="+mn-ea"/>
                <a:cs typeface="Palatino"/>
              </a:rPr>
              <a:t> </a:t>
            </a:r>
            <a:r>
              <a:rPr lang="en-US" sz="1800" b="0" i="0" kern="1200" dirty="0" smtClean="0">
                <a:solidFill>
                  <a:schemeClr val="bg1">
                    <a:alpha val="89000"/>
                  </a:schemeClr>
                </a:solidFill>
                <a:latin typeface="Palatino"/>
                <a:ea typeface="+mn-ea"/>
                <a:cs typeface="Palatino"/>
              </a:rPr>
              <a:t>User Experiences</a:t>
            </a:r>
          </a:p>
          <a:p>
            <a:r>
              <a:rPr lang="en-US" sz="1800" b="0" i="0" kern="1200" baseline="0" dirty="0" smtClean="0">
                <a:solidFill>
                  <a:schemeClr val="bg1">
                    <a:alpha val="89000"/>
                  </a:schemeClr>
                </a:solidFill>
                <a:latin typeface="Palatino"/>
                <a:ea typeface="+mn-ea"/>
                <a:cs typeface="Palatino"/>
              </a:rPr>
              <a:t>11) Input &amp; Entry</a:t>
            </a:r>
          </a:p>
        </p:txBody>
      </p:sp>
    </p:spTree>
    <p:extLst>
      <p:ext uri="{BB962C8B-B14F-4D97-AF65-F5344CB8AC3E}">
        <p14:creationId xmlns:p14="http://schemas.microsoft.com/office/powerpoint/2010/main" val="18289266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ftr="0" dt="0"/>
  <p:txStyles>
    <p:titleStyle>
      <a:lvl1pPr algn="l" defTabSz="457200" rtl="0" eaLnBrk="1" latinLnBrk="0" hangingPunct="1">
        <a:spcBef>
          <a:spcPct val="0"/>
        </a:spcBef>
        <a:buNone/>
        <a:defRPr sz="4200" kern="1200">
          <a:solidFill>
            <a:schemeClr val="tx1"/>
          </a:solidFill>
          <a:latin typeface="Palatino Linotype"/>
          <a:ea typeface="+mj-ea"/>
          <a:cs typeface="Palatino Linotype"/>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Palatino"/>
          <a:ea typeface="+mn-ea"/>
          <a:cs typeface="Palatino"/>
        </a:defRPr>
      </a:lvl1pPr>
      <a:lvl2pPr marL="742950" indent="-285750" algn="l" defTabSz="457200" rtl="0" eaLnBrk="1" latinLnBrk="0" hangingPunct="1">
        <a:spcBef>
          <a:spcPct val="20000"/>
        </a:spcBef>
        <a:buFont typeface="Arial"/>
        <a:buChar char="–"/>
        <a:defRPr sz="3600" kern="1200">
          <a:solidFill>
            <a:schemeClr val="tx1"/>
          </a:solidFill>
          <a:latin typeface="Palatino"/>
          <a:ea typeface="+mn-ea"/>
          <a:cs typeface="Palatino"/>
        </a:defRPr>
      </a:lvl2pPr>
      <a:lvl3pPr marL="11430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3pPr>
      <a:lvl4pPr marL="16002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4pPr>
      <a:lvl5pPr marL="20574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eev.ee/blog/2016/03/06/maybe-we-could-tone-down-the-javascrip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developer.android.com/reference/android/widget/TextView.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uxmatters.com/mt/archives/2012/09/mobile-inline-form-validation.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applidium.com/en/news/good_practices_for_mobile_form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schneier.com/blog/archives/2009/06/the_problem_wit_2.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storify.com/lukew/hide-show-password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bradfrostweb.com/blog/mobile/better-numerical-inputs-for-mobile-forms/" TargetMode="External"/><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er.apple.com/Library/ios/documentation/StringsTextFonts/Conceptual/TextAndWebiPhoneOS/KeyboardManagement/KeyboardManagement.html" TargetMode="External"/><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developer.android.com/guide/topics/ui/controls.html" TargetMode="External"/><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06706" y="2584824"/>
            <a:ext cx="184666" cy="369332"/>
          </a:xfrm>
          <a:prstGeom prst="rect">
            <a:avLst/>
          </a:prstGeom>
          <a:noFill/>
        </p:spPr>
        <p:txBody>
          <a:bodyPr wrap="none" rtlCol="0">
            <a:spAutoFit/>
          </a:bodyPr>
          <a:lstStyle/>
          <a:p>
            <a:endParaRPr lang="en-US" dirty="0"/>
          </a:p>
        </p:txBody>
      </p:sp>
      <p:sp>
        <p:nvSpPr>
          <p:cNvPr id="6" name="TextBox 5"/>
          <p:cNvSpPr txBox="1"/>
          <p:nvPr/>
        </p:nvSpPr>
        <p:spPr>
          <a:xfrm>
            <a:off x="9915328" y="5584081"/>
            <a:ext cx="184666" cy="369332"/>
          </a:xfrm>
          <a:prstGeom prst="rect">
            <a:avLst/>
          </a:prstGeom>
          <a:noFill/>
        </p:spPr>
        <p:txBody>
          <a:bodyPr wrap="none" rtlCol="0">
            <a:spAutoFit/>
          </a:bodyPr>
          <a:lstStyle/>
          <a:p>
            <a:endParaRPr lang="en-US"/>
          </a:p>
        </p:txBody>
      </p:sp>
      <p:sp>
        <p:nvSpPr>
          <p:cNvPr id="8" name="TextBox 7"/>
          <p:cNvSpPr txBox="1"/>
          <p:nvPr/>
        </p:nvSpPr>
        <p:spPr>
          <a:xfrm>
            <a:off x="-3428853" y="-15888"/>
            <a:ext cx="3262654" cy="5940088"/>
          </a:xfrm>
          <a:prstGeom prst="rect">
            <a:avLst/>
          </a:prstGeom>
          <a:solidFill>
            <a:srgbClr val="CCFFCC"/>
          </a:solidFill>
        </p:spPr>
        <p:txBody>
          <a:bodyPr wrap="square" rtlCol="0">
            <a:spAutoFit/>
          </a:bodyPr>
          <a:lstStyle/>
          <a:p>
            <a:r>
              <a:rPr lang="en-US" sz="2000" b="1" dirty="0"/>
              <a:t>TIMING/VIDEO</a:t>
            </a:r>
          </a:p>
          <a:p>
            <a:r>
              <a:rPr lang="en-US" sz="2000" b="1" dirty="0"/>
              <a:t>Remove auto-advancing after creating a video version:</a:t>
            </a:r>
          </a:p>
          <a:p>
            <a:endParaRPr lang="en-US" sz="2000" b="1" dirty="0"/>
          </a:p>
          <a:p>
            <a:r>
              <a:rPr lang="en-US" sz="2000" b="1" dirty="0"/>
              <a:t>On/Off:</a:t>
            </a:r>
          </a:p>
          <a:p>
            <a:r>
              <a:rPr lang="en-US" sz="2000" dirty="0"/>
              <a:t>In the tabs (not menu): “Slide Show” </a:t>
            </a:r>
          </a:p>
          <a:p>
            <a:r>
              <a:rPr lang="en-US" sz="2000" dirty="0"/>
              <a:t>[X] Play Narrations</a:t>
            </a:r>
          </a:p>
          <a:p>
            <a:r>
              <a:rPr lang="en-US" sz="2000" dirty="0"/>
              <a:t>[X] Use Timings</a:t>
            </a:r>
          </a:p>
          <a:p>
            <a:r>
              <a:rPr lang="en-US" sz="2000" dirty="0"/>
              <a:t>[  ] Show Media Controls</a:t>
            </a:r>
          </a:p>
          <a:p>
            <a:endParaRPr lang="en-US" sz="2000" dirty="0"/>
          </a:p>
          <a:p>
            <a:r>
              <a:rPr lang="en-US" sz="2000" b="1" dirty="0"/>
              <a:t>Clear the timings completely:</a:t>
            </a:r>
          </a:p>
          <a:p>
            <a:r>
              <a:rPr lang="en-US" sz="2000" dirty="0"/>
              <a:t>Select all the slides</a:t>
            </a:r>
          </a:p>
          <a:p>
            <a:r>
              <a:rPr lang="en-US" sz="2000" dirty="0"/>
              <a:t>Right click a slide &gt; “Slide Transition…”</a:t>
            </a:r>
          </a:p>
          <a:p>
            <a:r>
              <a:rPr lang="en-US" sz="2000" dirty="0"/>
              <a:t>In the “Advance slide” section uncheck “Automatically after”</a:t>
            </a:r>
          </a:p>
        </p:txBody>
      </p:sp>
      <p:sp>
        <p:nvSpPr>
          <p:cNvPr id="7" name="Title 1"/>
          <p:cNvSpPr txBox="1">
            <a:spLocks/>
          </p:cNvSpPr>
          <p:nvPr/>
        </p:nvSpPr>
        <p:spPr>
          <a:xfrm>
            <a:off x="685801" y="1486918"/>
            <a:ext cx="7887112" cy="2934475"/>
          </a:xfrm>
          <a:prstGeom prst="rect">
            <a:avLst/>
          </a:prstGeom>
          <a:effectLst>
            <a:glow rad="63500">
              <a:schemeClr val="bg1">
                <a:alpha val="40000"/>
              </a:schemeClr>
            </a:glow>
          </a:effectLst>
        </p:spPr>
        <p:txBody>
          <a:bodyPr vert="horz" lIns="91440" tIns="45720" rIns="91440" bIns="45720" rtlCol="0" anchor="ctr">
            <a:noAutofit/>
          </a:bodyPr>
          <a:lstStyle>
            <a:lvl1pPr algn="l" defTabSz="457200" rtl="0" eaLnBrk="1" latinLnBrk="0" hangingPunct="1">
              <a:spcBef>
                <a:spcPct val="0"/>
              </a:spcBef>
              <a:buNone/>
              <a:defRPr sz="4200" kern="1200">
                <a:solidFill>
                  <a:schemeClr val="tx1"/>
                </a:solidFill>
                <a:latin typeface="Palatino Linotype"/>
                <a:ea typeface="+mj-ea"/>
                <a:cs typeface="Palatino Linotype"/>
              </a:defRPr>
            </a:lvl1pPr>
          </a:lstStyle>
          <a:p>
            <a:r>
              <a:rPr lang="en-US" sz="4800" dirty="0" smtClean="0">
                <a:solidFill>
                  <a:srgbClr val="FFFFFF"/>
                </a:solidFill>
              </a:rPr>
              <a:t>Designing Mobile</a:t>
            </a:r>
            <a:br>
              <a:rPr lang="en-US" sz="4800" dirty="0" smtClean="0">
                <a:solidFill>
                  <a:srgbClr val="FFFFFF"/>
                </a:solidFill>
              </a:rPr>
            </a:br>
            <a:r>
              <a:rPr lang="en-US" sz="4800" dirty="0" smtClean="0">
                <a:solidFill>
                  <a:srgbClr val="FFFFFF"/>
                </a:solidFill>
              </a:rPr>
              <a:t>User Experiences</a:t>
            </a:r>
            <a:br>
              <a:rPr lang="en-US" sz="4800" dirty="0" smtClean="0">
                <a:solidFill>
                  <a:srgbClr val="FFFFFF"/>
                </a:solidFill>
              </a:rPr>
            </a:br>
            <a:r>
              <a:rPr lang="en-US" sz="3200" i="1" dirty="0" smtClean="0">
                <a:solidFill>
                  <a:schemeClr val="bg1"/>
                </a:solidFill>
              </a:rPr>
              <a:t/>
            </a:r>
            <a:br>
              <a:rPr lang="en-US" sz="3200" i="1" dirty="0" smtClean="0">
                <a:solidFill>
                  <a:schemeClr val="bg1"/>
                </a:solidFill>
              </a:rPr>
            </a:br>
            <a:r>
              <a:rPr lang="en-US" sz="3200" i="1" dirty="0" smtClean="0">
                <a:solidFill>
                  <a:schemeClr val="bg1"/>
                </a:solidFill>
              </a:rPr>
              <a:t>11</a:t>
            </a:r>
            <a:r>
              <a:rPr lang="en-US" sz="3200" i="1" dirty="0">
                <a:solidFill>
                  <a:schemeClr val="bg1"/>
                </a:solidFill>
              </a:rPr>
              <a:t>) Input &amp; Entry </a:t>
            </a:r>
            <a:r>
              <a:rPr lang="en-US" sz="3200" i="1" dirty="0" smtClean="0">
                <a:solidFill>
                  <a:schemeClr val="bg1"/>
                </a:solidFill>
              </a:rPr>
              <a:t/>
            </a:r>
            <a:br>
              <a:rPr lang="en-US" sz="3200" i="1" dirty="0" smtClean="0">
                <a:solidFill>
                  <a:schemeClr val="bg1"/>
                </a:solidFill>
              </a:rPr>
            </a:br>
            <a:r>
              <a:rPr lang="en-US" sz="3200" i="1" dirty="0" smtClean="0">
                <a:solidFill>
                  <a:schemeClr val="bg1"/>
                </a:solidFill>
              </a:rPr>
              <a:t>  </a:t>
            </a:r>
            <a:r>
              <a:rPr lang="en-US" sz="3200" b="1" i="1" dirty="0" smtClean="0">
                <a:solidFill>
                  <a:schemeClr val="bg1"/>
                </a:solidFill>
              </a:rPr>
              <a:t>  </a:t>
            </a:r>
            <a:r>
              <a:rPr lang="en-US" sz="3200" b="1" dirty="0" smtClean="0">
                <a:solidFill>
                  <a:schemeClr val="bg1"/>
                </a:solidFill>
                <a:latin typeface="Akzidenz Grotesk BE"/>
                <a:cs typeface="Akzidenz Grotesk BE"/>
              </a:rPr>
              <a:t>Resources</a:t>
            </a:r>
            <a:endParaRPr lang="en-US" sz="3200" b="1" dirty="0">
              <a:solidFill>
                <a:srgbClr val="FFFFFF"/>
              </a:solidFill>
              <a:latin typeface="Akzidenz Grotesk BE"/>
              <a:cs typeface="Akzidenz Grotesk BE"/>
            </a:endParaRPr>
          </a:p>
        </p:txBody>
      </p:sp>
      <p:sp>
        <p:nvSpPr>
          <p:cNvPr id="9" name="Subtitle 2"/>
          <p:cNvSpPr txBox="1">
            <a:spLocks/>
          </p:cNvSpPr>
          <p:nvPr/>
        </p:nvSpPr>
        <p:spPr>
          <a:xfrm>
            <a:off x="685801" y="5031631"/>
            <a:ext cx="5083581" cy="92178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600" kern="1200">
                <a:solidFill>
                  <a:schemeClr val="bg1"/>
                </a:solidFill>
                <a:latin typeface="Palatino"/>
                <a:ea typeface="+mn-ea"/>
                <a:cs typeface="Palatino"/>
              </a:defRPr>
            </a:lvl1pPr>
            <a:lvl2pPr marL="4572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2pPr>
            <a:lvl3pPr marL="9144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3pPr>
            <a:lvl4pPr marL="13716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4pPr>
            <a:lvl5pPr marL="18288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smtClean="0"/>
              <a:t>@shoobe01</a:t>
            </a:r>
          </a:p>
          <a:p>
            <a:r>
              <a:rPr lang="en-US" sz="2000" smtClean="0"/>
              <a:t>4ourth.com</a:t>
            </a:r>
            <a:endParaRPr lang="en-US" i="1" dirty="0"/>
          </a:p>
        </p:txBody>
      </p:sp>
    </p:spTree>
    <p:extLst>
      <p:ext uri="{BB962C8B-B14F-4D97-AF65-F5344CB8AC3E}">
        <p14:creationId xmlns:p14="http://schemas.microsoft.com/office/powerpoint/2010/main" val="221900256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0290" y="1481938"/>
            <a:ext cx="8325938" cy="4339650"/>
          </a:xfrm>
          <a:prstGeom prst="rect">
            <a:avLst/>
          </a:prstGeom>
          <a:noFill/>
        </p:spPr>
        <p:txBody>
          <a:bodyPr wrap="square" rtlCol="0">
            <a:spAutoFit/>
          </a:bodyPr>
          <a:lstStyle/>
          <a:p>
            <a:r>
              <a:rPr lang="en-US" sz="3200" dirty="0">
                <a:solidFill>
                  <a:srgbClr val="F2806C"/>
                </a:solidFill>
                <a:latin typeface="Palatino"/>
                <a:cs typeface="Palatino"/>
              </a:rPr>
              <a:t>Maybe we could tone down the JavaScript</a:t>
            </a:r>
          </a:p>
          <a:p>
            <a:pPr>
              <a:buClr>
                <a:srgbClr val="E9213C"/>
              </a:buClr>
            </a:pPr>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https://eev.ee/blog/2016/03/06/maybe-we-could-tone-down-the-javascript</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a:solidFill>
                  <a:schemeClr val="bg1"/>
                </a:solidFill>
                <a:latin typeface="Akzidenz Grotesk BE"/>
                <a:cs typeface="Akzidenz Grotesk BE"/>
              </a:rPr>
              <a:t>On page bloat and bad behavior from needless </a:t>
            </a:r>
            <a:r>
              <a:rPr lang="en-US" sz="2000" dirty="0" err="1" smtClean="0">
                <a:solidFill>
                  <a:schemeClr val="bg1"/>
                </a:solidFill>
                <a:latin typeface="Akzidenz Grotesk BE"/>
                <a:cs typeface="Akzidenz Grotesk BE"/>
              </a:rPr>
              <a:t>javascript</a:t>
            </a:r>
            <a:r>
              <a:rPr lang="en-US" sz="2000" dirty="0" smtClean="0">
                <a:solidFill>
                  <a:schemeClr val="bg1"/>
                </a:solidFill>
                <a:latin typeface="Akzidenz Grotesk BE"/>
                <a:cs typeface="Akzidenz Grotesk BE"/>
              </a:rPr>
              <a:t>, especially inputs: </a:t>
            </a:r>
            <a:endParaRPr lang="en-US" sz="2000" dirty="0" smtClean="0">
              <a:solidFill>
                <a:schemeClr val="bg1"/>
              </a:solidFill>
              <a:latin typeface="Akzidenz Grotesk BE"/>
              <a:cs typeface="Akzidenz Grotesk BE"/>
            </a:endParaRPr>
          </a:p>
          <a:p>
            <a:pPr>
              <a:buClr>
                <a:srgbClr val="E9213C"/>
              </a:buClr>
            </a:pPr>
            <a:endParaRPr lang="en-US" sz="2000" dirty="0">
              <a:solidFill>
                <a:schemeClr val="bg1"/>
              </a:solidFill>
              <a:latin typeface="Akzidenz Grotesk BE"/>
              <a:cs typeface="Akzidenz Grotesk BE"/>
            </a:endParaRPr>
          </a:p>
          <a:p>
            <a:pPr>
              <a:buClr>
                <a:srgbClr val="E9213C"/>
              </a:buClr>
            </a:pPr>
            <a:r>
              <a:rPr lang="en-US" i="1" dirty="0">
                <a:solidFill>
                  <a:srgbClr val="FFFFFF"/>
                </a:solidFill>
                <a:latin typeface="Akzidenz Grotesk BE"/>
                <a:cs typeface="Akzidenz Grotesk BE"/>
              </a:rPr>
              <a:t>There’s no good reason for any of this. These aren’t cutting-edge interactive applications; they’re pages with text on them. We used to print those on paper, but as soon as we made the leap to computers, it became impossible to put words on a screen without executing several megabytes of custom junk</a:t>
            </a:r>
            <a:r>
              <a:rPr lang="en-US" i="1" dirty="0" smtClean="0">
                <a:solidFill>
                  <a:srgbClr val="FFFFFF"/>
                </a:solidFill>
                <a:latin typeface="Akzidenz Grotesk BE"/>
                <a:cs typeface="Akzidenz Grotesk BE"/>
              </a:rPr>
              <a:t>?</a:t>
            </a:r>
          </a:p>
          <a:p>
            <a:pPr>
              <a:buClr>
                <a:srgbClr val="E9213C"/>
              </a:buClr>
            </a:pPr>
            <a:endParaRPr lang="en-US" dirty="0">
              <a:solidFill>
                <a:srgbClr val="FFFFFF"/>
              </a:solidFill>
              <a:latin typeface="Akzidenz Grotesk BE"/>
              <a:cs typeface="Akzidenz Grotesk BE"/>
            </a:endParaRPr>
          </a:p>
          <a:p>
            <a:pPr>
              <a:buClr>
                <a:srgbClr val="E9213C"/>
              </a:buClr>
            </a:pPr>
            <a:r>
              <a:rPr lang="en-US" dirty="0" smtClean="0">
                <a:solidFill>
                  <a:srgbClr val="FFFFFF"/>
                </a:solidFill>
                <a:latin typeface="Akzidenz Grotesk BE"/>
                <a:cs typeface="Akzidenz Grotesk BE"/>
              </a:rPr>
              <a:t>I try to avoid this by actually specifying in design that things like form elements are plain, vanilla form elements. I don’t know why, but front end code has gotten weird and hacky lately, as well-described in this article. </a:t>
            </a:r>
            <a:endParaRPr lang="en-US" dirty="0">
              <a:solidFill>
                <a:srgbClr val="FFFFFF"/>
              </a:solidFill>
              <a:latin typeface="Akzidenz Grotesk BE"/>
              <a:cs typeface="Akzidenz Grotesk BE"/>
            </a:endParaRPr>
          </a:p>
        </p:txBody>
      </p:sp>
    </p:spTree>
    <p:extLst>
      <p:ext uri="{BB962C8B-B14F-4D97-AF65-F5344CB8AC3E}">
        <p14:creationId xmlns:p14="http://schemas.microsoft.com/office/powerpoint/2010/main" val="1411321554"/>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401205"/>
          </a:xfrm>
          <a:prstGeom prst="rect">
            <a:avLst/>
          </a:prstGeom>
          <a:noFill/>
        </p:spPr>
        <p:txBody>
          <a:bodyPr wrap="square" rtlCol="0">
            <a:spAutoFit/>
          </a:bodyPr>
          <a:lstStyle/>
          <a:p>
            <a:r>
              <a:rPr lang="en-US" sz="3200" dirty="0" smtClean="0">
                <a:solidFill>
                  <a:srgbClr val="F2806C"/>
                </a:solidFill>
                <a:latin typeface="Palatino"/>
                <a:cs typeface="Palatino"/>
              </a:rPr>
              <a:t>Designing for Touch</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bg1"/>
                </a:solidFill>
                <a:latin typeface="Akzidenz Grotesk BE"/>
                <a:cs typeface="Akzidenz Grotesk BE"/>
                <a:hlinkClick r:id="rId3"/>
              </a:rPr>
              <a:t>http://developer.android.com/reference/android/widget/</a:t>
            </a:r>
            <a:r>
              <a:rPr lang="en-US" sz="2000" dirty="0" smtClean="0">
                <a:solidFill>
                  <a:schemeClr val="bg1"/>
                </a:solidFill>
                <a:latin typeface="Akzidenz Grotesk BE"/>
                <a:cs typeface="Akzidenz Grotesk BE"/>
                <a:hlinkClick r:id="rId3"/>
              </a:rPr>
              <a:t>TextView.html</a:t>
            </a:r>
            <a:endParaRPr lang="en-US" sz="2000" dirty="0" smtClean="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For example, this page which outlines all the types of input, and attributes you can set the input fields to. Lots of neat stuff. Skim this when you have time and you may find something awesome you can use. </a:t>
            </a:r>
          </a:p>
          <a:p>
            <a:pPr>
              <a:buClr>
                <a:srgbClr val="E9213C"/>
              </a:buClr>
            </a:pPr>
            <a:endParaRPr lang="en-US" sz="2000" dirty="0" smtClean="0">
              <a:solidFill>
                <a:schemeClr val="bg1"/>
              </a:solidFill>
              <a:latin typeface="Akzidenz Grotesk BE"/>
              <a:cs typeface="Akzidenz Grotesk BE"/>
            </a:endParaRPr>
          </a:p>
          <a:p>
            <a:pPr marL="342900" indent="-342900">
              <a:buClr>
                <a:srgbClr val="E9213C"/>
              </a:buClr>
              <a:buFont typeface="Arial"/>
              <a:buChar char="•"/>
            </a:pPr>
            <a:r>
              <a:rPr lang="en-US" sz="1600" i="1" dirty="0" smtClean="0">
                <a:solidFill>
                  <a:schemeClr val="bg1"/>
                </a:solidFill>
                <a:latin typeface="Akzidenz Grotesk BE"/>
                <a:cs typeface="Akzidenz Grotesk BE"/>
              </a:rPr>
              <a:t>Controls </a:t>
            </a:r>
            <a:r>
              <a:rPr lang="en-US" sz="1600" i="1" dirty="0">
                <a:solidFill>
                  <a:schemeClr val="bg1"/>
                </a:solidFill>
                <a:latin typeface="Akzidenz Grotesk BE"/>
                <a:cs typeface="Akzidenz Grotesk BE"/>
              </a:rPr>
              <a:t>whether links such as </a:t>
            </a:r>
            <a:r>
              <a:rPr lang="en-US" sz="1600" i="1" dirty="0" err="1">
                <a:solidFill>
                  <a:schemeClr val="bg1"/>
                </a:solidFill>
                <a:latin typeface="Akzidenz Grotesk BE"/>
                <a:cs typeface="Akzidenz Grotesk BE"/>
              </a:rPr>
              <a:t>urls</a:t>
            </a:r>
            <a:r>
              <a:rPr lang="en-US" sz="1600" i="1" dirty="0">
                <a:solidFill>
                  <a:schemeClr val="bg1"/>
                </a:solidFill>
                <a:latin typeface="Akzidenz Grotesk BE"/>
                <a:cs typeface="Akzidenz Grotesk BE"/>
              </a:rPr>
              <a:t> and email addresses are automatically found and converted to clickable links. </a:t>
            </a:r>
          </a:p>
          <a:p>
            <a:pPr marL="342900" indent="-342900">
              <a:buClr>
                <a:srgbClr val="E9213C"/>
              </a:buClr>
              <a:buFont typeface="Arial"/>
              <a:buChar char="•"/>
            </a:pPr>
            <a:r>
              <a:rPr lang="en-US" sz="1600" i="1" dirty="0" smtClean="0">
                <a:solidFill>
                  <a:schemeClr val="bg1"/>
                </a:solidFill>
                <a:latin typeface="Akzidenz Grotesk BE"/>
                <a:cs typeface="Akzidenz Grotesk BE"/>
              </a:rPr>
              <a:t>If </a:t>
            </a:r>
            <a:r>
              <a:rPr lang="en-US" sz="1600" i="1" dirty="0">
                <a:solidFill>
                  <a:schemeClr val="bg1"/>
                </a:solidFill>
                <a:latin typeface="Akzidenz Grotesk BE"/>
                <a:cs typeface="Akzidenz Grotesk BE"/>
              </a:rPr>
              <a:t>set, specifies that this </a:t>
            </a:r>
            <a:r>
              <a:rPr lang="en-US" sz="1600" i="1" dirty="0" err="1">
                <a:solidFill>
                  <a:schemeClr val="bg1"/>
                </a:solidFill>
                <a:latin typeface="Akzidenz Grotesk BE"/>
                <a:cs typeface="Akzidenz Grotesk BE"/>
              </a:rPr>
              <a:t>TextView</a:t>
            </a:r>
            <a:r>
              <a:rPr lang="en-US" sz="1600" i="1" dirty="0">
                <a:solidFill>
                  <a:schemeClr val="bg1"/>
                </a:solidFill>
                <a:latin typeface="Akzidenz Grotesk BE"/>
                <a:cs typeface="Akzidenz Grotesk BE"/>
              </a:rPr>
              <a:t> has a textual input method and automatically corrects some common spelling errors. </a:t>
            </a:r>
          </a:p>
          <a:p>
            <a:pPr marL="342900" indent="-342900">
              <a:buClr>
                <a:srgbClr val="E9213C"/>
              </a:buClr>
              <a:buFont typeface="Arial"/>
              <a:buChar char="•"/>
            </a:pPr>
            <a:r>
              <a:rPr lang="en-US" sz="1600" i="1" dirty="0" smtClean="0">
                <a:solidFill>
                  <a:schemeClr val="bg1"/>
                </a:solidFill>
                <a:latin typeface="Akzidenz Grotesk BE"/>
                <a:cs typeface="Akzidenz Grotesk BE"/>
              </a:rPr>
              <a:t>Determines </a:t>
            </a:r>
            <a:r>
              <a:rPr lang="en-US" sz="1600" i="1" dirty="0">
                <a:solidFill>
                  <a:schemeClr val="bg1"/>
                </a:solidFill>
                <a:latin typeface="Akzidenz Grotesk BE"/>
                <a:cs typeface="Akzidenz Grotesk BE"/>
              </a:rPr>
              <a:t>the minimum type that </a:t>
            </a:r>
            <a:r>
              <a:rPr lang="en-US" sz="1600" i="1" dirty="0" err="1">
                <a:solidFill>
                  <a:schemeClr val="bg1"/>
                </a:solidFill>
                <a:latin typeface="Akzidenz Grotesk BE"/>
                <a:cs typeface="Akzidenz Grotesk BE"/>
              </a:rPr>
              <a:t>getText</a:t>
            </a:r>
            <a:r>
              <a:rPr lang="en-US" sz="1600" i="1" dirty="0">
                <a:solidFill>
                  <a:schemeClr val="bg1"/>
                </a:solidFill>
                <a:latin typeface="Akzidenz Grotesk BE"/>
                <a:cs typeface="Akzidenz Grotesk BE"/>
              </a:rPr>
              <a:t>() will return. </a:t>
            </a:r>
          </a:p>
          <a:p>
            <a:pPr marL="342900" indent="-342900">
              <a:buClr>
                <a:srgbClr val="E9213C"/>
              </a:buClr>
              <a:buFont typeface="Arial"/>
              <a:buChar char="•"/>
            </a:pPr>
            <a:r>
              <a:rPr lang="en-US" sz="1600" i="1" dirty="0" smtClean="0">
                <a:solidFill>
                  <a:schemeClr val="bg1"/>
                </a:solidFill>
                <a:latin typeface="Akzidenz Grotesk BE"/>
                <a:cs typeface="Akzidenz Grotesk BE"/>
              </a:rPr>
              <a:t>If </a:t>
            </a:r>
            <a:r>
              <a:rPr lang="en-US" sz="1600" i="1" dirty="0">
                <a:solidFill>
                  <a:schemeClr val="bg1"/>
                </a:solidFill>
                <a:latin typeface="Akzidenz Grotesk BE"/>
                <a:cs typeface="Akzidenz Grotesk BE"/>
              </a:rPr>
              <a:t>set, specifies that this </a:t>
            </a:r>
            <a:r>
              <a:rPr lang="en-US" sz="1600" i="1" dirty="0" err="1">
                <a:solidFill>
                  <a:schemeClr val="bg1"/>
                </a:solidFill>
                <a:latin typeface="Akzidenz Grotesk BE"/>
                <a:cs typeface="Akzidenz Grotesk BE"/>
              </a:rPr>
              <a:t>TextView</a:t>
            </a:r>
            <a:r>
              <a:rPr lang="en-US" sz="1600" i="1" dirty="0">
                <a:solidFill>
                  <a:schemeClr val="bg1"/>
                </a:solidFill>
                <a:latin typeface="Akzidenz Grotesk BE"/>
                <a:cs typeface="Akzidenz Grotesk BE"/>
              </a:rPr>
              <a:t> has a textual input method and should automatically capitalize what the user types. </a:t>
            </a:r>
          </a:p>
          <a:p>
            <a:pPr marL="342900" indent="-342900">
              <a:buClr>
                <a:srgbClr val="E9213C"/>
              </a:buClr>
              <a:buFont typeface="Arial"/>
              <a:buChar char="•"/>
            </a:pPr>
            <a:r>
              <a:rPr lang="en-US" sz="1600" i="1" dirty="0" smtClean="0">
                <a:solidFill>
                  <a:schemeClr val="bg1"/>
                </a:solidFill>
                <a:latin typeface="Akzidenz Grotesk BE"/>
                <a:cs typeface="Akzidenz Grotesk BE"/>
              </a:rPr>
              <a:t>Makes </a:t>
            </a:r>
            <a:r>
              <a:rPr lang="en-US" sz="1600" i="1" dirty="0">
                <a:solidFill>
                  <a:schemeClr val="bg1"/>
                </a:solidFill>
                <a:latin typeface="Akzidenz Grotesk BE"/>
                <a:cs typeface="Akzidenz Grotesk BE"/>
              </a:rPr>
              <a:t>the cursor visible (the default) or </a:t>
            </a:r>
            <a:r>
              <a:rPr lang="en-US" sz="1600" i="1" dirty="0" smtClean="0">
                <a:solidFill>
                  <a:schemeClr val="bg1"/>
                </a:solidFill>
                <a:latin typeface="Akzidenz Grotesk BE"/>
                <a:cs typeface="Akzidenz Grotesk BE"/>
              </a:rPr>
              <a:t>invisible…</a:t>
            </a:r>
          </a:p>
        </p:txBody>
      </p:sp>
    </p:spTree>
    <p:extLst>
      <p:ext uri="{BB962C8B-B14F-4D97-AF65-F5344CB8AC3E}">
        <p14:creationId xmlns:p14="http://schemas.microsoft.com/office/powerpoint/2010/main" val="1496459107"/>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98830"/>
            <a:ext cx="7913687" cy="3593970"/>
          </a:xfrm>
        </p:spPr>
        <p:txBody>
          <a:bodyPr>
            <a:normAutofit/>
          </a:bodyPr>
          <a:lstStyle/>
          <a:p>
            <a:pPr marL="0" indent="0">
              <a:buClr>
                <a:srgbClr val="E9213C"/>
              </a:buClr>
              <a:buNone/>
            </a:pPr>
            <a:r>
              <a:rPr lang="en-US" sz="2000" dirty="0">
                <a:solidFill>
                  <a:srgbClr val="F2806C"/>
                </a:solidFill>
                <a:latin typeface="Akzidenz Grotesk BE"/>
                <a:cs typeface="Akzidenz Grotesk BE"/>
              </a:rPr>
              <a:t>Read More: </a:t>
            </a:r>
          </a:p>
          <a:p>
            <a:pPr marL="0" indent="0">
              <a:buClr>
                <a:srgbClr val="E9213C"/>
              </a:buClr>
              <a:buNone/>
            </a:pPr>
            <a:r>
              <a:rPr lang="en-US" sz="2000" dirty="0">
                <a:solidFill>
                  <a:srgbClr val="FFFFFF"/>
                </a:solidFill>
                <a:latin typeface="Akzidenz Grotesk BE"/>
                <a:cs typeface="Akzidenz Grotesk BE"/>
              </a:rPr>
              <a:t>There are a number of best practices for </a:t>
            </a:r>
            <a:r>
              <a:rPr lang="en-US" sz="2000" dirty="0" smtClean="0">
                <a:solidFill>
                  <a:srgbClr val="FFFFFF"/>
                </a:solidFill>
                <a:latin typeface="Akzidenz Grotesk BE"/>
                <a:cs typeface="Akzidenz Grotesk BE"/>
              </a:rPr>
              <a:t>forms. There’s a </a:t>
            </a:r>
            <a:r>
              <a:rPr lang="en-US" sz="2000" dirty="0">
                <a:solidFill>
                  <a:srgbClr val="FFFFFF"/>
                </a:solidFill>
                <a:latin typeface="Akzidenz Grotesk BE"/>
                <a:cs typeface="Akzidenz Grotesk BE"/>
              </a:rPr>
              <a:t>lot to learn about all the input types, but don't get caught up in the </a:t>
            </a:r>
            <a:r>
              <a:rPr lang="en-US" sz="2000" dirty="0" smtClean="0">
                <a:solidFill>
                  <a:srgbClr val="FFFFFF"/>
                </a:solidFill>
                <a:latin typeface="Akzidenz Grotesk BE"/>
                <a:cs typeface="Akzidenz Grotesk BE"/>
              </a:rPr>
              <a:t>details. Just try to </a:t>
            </a:r>
            <a:r>
              <a:rPr lang="en-US" sz="2000" dirty="0">
                <a:solidFill>
                  <a:srgbClr val="FFFFFF"/>
                </a:solidFill>
                <a:latin typeface="Akzidenz Grotesk BE"/>
                <a:cs typeface="Akzidenz Grotesk BE"/>
              </a:rPr>
              <a:t>think about the </a:t>
            </a:r>
            <a:r>
              <a:rPr lang="en-US" sz="2000" dirty="0" smtClean="0">
                <a:solidFill>
                  <a:srgbClr val="FFFFFF"/>
                </a:solidFill>
                <a:latin typeface="Akzidenz Grotesk BE"/>
                <a:cs typeface="Akzidenz Grotesk BE"/>
              </a:rPr>
              <a:t>principles, and most of all </a:t>
            </a:r>
            <a:r>
              <a:rPr lang="en-US" sz="2000" dirty="0">
                <a:solidFill>
                  <a:srgbClr val="FFFFFF"/>
                </a:solidFill>
                <a:latin typeface="Akzidenz Grotesk BE"/>
                <a:cs typeface="Akzidenz Grotesk BE"/>
              </a:rPr>
              <a:t>how to avoid entry entirely.</a:t>
            </a:r>
            <a:endParaRPr lang="en-US" sz="2000" dirty="0" smtClean="0">
              <a:solidFill>
                <a:srgbClr val="FFFFFF"/>
              </a:solidFill>
              <a:latin typeface="Akzidenz Grotesk BE"/>
              <a:cs typeface="Akzidenz Grotesk BE"/>
            </a:endParaRPr>
          </a:p>
        </p:txBody>
      </p:sp>
      <p:sp>
        <p:nvSpPr>
          <p:cNvPr id="6" name="TextBox 5"/>
          <p:cNvSpPr txBox="1"/>
          <p:nvPr/>
        </p:nvSpPr>
        <p:spPr>
          <a:xfrm>
            <a:off x="450290" y="1481938"/>
            <a:ext cx="7501468" cy="584776"/>
          </a:xfrm>
          <a:prstGeom prst="rect">
            <a:avLst/>
          </a:prstGeom>
          <a:noFill/>
        </p:spPr>
        <p:txBody>
          <a:bodyPr wrap="square" rtlCol="0">
            <a:spAutoFit/>
          </a:bodyPr>
          <a:lstStyle/>
          <a:p>
            <a:r>
              <a:rPr lang="en-US" sz="3200" dirty="0" smtClean="0">
                <a:solidFill>
                  <a:srgbClr val="F2806C"/>
                </a:solidFill>
                <a:latin typeface="Palatino"/>
                <a:cs typeface="Palatino"/>
              </a:rPr>
              <a:t>Input </a:t>
            </a:r>
            <a:r>
              <a:rPr lang="en-US" sz="3200" dirty="0">
                <a:solidFill>
                  <a:srgbClr val="F2806C"/>
                </a:solidFill>
                <a:latin typeface="Palatino"/>
                <a:cs typeface="Palatino"/>
              </a:rPr>
              <a:t>&amp; Entry</a:t>
            </a:r>
          </a:p>
        </p:txBody>
      </p:sp>
    </p:spTree>
    <p:extLst>
      <p:ext uri="{BB962C8B-B14F-4D97-AF65-F5344CB8AC3E}">
        <p14:creationId xmlns:p14="http://schemas.microsoft.com/office/powerpoint/2010/main" val="3192536428"/>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847207"/>
          </a:xfrm>
          <a:prstGeom prst="rect">
            <a:avLst/>
          </a:prstGeom>
          <a:noFill/>
        </p:spPr>
        <p:txBody>
          <a:bodyPr wrap="square" rtlCol="0">
            <a:spAutoFit/>
          </a:bodyPr>
          <a:lstStyle/>
          <a:p>
            <a:r>
              <a:rPr lang="en-US" sz="3200" dirty="0">
                <a:solidFill>
                  <a:srgbClr val="F2806C"/>
                </a:solidFill>
                <a:latin typeface="Palatino"/>
                <a:cs typeface="Palatino"/>
              </a:rPr>
              <a:t>Mobile Inline Form </a:t>
            </a:r>
            <a:r>
              <a:rPr lang="en-US" sz="3200" dirty="0" smtClean="0">
                <a:solidFill>
                  <a:srgbClr val="F2806C"/>
                </a:solidFill>
                <a:latin typeface="Palatino"/>
                <a:cs typeface="Palatino"/>
              </a:rPr>
              <a:t>Validation</a:t>
            </a:r>
          </a:p>
          <a:p>
            <a:endParaRPr lang="en-US" sz="3200" dirty="0">
              <a:solidFill>
                <a:srgbClr val="F2806C"/>
              </a:solidFill>
              <a:latin typeface="Palatino"/>
              <a:cs typeface="Palatino"/>
            </a:endParaRPr>
          </a:p>
          <a:p>
            <a:r>
              <a:rPr lang="en-US" sz="2000" dirty="0">
                <a:solidFill>
                  <a:schemeClr val="accent6">
                    <a:lumMod val="75000"/>
                  </a:schemeClr>
                </a:solidFill>
                <a:latin typeface="Akzidenz Grotesk BE"/>
                <a:cs typeface="Akzidenz Grotesk BE"/>
                <a:hlinkClick r:id="rId3"/>
              </a:rPr>
              <a:t>http://www.uxmatters.com/mt/archives/2012/09/mobile-inline-form-</a:t>
            </a:r>
            <a:r>
              <a:rPr lang="en-US" sz="2000" dirty="0" smtClean="0">
                <a:solidFill>
                  <a:schemeClr val="accent6">
                    <a:lumMod val="75000"/>
                  </a:schemeClr>
                </a:solidFill>
                <a:latin typeface="Akzidenz Grotesk BE"/>
                <a:cs typeface="Akzidenz Grotesk BE"/>
                <a:hlinkClick r:id="rId3"/>
              </a:rPr>
              <a:t>validation.php</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If you have a form, there are some really simple, well-proven methods for them to work better, and this is my input on getting forms to work on mobile.</a:t>
            </a:r>
          </a:p>
          <a:p>
            <a:endParaRPr lang="en-US" sz="2000" dirty="0">
              <a:solidFill>
                <a:schemeClr val="bg1"/>
              </a:solidFill>
              <a:latin typeface="Akzidenz Grotesk BE"/>
              <a:cs typeface="Akzidenz Grotesk BE"/>
            </a:endParaRPr>
          </a:p>
          <a:p>
            <a:r>
              <a:rPr lang="en-US" sz="2000" dirty="0" smtClean="0">
                <a:solidFill>
                  <a:schemeClr val="bg1"/>
                </a:solidFill>
                <a:latin typeface="Akzidenz Grotesk BE"/>
                <a:cs typeface="Akzidenz Grotesk BE"/>
              </a:rPr>
              <a:t>That said, I hardly ever use these guidelines. Not that they are wrong, just that I avoid form-like input so much it never comes up. See? </a:t>
            </a:r>
            <a:endParaRPr lang="en-US" sz="2000" dirty="0">
              <a:solidFill>
                <a:schemeClr val="bg1"/>
              </a:solidFill>
              <a:latin typeface="Akzidenz Grotesk BE"/>
              <a:cs typeface="Akzidenz Grotesk BE"/>
            </a:endParaRPr>
          </a:p>
          <a:p>
            <a:pPr>
              <a:buClr>
                <a:srgbClr val="E9213C"/>
              </a:buClr>
            </a:pPr>
            <a:endParaRPr lang="en-US" sz="2000" dirty="0" smtClean="0">
              <a:solidFill>
                <a:schemeClr val="bg1"/>
              </a:solidFill>
              <a:latin typeface="Akzidenz Grotesk BE"/>
              <a:cs typeface="Akzidenz Grotesk BE"/>
            </a:endParaRPr>
          </a:p>
        </p:txBody>
      </p:sp>
    </p:spTree>
    <p:extLst>
      <p:ext uri="{BB962C8B-B14F-4D97-AF65-F5344CB8AC3E}">
        <p14:creationId xmlns:p14="http://schemas.microsoft.com/office/powerpoint/2010/main" val="74279592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278094"/>
          </a:xfrm>
          <a:prstGeom prst="rect">
            <a:avLst/>
          </a:prstGeom>
          <a:noFill/>
        </p:spPr>
        <p:txBody>
          <a:bodyPr wrap="square" rtlCol="0">
            <a:spAutoFit/>
          </a:bodyPr>
          <a:lstStyle/>
          <a:p>
            <a:r>
              <a:rPr lang="en-US" sz="3200" dirty="0">
                <a:solidFill>
                  <a:srgbClr val="F2806C"/>
                </a:solidFill>
                <a:latin typeface="Palatino"/>
                <a:cs typeface="Palatino"/>
              </a:rPr>
              <a:t>Good practices for mobile </a:t>
            </a:r>
            <a:r>
              <a:rPr lang="en-US" sz="3200" dirty="0" smtClean="0">
                <a:solidFill>
                  <a:srgbClr val="F2806C"/>
                </a:solidFill>
                <a:latin typeface="Palatino"/>
                <a:cs typeface="Palatino"/>
              </a:rPr>
              <a:t>forms</a:t>
            </a:r>
          </a:p>
          <a:p>
            <a:endParaRPr lang="en-US" sz="2000" dirty="0" smtClean="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http://applidium.com/en/news/good_practices_for_mobile_forms</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Someone else’s rather good article, with lots of images and real-world examples, of how to make good forms. It also mostly tries to avoid them entirely, so now you know it’s not just me. </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i="1" dirty="0" smtClean="0">
                <a:solidFill>
                  <a:schemeClr val="bg1"/>
                </a:solidFill>
                <a:latin typeface="Akzidenz Grotesk BE"/>
                <a:cs typeface="Akzidenz Grotesk BE"/>
              </a:rPr>
              <a:t>The keyboard can be a major source of frustration for users, here are some tips to limit its use in a mobile context.</a:t>
            </a:r>
          </a:p>
          <a:p>
            <a:pPr>
              <a:buClr>
                <a:srgbClr val="E9213C"/>
              </a:buClr>
            </a:pPr>
            <a:r>
              <a:rPr lang="en-US" sz="2000" i="1" dirty="0" smtClean="0">
                <a:solidFill>
                  <a:schemeClr val="bg1"/>
                </a:solidFill>
                <a:latin typeface="Akzidenz Grotesk BE"/>
                <a:cs typeface="Akzidenz Grotesk BE"/>
              </a:rPr>
              <a:t>Use mainly action buttons, native gestures (tap, swipe) and native features (tap-to-call, GPS, camera).</a:t>
            </a:r>
          </a:p>
          <a:p>
            <a:pPr>
              <a:buClr>
                <a:srgbClr val="E9213C"/>
              </a:buClr>
            </a:pPr>
            <a:endParaRPr lang="en-US" sz="2000" i="1" dirty="0">
              <a:solidFill>
                <a:schemeClr val="bg1"/>
              </a:solidFill>
              <a:latin typeface="Akzidenz Grotesk BE"/>
              <a:cs typeface="Akzidenz Grotesk BE"/>
            </a:endParaRPr>
          </a:p>
          <a:p>
            <a:pPr>
              <a:buClr>
                <a:srgbClr val="E9213C"/>
              </a:buClr>
            </a:pPr>
            <a:endParaRPr lang="en-US" sz="2000" i="1" dirty="0" smtClean="0">
              <a:solidFill>
                <a:schemeClr val="bg1"/>
              </a:solidFill>
              <a:latin typeface="Akzidenz Grotesk BE"/>
              <a:cs typeface="Akzidenz Grotesk BE"/>
            </a:endParaRPr>
          </a:p>
        </p:txBody>
      </p:sp>
    </p:spTree>
    <p:extLst>
      <p:ext uri="{BB962C8B-B14F-4D97-AF65-F5344CB8AC3E}">
        <p14:creationId xmlns:p14="http://schemas.microsoft.com/office/powerpoint/2010/main" val="1719169324"/>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046988"/>
          </a:xfrm>
          <a:prstGeom prst="rect">
            <a:avLst/>
          </a:prstGeom>
          <a:noFill/>
        </p:spPr>
        <p:txBody>
          <a:bodyPr wrap="square" rtlCol="0">
            <a:spAutoFit/>
          </a:bodyPr>
          <a:lstStyle/>
          <a:p>
            <a:r>
              <a:rPr lang="en-US" sz="3200" dirty="0">
                <a:solidFill>
                  <a:srgbClr val="F2806C"/>
                </a:solidFill>
                <a:latin typeface="Palatino"/>
                <a:cs typeface="Palatino"/>
              </a:rPr>
              <a:t>The Problem with Password </a:t>
            </a:r>
            <a:r>
              <a:rPr lang="en-US" sz="3200" dirty="0" smtClean="0">
                <a:solidFill>
                  <a:srgbClr val="F2806C"/>
                </a:solidFill>
                <a:latin typeface="Palatino"/>
                <a:cs typeface="Palatino"/>
              </a:rPr>
              <a:t>Masking</a:t>
            </a:r>
          </a:p>
          <a:p>
            <a:endParaRPr lang="en-US" sz="2000" dirty="0" smtClean="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https://www.schneier.com/blog/archives/2009/06/the_problem_wit_2.</a:t>
            </a:r>
            <a:r>
              <a:rPr lang="en-US" sz="2000" dirty="0" smtClean="0">
                <a:solidFill>
                  <a:schemeClr val="accent6">
                    <a:lumMod val="75000"/>
                  </a:schemeClr>
                </a:solidFill>
                <a:latin typeface="Akzidenz Grotesk BE"/>
                <a:cs typeface="Akzidenz Grotesk BE"/>
                <a:hlinkClick r:id="rId3"/>
              </a:rPr>
              <a:t>html</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a:solidFill>
                  <a:schemeClr val="bg1"/>
                </a:solidFill>
                <a:latin typeface="Akzidenz Grotesk BE"/>
                <a:cs typeface="Akzidenz Grotesk BE"/>
              </a:rPr>
              <a:t>Bruce </a:t>
            </a:r>
            <a:r>
              <a:rPr lang="en-US" sz="2000" dirty="0" err="1" smtClean="0">
                <a:solidFill>
                  <a:schemeClr val="bg1"/>
                </a:solidFill>
                <a:latin typeface="Akzidenz Grotesk BE"/>
                <a:cs typeface="Akzidenz Grotesk BE"/>
              </a:rPr>
              <a:t>Schneier</a:t>
            </a:r>
            <a:r>
              <a:rPr lang="en-US" sz="2000" dirty="0" smtClean="0">
                <a:solidFill>
                  <a:schemeClr val="bg1"/>
                </a:solidFill>
                <a:latin typeface="Akzidenz Grotesk BE"/>
                <a:cs typeface="Akzidenz Grotesk BE"/>
              </a:rPr>
              <a:t> is the man on technical security. If you do anything with security, authentication, etc. you should read his blog religiously. </a:t>
            </a:r>
            <a:endParaRPr lang="en-US" sz="2000" i="1" dirty="0" smtClean="0">
              <a:solidFill>
                <a:schemeClr val="bg1"/>
              </a:solidFill>
              <a:latin typeface="Akzidenz Grotesk BE"/>
              <a:cs typeface="Akzidenz Grotesk BE"/>
            </a:endParaRPr>
          </a:p>
          <a:p>
            <a:pPr>
              <a:buClr>
                <a:srgbClr val="E9213C"/>
              </a:buClr>
            </a:pPr>
            <a:endParaRPr lang="en-US" sz="2000" i="1" dirty="0" smtClean="0">
              <a:solidFill>
                <a:schemeClr val="bg1"/>
              </a:solidFill>
              <a:latin typeface="Akzidenz Grotesk BE"/>
              <a:cs typeface="Akzidenz Grotesk BE"/>
            </a:endParaRPr>
          </a:p>
          <a:p>
            <a:pPr>
              <a:buClr>
                <a:srgbClr val="E9213C"/>
              </a:buClr>
            </a:pPr>
            <a:r>
              <a:rPr lang="en-US" sz="2000" i="1" dirty="0">
                <a:solidFill>
                  <a:schemeClr val="bg1"/>
                </a:solidFill>
                <a:latin typeface="Akzidenz Grotesk BE"/>
                <a:cs typeface="Akzidenz Grotesk BE"/>
              </a:rPr>
              <a:t>Shoulder surfing isn't very common, and </a:t>
            </a:r>
            <a:r>
              <a:rPr lang="en-US" sz="2000" i="1" dirty="0" err="1">
                <a:solidFill>
                  <a:schemeClr val="bg1"/>
                </a:solidFill>
                <a:latin typeface="Akzidenz Grotesk BE"/>
                <a:cs typeface="Akzidenz Grotesk BE"/>
              </a:rPr>
              <a:t>cleartext</a:t>
            </a:r>
            <a:r>
              <a:rPr lang="en-US" sz="2000" i="1" dirty="0">
                <a:solidFill>
                  <a:schemeClr val="bg1"/>
                </a:solidFill>
                <a:latin typeface="Akzidenz Grotesk BE"/>
                <a:cs typeface="Akzidenz Grotesk BE"/>
              </a:rPr>
              <a:t> passwords greatly reduces errors. It has long annoyed me when I can't see what I type: in Windows logins, in PGP, and so on</a:t>
            </a:r>
            <a:r>
              <a:rPr lang="en-US" sz="2000" i="1" dirty="0" smtClean="0">
                <a:solidFill>
                  <a:schemeClr val="bg1"/>
                </a:solidFill>
                <a:latin typeface="Akzidenz Grotesk BE"/>
                <a:cs typeface="Akzidenz Grotesk BE"/>
              </a:rPr>
              <a:t>.</a:t>
            </a:r>
            <a:endParaRPr lang="en-US" sz="2000" i="1" dirty="0">
              <a:solidFill>
                <a:schemeClr val="bg1"/>
              </a:solidFill>
              <a:latin typeface="Akzidenz Grotesk BE"/>
              <a:cs typeface="Akzidenz Grotesk BE"/>
            </a:endParaRPr>
          </a:p>
        </p:txBody>
      </p:sp>
    </p:spTree>
    <p:extLst>
      <p:ext uri="{BB962C8B-B14F-4D97-AF65-F5344CB8AC3E}">
        <p14:creationId xmlns:p14="http://schemas.microsoft.com/office/powerpoint/2010/main" val="3874309170"/>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662541"/>
          </a:xfrm>
          <a:prstGeom prst="rect">
            <a:avLst/>
          </a:prstGeom>
          <a:noFill/>
        </p:spPr>
        <p:txBody>
          <a:bodyPr wrap="square" rtlCol="0">
            <a:spAutoFit/>
          </a:bodyPr>
          <a:lstStyle/>
          <a:p>
            <a:r>
              <a:rPr lang="en-US" sz="3200" dirty="0">
                <a:solidFill>
                  <a:srgbClr val="F2806C"/>
                </a:solidFill>
                <a:latin typeface="Palatino"/>
                <a:cs typeface="Palatino"/>
              </a:rPr>
              <a:t>Hide/Show </a:t>
            </a:r>
            <a:r>
              <a:rPr lang="en-US" sz="3200" dirty="0" smtClean="0">
                <a:solidFill>
                  <a:srgbClr val="F2806C"/>
                </a:solidFill>
                <a:latin typeface="Palatino"/>
                <a:cs typeface="Palatino"/>
              </a:rPr>
              <a:t>Passwords</a:t>
            </a:r>
          </a:p>
          <a:p>
            <a:endParaRPr lang="en-US" sz="2000" dirty="0" smtClean="0">
              <a:solidFill>
                <a:schemeClr val="accent6">
                  <a:lumMod val="75000"/>
                </a:schemeClr>
              </a:solidFill>
              <a:latin typeface="Akzidenz Grotesk BE"/>
              <a:cs typeface="Akzidenz Grotesk BE"/>
              <a:hlinkClick r:id="rId3"/>
            </a:endParaRPr>
          </a:p>
          <a:p>
            <a:r>
              <a:rPr lang="en-US" sz="2000" dirty="0" smtClean="0">
                <a:solidFill>
                  <a:schemeClr val="accent6">
                    <a:lumMod val="75000"/>
                  </a:schemeClr>
                </a:solidFill>
                <a:latin typeface="Akzidenz Grotesk BE"/>
                <a:cs typeface="Akzidenz Grotesk BE"/>
                <a:hlinkClick r:id="rId3"/>
              </a:rPr>
              <a:t>https</a:t>
            </a:r>
            <a:r>
              <a:rPr lang="en-US" sz="2000" dirty="0">
                <a:solidFill>
                  <a:schemeClr val="accent6">
                    <a:lumMod val="75000"/>
                  </a:schemeClr>
                </a:solidFill>
                <a:latin typeface="Akzidenz Grotesk BE"/>
                <a:cs typeface="Akzidenz Grotesk BE"/>
                <a:hlinkClick r:id="rId3"/>
              </a:rPr>
              <a:t>://storify.com/lukew/hide-show-</a:t>
            </a:r>
            <a:r>
              <a:rPr lang="en-US" sz="2000" dirty="0" smtClean="0">
                <a:solidFill>
                  <a:schemeClr val="accent6">
                    <a:lumMod val="75000"/>
                  </a:schemeClr>
                </a:solidFill>
                <a:latin typeface="Akzidenz Grotesk BE"/>
                <a:cs typeface="Akzidenz Grotesk BE"/>
                <a:hlinkClick r:id="rId3"/>
              </a:rPr>
              <a:t>passwords</a:t>
            </a:r>
            <a:endParaRPr lang="en-US" sz="2000" dirty="0" smtClean="0">
              <a:solidFill>
                <a:schemeClr val="accent6">
                  <a:lumMod val="75000"/>
                </a:schemeClr>
              </a:solidFill>
              <a:latin typeface="Akzidenz Grotesk BE"/>
              <a:cs typeface="Akzidenz Grotesk BE"/>
            </a:endParaRPr>
          </a:p>
          <a:p>
            <a:r>
              <a:rPr lang="en-US" sz="2000" dirty="0">
                <a:solidFill>
                  <a:schemeClr val="bg1"/>
                </a:solidFill>
                <a:latin typeface="Akzidenz Grotesk BE"/>
                <a:cs typeface="Akzidenz Grotesk BE"/>
              </a:rPr>
              <a:t>Luke </a:t>
            </a:r>
            <a:r>
              <a:rPr lang="en-US" sz="2000" dirty="0" err="1" smtClean="0">
                <a:solidFill>
                  <a:schemeClr val="bg1"/>
                </a:solidFill>
                <a:latin typeface="Akzidenz Grotesk BE"/>
                <a:cs typeface="Akzidenz Grotesk BE"/>
              </a:rPr>
              <a:t>Wroblewski</a:t>
            </a:r>
            <a:r>
              <a:rPr lang="en-US" sz="2000" dirty="0" smtClean="0">
                <a:solidFill>
                  <a:schemeClr val="bg1"/>
                </a:solidFill>
                <a:latin typeface="Akzidenz Grotesk BE"/>
                <a:cs typeface="Akzidenz Grotesk BE"/>
              </a:rPr>
              <a:t> has long been championing not masking passwords, or more often a show/hide method outlined here. Most usefully for you, these techniques are used all over the place, and in very large scale, not just for the latest cool app. </a:t>
            </a:r>
          </a:p>
          <a:p>
            <a:endParaRPr lang="en-US" sz="2000" dirty="0" smtClean="0">
              <a:solidFill>
                <a:schemeClr val="bg1"/>
              </a:solidFill>
              <a:latin typeface="Akzidenz Grotesk BE"/>
              <a:cs typeface="Akzidenz Grotesk BE"/>
            </a:endParaRPr>
          </a:p>
          <a:p>
            <a:r>
              <a:rPr lang="en-US" sz="2000" dirty="0" smtClean="0">
                <a:solidFill>
                  <a:schemeClr val="bg1"/>
                </a:solidFill>
                <a:latin typeface="Akzidenz Grotesk BE"/>
                <a:cs typeface="Akzidenz Grotesk BE"/>
              </a:rPr>
              <a:t>I even contributed some of the numbers of millions of users working with a masking free system at a large telecom. No problems. If you can’t sell your management on this being secure and usable, it’s time to move on. </a:t>
            </a:r>
          </a:p>
        </p:txBody>
      </p:sp>
    </p:spTree>
    <p:extLst>
      <p:ext uri="{BB962C8B-B14F-4D97-AF65-F5344CB8AC3E}">
        <p14:creationId xmlns:p14="http://schemas.microsoft.com/office/powerpoint/2010/main" val="4062981140"/>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046988"/>
          </a:xfrm>
          <a:prstGeom prst="rect">
            <a:avLst/>
          </a:prstGeom>
          <a:noFill/>
        </p:spPr>
        <p:txBody>
          <a:bodyPr wrap="square" rtlCol="0">
            <a:spAutoFit/>
          </a:bodyPr>
          <a:lstStyle/>
          <a:p>
            <a:r>
              <a:rPr lang="en-US" sz="3200" dirty="0">
                <a:solidFill>
                  <a:srgbClr val="F2806C"/>
                </a:solidFill>
                <a:latin typeface="Palatino"/>
                <a:cs typeface="Palatino"/>
              </a:rPr>
              <a:t>Better Numerical Inputs for Mobile </a:t>
            </a:r>
            <a:r>
              <a:rPr lang="en-US" sz="3200" dirty="0" smtClean="0">
                <a:solidFill>
                  <a:srgbClr val="F2806C"/>
                </a:solidFill>
                <a:latin typeface="Palatino"/>
                <a:cs typeface="Palatino"/>
              </a:rPr>
              <a:t>Forms</a:t>
            </a:r>
          </a:p>
          <a:p>
            <a:endParaRPr lang="en-US" sz="2000" dirty="0" smtClean="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http://bradfrostweb.com/blog/mobile/better-numerical-inputs-for-mobile-forms</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 will never stop ranting about a “flight number” field that pulls up the full keyboard. Don’t do that. Give people the right input method. Yes, even on the Web this works! Detailed, but easy to follow technical discussion of it here from Brad Frost.</a:t>
            </a:r>
            <a:endParaRPr lang="en-US" sz="2000" dirty="0">
              <a:solidFill>
                <a:schemeClr val="bg1"/>
              </a:solidFill>
              <a:latin typeface="Akzidenz Grotesk BE"/>
              <a:cs typeface="Akzidenz Grotesk BE"/>
            </a:endParaRPr>
          </a:p>
          <a:p>
            <a:pPr>
              <a:buClr>
                <a:srgbClr val="E9213C"/>
              </a:buClr>
            </a:pPr>
            <a:endParaRPr lang="en-US" sz="2000" dirty="0" smtClean="0">
              <a:solidFill>
                <a:schemeClr val="bg1"/>
              </a:solidFill>
              <a:latin typeface="Akzidenz Grotesk BE"/>
              <a:cs typeface="Akzidenz Grotesk BE"/>
            </a:endParaRPr>
          </a:p>
        </p:txBody>
      </p:sp>
      <p:pic>
        <p:nvPicPr>
          <p:cNvPr id="2" name="Picture 1"/>
          <p:cNvPicPr>
            <a:picLocks noChangeAspect="1"/>
          </p:cNvPicPr>
          <p:nvPr/>
        </p:nvPicPr>
        <p:blipFill>
          <a:blip r:embed="rId4"/>
          <a:stretch>
            <a:fillRect/>
          </a:stretch>
        </p:blipFill>
        <p:spPr>
          <a:xfrm>
            <a:off x="3056360" y="3922415"/>
            <a:ext cx="3580238" cy="2902746"/>
          </a:xfrm>
          <a:prstGeom prst="rect">
            <a:avLst/>
          </a:prstGeom>
        </p:spPr>
      </p:pic>
    </p:spTree>
    <p:extLst>
      <p:ext uri="{BB962C8B-B14F-4D97-AF65-F5344CB8AC3E}">
        <p14:creationId xmlns:p14="http://schemas.microsoft.com/office/powerpoint/2010/main" val="2246730844"/>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1815882"/>
          </a:xfrm>
          <a:prstGeom prst="rect">
            <a:avLst/>
          </a:prstGeom>
          <a:noFill/>
        </p:spPr>
        <p:txBody>
          <a:bodyPr wrap="square" rtlCol="0">
            <a:spAutoFit/>
          </a:bodyPr>
          <a:lstStyle/>
          <a:p>
            <a:r>
              <a:rPr lang="en-US" sz="3200" dirty="0">
                <a:solidFill>
                  <a:srgbClr val="F2806C"/>
                </a:solidFill>
                <a:latin typeface="Palatino"/>
                <a:cs typeface="Palatino"/>
              </a:rPr>
              <a:t>Managing the </a:t>
            </a:r>
            <a:r>
              <a:rPr lang="en-US" sz="3200" dirty="0" smtClean="0">
                <a:solidFill>
                  <a:srgbClr val="F2806C"/>
                </a:solidFill>
                <a:latin typeface="Palatino"/>
                <a:cs typeface="Palatino"/>
              </a:rPr>
              <a:t>Keyboard</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bg1"/>
                </a:solidFill>
                <a:latin typeface="Akzidenz Grotesk BE"/>
                <a:cs typeface="Akzidenz Grotesk BE"/>
                <a:hlinkClick r:id="rId3"/>
              </a:rPr>
              <a:t>https://developer.apple.com/Library/ios/documentation/StringsTextFonts/Conceptual/TextAndWebiPhoneOS/KeyboardManagement/</a:t>
            </a:r>
            <a:r>
              <a:rPr lang="en-US" sz="2000" dirty="0" smtClean="0">
                <a:solidFill>
                  <a:schemeClr val="bg1"/>
                </a:solidFill>
                <a:latin typeface="Akzidenz Grotesk BE"/>
                <a:cs typeface="Akzidenz Grotesk BE"/>
                <a:hlinkClick r:id="rId3"/>
              </a:rPr>
              <a:t>KeyboardManagement.html</a:t>
            </a:r>
            <a:endParaRPr lang="en-US" sz="2000" dirty="0" smtClean="0">
              <a:solidFill>
                <a:schemeClr val="bg1"/>
              </a:solidFill>
              <a:latin typeface="Akzidenz Grotesk BE"/>
              <a:cs typeface="Akzidenz Grotesk BE"/>
            </a:endParaRPr>
          </a:p>
        </p:txBody>
      </p:sp>
      <p:pic>
        <p:nvPicPr>
          <p:cNvPr id="2" name="Picture 1"/>
          <p:cNvPicPr>
            <a:picLocks noChangeAspect="1"/>
          </p:cNvPicPr>
          <p:nvPr/>
        </p:nvPicPr>
        <p:blipFill>
          <a:blip r:embed="rId4"/>
          <a:stretch>
            <a:fillRect/>
          </a:stretch>
        </p:blipFill>
        <p:spPr>
          <a:xfrm>
            <a:off x="5036137" y="3141372"/>
            <a:ext cx="3740091" cy="2768313"/>
          </a:xfrm>
          <a:prstGeom prst="rect">
            <a:avLst/>
          </a:prstGeom>
        </p:spPr>
      </p:pic>
      <p:sp>
        <p:nvSpPr>
          <p:cNvPr id="7" name="TextBox 6"/>
          <p:cNvSpPr txBox="1"/>
          <p:nvPr/>
        </p:nvSpPr>
        <p:spPr>
          <a:xfrm>
            <a:off x="450290" y="3323476"/>
            <a:ext cx="4450458" cy="1323439"/>
          </a:xfrm>
          <a:prstGeom prst="rect">
            <a:avLst/>
          </a:prstGeom>
          <a:noFill/>
        </p:spPr>
        <p:txBody>
          <a:bodyPr wrap="square" rtlCol="0">
            <a:spAutoFit/>
          </a:bodyPr>
          <a:lstStyle/>
          <a:p>
            <a:r>
              <a:rPr lang="en-US" sz="2000" dirty="0">
                <a:solidFill>
                  <a:schemeClr val="bg1"/>
                </a:solidFill>
                <a:latin typeface="Akzidenz Grotesk BE"/>
                <a:cs typeface="Akzidenz Grotesk BE"/>
              </a:rPr>
              <a:t>Official Apple documentation about using the right input method (pulling up the right keyboard really) for your inputs. </a:t>
            </a:r>
            <a:endParaRPr lang="en-US" sz="2000" dirty="0" smtClean="0">
              <a:solidFill>
                <a:schemeClr val="bg1"/>
              </a:solidFill>
              <a:latin typeface="Akzidenz Grotesk BE"/>
              <a:cs typeface="Akzidenz Grotesk BE"/>
            </a:endParaRPr>
          </a:p>
        </p:txBody>
      </p:sp>
    </p:spTree>
    <p:extLst>
      <p:ext uri="{BB962C8B-B14F-4D97-AF65-F5344CB8AC3E}">
        <p14:creationId xmlns:p14="http://schemas.microsoft.com/office/powerpoint/2010/main" val="4274270157"/>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308324"/>
          </a:xfrm>
          <a:prstGeom prst="rect">
            <a:avLst/>
          </a:prstGeom>
          <a:noFill/>
        </p:spPr>
        <p:txBody>
          <a:bodyPr wrap="square" rtlCol="0">
            <a:spAutoFit/>
          </a:bodyPr>
          <a:lstStyle/>
          <a:p>
            <a:r>
              <a:rPr lang="en-US" sz="3200" dirty="0">
                <a:solidFill>
                  <a:srgbClr val="F2806C"/>
                </a:solidFill>
                <a:latin typeface="Palatino"/>
                <a:cs typeface="Palatino"/>
              </a:rPr>
              <a:t>Input </a:t>
            </a:r>
            <a:r>
              <a:rPr lang="en-US" sz="3200" dirty="0" smtClean="0">
                <a:solidFill>
                  <a:srgbClr val="F2806C"/>
                </a:solidFill>
                <a:latin typeface="Palatino"/>
                <a:cs typeface="Palatino"/>
              </a:rPr>
              <a:t>Controls</a:t>
            </a:r>
          </a:p>
          <a:p>
            <a:endParaRPr lang="en-US" sz="3200" dirty="0" smtClean="0">
              <a:solidFill>
                <a:srgbClr val="F2806C"/>
              </a:solidFill>
              <a:latin typeface="Palatino"/>
              <a:cs typeface="Palatino"/>
            </a:endParaRPr>
          </a:p>
          <a:p>
            <a:r>
              <a:rPr lang="en-US" sz="2000" dirty="0" smtClean="0">
                <a:solidFill>
                  <a:schemeClr val="accent6">
                    <a:lumMod val="75000"/>
                  </a:schemeClr>
                </a:solidFill>
                <a:latin typeface="Akzidenz Grotesk BE"/>
                <a:cs typeface="Akzidenz Grotesk BE"/>
                <a:hlinkClick r:id="rId3"/>
              </a:rPr>
              <a:t>http</a:t>
            </a:r>
            <a:r>
              <a:rPr lang="en-US" sz="2000" dirty="0">
                <a:solidFill>
                  <a:schemeClr val="accent6">
                    <a:lumMod val="75000"/>
                  </a:schemeClr>
                </a:solidFill>
                <a:latin typeface="Akzidenz Grotesk BE"/>
                <a:cs typeface="Akzidenz Grotesk BE"/>
                <a:hlinkClick r:id="rId3"/>
              </a:rPr>
              <a:t>://developer.android.com/guide/topics/ui/</a:t>
            </a:r>
            <a:r>
              <a:rPr lang="en-US" sz="2000" dirty="0" smtClean="0">
                <a:solidFill>
                  <a:schemeClr val="accent6">
                    <a:lumMod val="75000"/>
                  </a:schemeClr>
                </a:solidFill>
                <a:latin typeface="Akzidenz Grotesk BE"/>
                <a:cs typeface="Akzidenz Grotesk BE"/>
                <a:hlinkClick r:id="rId3"/>
              </a:rPr>
              <a:t>controls.html</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Brief Google page on options for input controls. Google and Apple have many more discussions of inputs on the developer side, but I think you need to start with these so you even know what to look for. </a:t>
            </a:r>
          </a:p>
        </p:txBody>
      </p:sp>
      <p:pic>
        <p:nvPicPr>
          <p:cNvPr id="2" name="Picture 1"/>
          <p:cNvPicPr>
            <a:picLocks noChangeAspect="1"/>
          </p:cNvPicPr>
          <p:nvPr/>
        </p:nvPicPr>
        <p:blipFill>
          <a:blip r:embed="rId4"/>
          <a:stretch>
            <a:fillRect/>
          </a:stretch>
        </p:blipFill>
        <p:spPr>
          <a:xfrm>
            <a:off x="2313886" y="4090565"/>
            <a:ext cx="4254500" cy="2374900"/>
          </a:xfrm>
          <a:prstGeom prst="rect">
            <a:avLst/>
          </a:prstGeom>
        </p:spPr>
      </p:pic>
    </p:spTree>
    <p:extLst>
      <p:ext uri="{BB962C8B-B14F-4D97-AF65-F5344CB8AC3E}">
        <p14:creationId xmlns:p14="http://schemas.microsoft.com/office/powerpoint/2010/main" val="107317372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197708</TotalTime>
  <Words>864</Words>
  <Application>Microsoft Macintosh PowerPoint</Application>
  <PresentationFormat>On-screen Show (4:3)</PresentationFormat>
  <Paragraphs>85</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Akzidenz Grotesk</vt:lpstr>
      <vt:lpstr>Akzidenz Grotesk BE</vt:lpstr>
      <vt:lpstr>Arial</vt:lpstr>
      <vt:lpstr>Calibri</vt:lpstr>
      <vt:lpstr>Palatino</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Hoober</dc:creator>
  <cp:lastModifiedBy>Steven Hoobr</cp:lastModifiedBy>
  <cp:revision>1405</cp:revision>
  <cp:lastPrinted>2013-04-15T23:35:07Z</cp:lastPrinted>
  <dcterms:created xsi:type="dcterms:W3CDTF">2011-10-30T17:26:39Z</dcterms:created>
  <dcterms:modified xsi:type="dcterms:W3CDTF">2016-03-11T04:47:34Z</dcterms:modified>
</cp:coreProperties>
</file>