
<file path=[Content_Types].xml><?xml version="1.0" encoding="utf-8"?>
<Types xmlns="http://schemas.openxmlformats.org/package/2006/content-types">
  <Default Extension="xml" ContentType="application/xml"/>
  <Default Extension="wav" ContentType="audio/x-wav"/>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handoutMasterIdLst>
    <p:handoutMasterId r:id="rId25"/>
  </p:handoutMasterIdLst>
  <p:sldIdLst>
    <p:sldId id="591" r:id="rId2"/>
    <p:sldId id="651" r:id="rId3"/>
    <p:sldId id="652" r:id="rId4"/>
    <p:sldId id="645" r:id="rId5"/>
    <p:sldId id="654" r:id="rId6"/>
    <p:sldId id="655" r:id="rId7"/>
    <p:sldId id="649" r:id="rId8"/>
    <p:sldId id="664" r:id="rId9"/>
    <p:sldId id="665" r:id="rId10"/>
    <p:sldId id="663" r:id="rId11"/>
    <p:sldId id="662" r:id="rId12"/>
    <p:sldId id="650" r:id="rId13"/>
    <p:sldId id="656" r:id="rId14"/>
    <p:sldId id="667" r:id="rId15"/>
    <p:sldId id="657" r:id="rId16"/>
    <p:sldId id="659" r:id="rId17"/>
    <p:sldId id="660" r:id="rId18"/>
    <p:sldId id="661" r:id="rId19"/>
    <p:sldId id="642" r:id="rId20"/>
    <p:sldId id="668" r:id="rId21"/>
    <p:sldId id="666" r:id="rId22"/>
    <p:sldId id="648"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213C"/>
    <a:srgbClr val="562D26"/>
    <a:srgbClr val="F2806C"/>
    <a:srgbClr val="FF72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5" autoAdjust="0"/>
    <p:restoredTop sz="75085" autoAdjust="0"/>
  </p:normalViewPr>
  <p:slideViewPr>
    <p:cSldViewPr snapToGrid="0" snapToObjects="1">
      <p:cViewPr varScale="1">
        <p:scale>
          <a:sx n="74" d="100"/>
          <a:sy n="74" d="100"/>
        </p:scale>
        <p:origin x="1520" y="168"/>
      </p:cViewPr>
      <p:guideLst>
        <p:guide orient="horz" pos="2160"/>
        <p:guide pos="2880"/>
      </p:guideLst>
    </p:cSldViewPr>
  </p:slideViewPr>
  <p:outlineViewPr>
    <p:cViewPr>
      <p:scale>
        <a:sx n="33" d="100"/>
        <a:sy n="33" d="100"/>
      </p:scale>
      <p:origin x="0" y="7880"/>
    </p:cViewPr>
  </p:outlineViewPr>
  <p:notesTextViewPr>
    <p:cViewPr>
      <p:scale>
        <a:sx n="100" d="100"/>
        <a:sy n="100" d="100"/>
      </p:scale>
      <p:origin x="0" y="0"/>
    </p:cViewPr>
  </p:notesTextViewPr>
  <p:sorterViewPr>
    <p:cViewPr>
      <p:scale>
        <a:sx n="89" d="100"/>
        <a:sy n="89" d="100"/>
      </p:scale>
      <p:origin x="0" y="0"/>
    </p:cViewPr>
  </p:sorterViewPr>
  <p:notesViewPr>
    <p:cSldViewPr snapToGrid="0" snapToObjects="1">
      <p:cViewPr>
        <p:scale>
          <a:sx n="75" d="100"/>
          <a:sy n="75" d="100"/>
        </p:scale>
        <p:origin x="-2912" y="-8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3E2636-F00D-3B4C-91BC-978C0CC75288}" type="datetime1">
              <a:rPr lang="en-US" smtClean="0"/>
              <a:t>10/11/15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3E92EE-8017-1746-A6F4-E4C0BCDFA803}" type="slidenum">
              <a:rPr lang="en-US" smtClean="0"/>
              <a:t>‹#›</a:t>
            </a:fld>
            <a:endParaRPr lang="en-US"/>
          </a:p>
        </p:txBody>
      </p:sp>
    </p:spTree>
    <p:extLst>
      <p:ext uri="{BB962C8B-B14F-4D97-AF65-F5344CB8AC3E}">
        <p14:creationId xmlns:p14="http://schemas.microsoft.com/office/powerpoint/2010/main" val="32795066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4DADC0-0B0F-C44F-96FC-226034E2F398}" type="datetime1">
              <a:rPr lang="en-US" smtClean="0"/>
              <a:t>10/11/15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9D55F2-16B5-3A42-80D9-9BC8F66E0B68}" type="slidenum">
              <a:rPr lang="en-US" smtClean="0"/>
              <a:t>‹#›</a:t>
            </a:fld>
            <a:endParaRPr lang="en-US"/>
          </a:p>
        </p:txBody>
      </p:sp>
    </p:spTree>
    <p:extLst>
      <p:ext uri="{BB962C8B-B14F-4D97-AF65-F5344CB8AC3E}">
        <p14:creationId xmlns:p14="http://schemas.microsoft.com/office/powerpoint/2010/main" val="42944397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100387" cy="23272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In the previous section I told you how understanding touch helps you figure out where to put controls and information on the page. Now, we’re going to talk more about designing the text and icons themselves. </a:t>
            </a:r>
          </a:p>
        </p:txBody>
      </p:sp>
      <p:sp>
        <p:nvSpPr>
          <p:cNvPr id="4" name="Slide Number Placeholder 3"/>
          <p:cNvSpPr>
            <a:spLocks noGrp="1"/>
          </p:cNvSpPr>
          <p:nvPr>
            <p:ph type="sldNum" sz="quarter" idx="10"/>
          </p:nvPr>
        </p:nvSpPr>
        <p:spPr/>
        <p:txBody>
          <a:bodyPr/>
          <a:lstStyle/>
          <a:p>
            <a:fld id="{C19D55F2-16B5-3A42-80D9-9BC8F66E0B68}" type="slidenum">
              <a:rPr lang="en-US" smtClean="0"/>
              <a:t>1</a:t>
            </a:fld>
            <a:endParaRPr lang="en-US"/>
          </a:p>
        </p:txBody>
      </p:sp>
    </p:spTree>
    <p:extLst>
      <p:ext uri="{BB962C8B-B14F-4D97-AF65-F5344CB8AC3E}">
        <p14:creationId xmlns:p14="http://schemas.microsoft.com/office/powerpoint/2010/main" val="642570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Make sure selectable items are clearly selectable. I haven</a:t>
            </a:r>
            <a:r>
              <a:rPr lang="fr-FR" sz="120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t done a study specifically about this, but I am seeing enough observations on other research, and for usability studies for clients I am comfortable saying what seems obvious: </a:t>
            </a:r>
          </a:p>
          <a:p>
            <a:endParaRPr lang="en-US" sz="1200" kern="1200" baseline="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If it doesn’t look clickable, people don’t know it is.</a:t>
            </a:r>
            <a:r>
              <a:rPr lang="en-US" sz="1200" kern="1200" baseline="0" dirty="0" smtClean="0">
                <a:solidFill>
                  <a:schemeClr val="tx1"/>
                </a:solidFill>
                <a:effectLst/>
                <a:latin typeface="+mn-lt"/>
                <a:ea typeface="+mn-ea"/>
                <a:cs typeface="+mn-cs"/>
              </a:rPr>
              <a:t> Underlines aren’t bad for text, inline, but especially for apps you mostly need to </a:t>
            </a:r>
            <a:r>
              <a:rPr lang="en-US" sz="1200" b="1" kern="1200" baseline="0" dirty="0" smtClean="0">
                <a:solidFill>
                  <a:schemeClr val="tx1"/>
                </a:solidFill>
                <a:effectLst/>
                <a:latin typeface="+mn-lt"/>
                <a:ea typeface="+mn-ea"/>
                <a:cs typeface="+mn-cs"/>
              </a:rPr>
              <a:t>bound </a:t>
            </a:r>
            <a:r>
              <a:rPr lang="en-US" sz="1200" kern="1200" baseline="0" dirty="0" smtClean="0">
                <a:solidFill>
                  <a:schemeClr val="tx1"/>
                </a:solidFill>
                <a:effectLst/>
                <a:latin typeface="+mn-lt"/>
                <a:ea typeface="+mn-ea"/>
                <a:cs typeface="+mn-cs"/>
              </a:rPr>
              <a:t>items. That doesn’t mean everything has to be a bold box or default button. Here, translucent backgrounds on the menu and controls [CLICK], and a sort of circular tab strip suffice to define them as functions.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 am starting to see that any bound item Is considered selectable. If a visual designer had boxed the title element [CLICK] for visual “consistency,” people would assume they can tap it to get more details. This is better; it’s differentiated by a distinct style, and combined with a few typical icons like play clearly say “these are clickable.”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10</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Clickable</a:t>
            </a:r>
            <a:r>
              <a:rPr lang="en-US" sz="1200" kern="1200" baseline="0" dirty="0" smtClean="0">
                <a:solidFill>
                  <a:schemeClr val="tx1"/>
                </a:solidFill>
                <a:effectLst/>
                <a:latin typeface="+mn-lt"/>
                <a:ea typeface="+mn-ea"/>
                <a:cs typeface="+mn-cs"/>
              </a:rPr>
              <a:t> items need to not just afford their action (making it clear what it does) but do so </a:t>
            </a:r>
            <a:r>
              <a:rPr lang="en-US" sz="1200" b="1" kern="1200" baseline="0" dirty="0" smtClean="0">
                <a:solidFill>
                  <a:schemeClr val="tx1"/>
                </a:solidFill>
                <a:effectLst/>
                <a:latin typeface="+mn-lt"/>
                <a:ea typeface="+mn-ea"/>
                <a:cs typeface="+mn-cs"/>
              </a:rPr>
              <a:t>consistently</a:t>
            </a:r>
            <a:r>
              <a:rPr lang="en-US" sz="1200" kern="1200" baseline="0" dirty="0" smtClean="0">
                <a:solidFill>
                  <a:schemeClr val="tx1"/>
                </a:solidFill>
                <a:effectLst/>
                <a:latin typeface="+mn-lt"/>
                <a:ea typeface="+mn-ea"/>
                <a:cs typeface="+mn-cs"/>
              </a:rPr>
              <a:t>.</a:t>
            </a:r>
          </a:p>
          <a:p>
            <a:pPr lvl="0"/>
            <a:endParaRPr lang="en-US"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Someone tell me why my calendar name [CLICK], attendance and the participants are selectable rows, but the location [CLICK] is a link and I have to click </a:t>
            </a:r>
            <a:r>
              <a:rPr lang="en-US" sz="1200" b="1" kern="1200" baseline="0" dirty="0" smtClean="0">
                <a:solidFill>
                  <a:schemeClr val="tx1"/>
                </a:solidFill>
                <a:effectLst/>
                <a:latin typeface="+mn-lt"/>
                <a:ea typeface="+mn-ea"/>
                <a:cs typeface="+mn-cs"/>
              </a:rPr>
              <a:t>exactly</a:t>
            </a:r>
            <a:r>
              <a:rPr lang="en-US" sz="1200" kern="1200" baseline="0" dirty="0" smtClean="0">
                <a:solidFill>
                  <a:schemeClr val="tx1"/>
                </a:solidFill>
                <a:effectLst/>
                <a:latin typeface="+mn-lt"/>
                <a:ea typeface="+mn-ea"/>
                <a:cs typeface="+mn-cs"/>
              </a:rPr>
              <a:t> where the link is. Be consistent, and make whole contained areas (rows, boxes) selectable as that is what is expected. </a:t>
            </a:r>
          </a:p>
          <a:p>
            <a:pPr lvl="0"/>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11</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BREAK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People tap where</a:t>
            </a:r>
            <a:r>
              <a:rPr lang="en-US" sz="1200" b="0" baseline="0" dirty="0" smtClean="0"/>
              <a:t> there are words and icons, but generally scroll where there are NOT. They will scroll in the center, but only when the labels are short. Long labels like on the right make people try to avoid the text, so they scroll more to the side to get away from them. Make sure your design isn’t so packed in there is no place for people to comfortably gesture. </a:t>
            </a:r>
            <a:endParaRPr lang="en-US" sz="1200" b="0"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t>12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Yes, this also varies a bit based on device size. On tablets, your content might be shorter so</a:t>
            </a:r>
            <a:r>
              <a:rPr lang="en-US" sz="1200" b="0" baseline="0" dirty="0" smtClean="0"/>
              <a:t> there’s more room. (I normalized the data to the handset so you could compare it more directly here).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You might think that users would stick to the edges on tablets, because they are bigger. Of course people can’t reach the center. But wrong. They are Always inclined to tap the center of the screen, so when room is available to confidently scroll without covering content, they will move their finger, thumb or stylus over there even if it’s a reach, or requires repositioning their finger or their device. </a:t>
            </a:r>
          </a:p>
        </p:txBody>
      </p:sp>
      <p:sp>
        <p:nvSpPr>
          <p:cNvPr id="4" name="Slide Number Placeholder 3"/>
          <p:cNvSpPr>
            <a:spLocks noGrp="1"/>
          </p:cNvSpPr>
          <p:nvPr>
            <p:ph type="sldNum" sz="quarter" idx="10"/>
          </p:nvPr>
        </p:nvSpPr>
        <p:spPr/>
        <p:txBody>
          <a:bodyPr/>
          <a:lstStyle/>
          <a:p>
            <a:fld id="{C19D55F2-16B5-3A42-80D9-9BC8F66E0B68}" type="slidenum">
              <a:rPr lang="en-US" smtClean="0"/>
              <a:t>13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You</a:t>
            </a:r>
            <a:r>
              <a:rPr lang="en-US" sz="1200" b="0" baseline="0" dirty="0" smtClean="0"/>
              <a:t> are probably all familiar with YouTube, and they are pretty successful at driving people to other content. But let’s look at their list views with these scroll use rates.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CLICK</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Text is likely to be obscured, which could be critical to finding the right content. Think about what you want people to click on, and what you want people to read, when making your list views.</a:t>
            </a:r>
          </a:p>
        </p:txBody>
      </p:sp>
      <p:sp>
        <p:nvSpPr>
          <p:cNvPr id="4" name="Slide Number Placeholder 3"/>
          <p:cNvSpPr>
            <a:spLocks noGrp="1"/>
          </p:cNvSpPr>
          <p:nvPr>
            <p:ph type="sldNum" sz="quarter" idx="10"/>
          </p:nvPr>
        </p:nvSpPr>
        <p:spPr/>
        <p:txBody>
          <a:bodyPr/>
          <a:lstStyle/>
          <a:p>
            <a:fld id="{C19D55F2-16B5-3A42-80D9-9BC8F66E0B68}" type="slidenum">
              <a:rPr lang="en-US" smtClean="0"/>
              <a:t>14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As I said before, in general, as devices get larger, they are used less and less held in the hand.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But we can get more information from this. We also know how they are used, and can surmised distance from the eye by device class. </a:t>
            </a:r>
          </a:p>
        </p:txBody>
      </p:sp>
      <p:sp>
        <p:nvSpPr>
          <p:cNvPr id="4" name="Slide Number Placeholder 3"/>
          <p:cNvSpPr>
            <a:spLocks noGrp="1"/>
          </p:cNvSpPr>
          <p:nvPr>
            <p:ph type="sldNum" sz="quarter" idx="10"/>
          </p:nvPr>
        </p:nvSpPr>
        <p:spPr/>
        <p:txBody>
          <a:bodyPr/>
          <a:lstStyle/>
          <a:p>
            <a:fld id="{C19D55F2-16B5-3A42-80D9-9BC8F66E0B68}" type="slidenum">
              <a:rPr lang="en-US" smtClean="0"/>
              <a:t>15</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This is critical partly because we don’t view anything based on </a:t>
            </a:r>
            <a:r>
              <a:rPr lang="en-US" sz="1200" b="1" i="1" kern="1200" baseline="0" dirty="0" smtClean="0">
                <a:solidFill>
                  <a:schemeClr val="tx1"/>
                </a:solidFill>
                <a:effectLst/>
                <a:latin typeface="+mn-lt"/>
                <a:ea typeface="+mn-ea"/>
                <a:cs typeface="+mn-cs"/>
              </a:rPr>
              <a:t>size</a:t>
            </a:r>
            <a:r>
              <a:rPr lang="en-US" sz="1200" kern="1200" baseline="0" dirty="0" smtClean="0">
                <a:solidFill>
                  <a:schemeClr val="tx1"/>
                </a:solidFill>
                <a:effectLst/>
                <a:latin typeface="+mn-lt"/>
                <a:ea typeface="+mn-ea"/>
                <a:cs typeface="+mn-cs"/>
              </a:rPr>
              <a:t>, but on resolution at our eyeballs. And the relationship between this and that is called </a:t>
            </a:r>
            <a:r>
              <a:rPr lang="en-US" sz="1200" b="1" i="1" kern="1200" baseline="0" dirty="0" smtClean="0">
                <a:solidFill>
                  <a:schemeClr val="tx1"/>
                </a:solidFill>
                <a:effectLst/>
                <a:latin typeface="+mn-lt"/>
                <a:ea typeface="+mn-ea"/>
                <a:cs typeface="+mn-cs"/>
              </a:rPr>
              <a:t>angular resolution</a:t>
            </a:r>
            <a:r>
              <a:rPr lang="en-US" sz="1200" b="0" i="0" kern="1200" baseline="0" dirty="0" smtClean="0">
                <a:solidFill>
                  <a:schemeClr val="tx1"/>
                </a:solidFill>
                <a:effectLst/>
                <a:latin typeface="+mn-lt"/>
                <a:ea typeface="+mn-ea"/>
                <a:cs typeface="+mn-cs"/>
              </a:rPr>
              <a:t>. Which we can calculate… </a:t>
            </a:r>
            <a:r>
              <a:rPr lang="en-US" sz="1200" kern="1200" baseline="0" dirty="0" smtClean="0">
                <a:solidFill>
                  <a:schemeClr val="tx1"/>
                </a:solidFill>
                <a:effectLst/>
                <a:latin typeface="+mn-lt"/>
                <a:ea typeface="+mn-ea"/>
                <a:cs typeface="+mn-cs"/>
              </a:rPr>
              <a:t/>
            </a:r>
            <a:br>
              <a:rPr lang="en-US" sz="1200" kern="1200" baseline="0" dirty="0" smtClean="0">
                <a:solidFill>
                  <a:schemeClr val="tx1"/>
                </a:solidFill>
                <a:effectLst/>
                <a:latin typeface="+mn-lt"/>
                <a:ea typeface="+mn-ea"/>
                <a:cs typeface="+mn-cs"/>
              </a:rPr>
            </a:b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(For more on this, and the math from the next slide, start with http://4ourth.com/wiki/Human%20Factors%20%26%20Physiology)</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16</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This is actually the simple version of this formula. To get the 3438 number requires knowing the size of the sensors in your eyeball, and so forth.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Don’t take a screenshot of this formula and break out the calculators. I’ve done the math for you. </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i="1" dirty="0" smtClean="0">
                <a:latin typeface="Palatino"/>
                <a:cs typeface="Palatino"/>
              </a:rPr>
              <a:t>Visual Angle (minutes of arc) = (3438) * (length of the object perpendicular to the line of sight) / (distance from the front of the eye to the object)</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17</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The larger devices get, the further away from the eye they are used. [CLICK] Small handsets are held very close to the eye, larger ones and phablets further away, and tablets at approximately desktop distance since so many are in stands, with keyboards.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[CLICK] Minimum text sizes vary from 4 point for small handsets, to 10 points for devices set on tables or in stands. Yes, this really depends on the actual context, but we can make very good  guesses based on device class. Never forget these are physical units of measure, in typographers points. Adjust as much as you can to device measures, such as pixels, </a:t>
            </a:r>
            <a:r>
              <a:rPr lang="en-US" sz="1200" kern="1200" baseline="0" dirty="0" err="1" smtClean="0">
                <a:solidFill>
                  <a:schemeClr val="tx1"/>
                </a:solidFill>
                <a:effectLst/>
                <a:latin typeface="+mn-lt"/>
                <a:ea typeface="+mn-ea"/>
                <a:cs typeface="+mn-cs"/>
              </a:rPr>
              <a:t>dp</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sp</a:t>
            </a:r>
            <a:r>
              <a:rPr lang="en-US" sz="1200" kern="1200" baseline="0" dirty="0" smtClean="0">
                <a:solidFill>
                  <a:schemeClr val="tx1"/>
                </a:solidFill>
                <a:effectLst/>
                <a:latin typeface="+mn-lt"/>
                <a:ea typeface="+mn-ea"/>
                <a:cs typeface="+mn-cs"/>
              </a:rPr>
              <a:t> and </a:t>
            </a:r>
            <a:r>
              <a:rPr lang="en-US" sz="1200" kern="1200" baseline="0" dirty="0" err="1" smtClean="0">
                <a:solidFill>
                  <a:schemeClr val="tx1"/>
                </a:solidFill>
                <a:effectLst/>
                <a:latin typeface="+mn-lt"/>
                <a:ea typeface="+mn-ea"/>
                <a:cs typeface="+mn-cs"/>
              </a:rPr>
              <a:t>iOS</a:t>
            </a:r>
            <a:r>
              <a:rPr lang="en-US" sz="1200" kern="1200" baseline="0" dirty="0" smtClean="0">
                <a:solidFill>
                  <a:schemeClr val="tx1"/>
                </a:solidFill>
                <a:effectLst/>
                <a:latin typeface="+mn-lt"/>
                <a:ea typeface="+mn-ea"/>
                <a:cs typeface="+mn-cs"/>
              </a:rPr>
              <a:t> points.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And these are MINIMUMS. At least </a:t>
            </a:r>
            <a:r>
              <a:rPr lang="en-US" sz="1200" b="1" kern="1200" baseline="0" dirty="0" smtClean="0">
                <a:solidFill>
                  <a:schemeClr val="tx1"/>
                </a:solidFill>
                <a:effectLst/>
                <a:latin typeface="+mn-lt"/>
                <a:ea typeface="+mn-ea"/>
                <a:cs typeface="+mn-cs"/>
              </a:rPr>
              <a:t>30% larger </a:t>
            </a:r>
            <a:r>
              <a:rPr lang="en-US" sz="1200" kern="1200" baseline="0" dirty="0" smtClean="0">
                <a:solidFill>
                  <a:schemeClr val="tx1"/>
                </a:solidFill>
                <a:effectLst/>
                <a:latin typeface="+mn-lt"/>
                <a:ea typeface="+mn-ea"/>
                <a:cs typeface="+mn-cs"/>
              </a:rPr>
              <a:t>for almost all actual uses like body copy. Even larger for more readability, for active environments, and for older populations. The smallest sizes are okay for things like labels under icons, though.</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Icons and other elements follow these same scale rules, and can roughly follow about these actual sizes. They have the same concerns of readability as text. </a:t>
            </a:r>
          </a:p>
        </p:txBody>
      </p:sp>
      <p:sp>
        <p:nvSpPr>
          <p:cNvPr id="4" name="Slide Number Placeholder 3"/>
          <p:cNvSpPr>
            <a:spLocks noGrp="1"/>
          </p:cNvSpPr>
          <p:nvPr>
            <p:ph type="sldNum" sz="quarter" idx="10"/>
          </p:nvPr>
        </p:nvSpPr>
        <p:spPr/>
        <p:txBody>
          <a:bodyPr/>
          <a:lstStyle/>
          <a:p>
            <a:fld id="{C19D55F2-16B5-3A42-80D9-9BC8F66E0B68}" type="slidenum">
              <a:rPr lang="en-US" smtClean="0"/>
              <a:t>18</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Most sites that pay any attention at all to being specifically designed for mobile And tablet make the text on the tablet somewhat larger.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But, not big enough. In an attempt to make the tablet based on desktop design, they try to fit everything in there. Sidebars are generally a good hint you are doing it wrong. </a:t>
            </a:r>
          </a:p>
        </p:txBody>
      </p:sp>
      <p:sp>
        <p:nvSpPr>
          <p:cNvPr id="4" name="Slide Number Placeholder 3"/>
          <p:cNvSpPr>
            <a:spLocks noGrp="1"/>
          </p:cNvSpPr>
          <p:nvPr>
            <p:ph type="sldNum" sz="quarter" idx="10"/>
          </p:nvPr>
        </p:nvSpPr>
        <p:spPr/>
        <p:txBody>
          <a:bodyPr/>
          <a:lstStyle/>
          <a:p>
            <a:fld id="{E84E1A1A-86FB-4D8F-9AAA-CC197843CE34}" type="slidenum">
              <a:rPr lang="en-US" smtClean="0"/>
              <a:pPr/>
              <a:t>19</a:t>
            </a:fld>
            <a:endParaRPr lang="en-US" dirty="0"/>
          </a:p>
        </p:txBody>
      </p:sp>
    </p:spTree>
    <p:extLst>
      <p:ext uri="{BB962C8B-B14F-4D97-AF65-F5344CB8AC3E}">
        <p14:creationId xmlns:p14="http://schemas.microsoft.com/office/powerpoint/2010/main" val="11671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First, I don’t want to hear a word about this stuff.</a:t>
            </a:r>
            <a:r>
              <a:rPr lang="en-US" sz="1200" kern="1200" baseline="0" dirty="0" smtClean="0">
                <a:solidFill>
                  <a:schemeClr val="tx1"/>
                </a:solidFill>
                <a:effectLst/>
                <a:latin typeface="+mn-lt"/>
                <a:ea typeface="+mn-ea"/>
                <a:cs typeface="+mn-cs"/>
              </a:rPr>
              <a:t> People don’t hold their phone with one hand, only tap with their thumb, or stretch to reach other areas.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Because when you account for typical distance, handsets and tablets look more like this at the eye.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That tablet type is not big enough, so your viewers lean, peer or just have lower readability.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Design for the way people actually use their devices. </a:t>
            </a:r>
          </a:p>
        </p:txBody>
      </p:sp>
      <p:sp>
        <p:nvSpPr>
          <p:cNvPr id="4" name="Slide Number Placeholder 3"/>
          <p:cNvSpPr>
            <a:spLocks noGrp="1"/>
          </p:cNvSpPr>
          <p:nvPr>
            <p:ph type="sldNum" sz="quarter" idx="10"/>
          </p:nvPr>
        </p:nvSpPr>
        <p:spPr/>
        <p:txBody>
          <a:bodyPr/>
          <a:lstStyle/>
          <a:p>
            <a:fld id="{E84E1A1A-86FB-4D8F-9AAA-CC197843CE34}" type="slidenum">
              <a:rPr lang="en-US" smtClean="0"/>
              <a:pPr/>
              <a:t>20</a:t>
            </a:fld>
            <a:endParaRPr lang="en-US" dirty="0"/>
          </a:p>
        </p:txBody>
      </p:sp>
    </p:spTree>
    <p:extLst>
      <p:ext uri="{BB962C8B-B14F-4D97-AF65-F5344CB8AC3E}">
        <p14:creationId xmlns:p14="http://schemas.microsoft.com/office/powerpoint/2010/main" val="271059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However they use them. That means designing for the way people really hold and touch their phones, not the way you use yours.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That we design interactions, and even controls based on patterns of use by device class. Tablets are not the same as handsets or computers. </a:t>
            </a:r>
          </a:p>
        </p:txBody>
      </p:sp>
      <p:sp>
        <p:nvSpPr>
          <p:cNvPr id="4" name="Slide Number Placeholder 3"/>
          <p:cNvSpPr>
            <a:spLocks noGrp="1"/>
          </p:cNvSpPr>
          <p:nvPr>
            <p:ph type="sldNum" sz="quarter" idx="10"/>
          </p:nvPr>
        </p:nvSpPr>
        <p:spPr/>
        <p:txBody>
          <a:bodyPr/>
          <a:lstStyle/>
          <a:p>
            <a:fld id="{E84E1A1A-86FB-4D8F-9AAA-CC197843CE34}" type="slidenum">
              <a:rPr lang="en-US" smtClean="0"/>
              <a:pPr/>
              <a:t>21</a:t>
            </a:fld>
            <a:endParaRPr lang="en-US" dirty="0"/>
          </a:p>
        </p:txBody>
      </p:sp>
    </p:spTree>
    <p:extLst>
      <p:ext uri="{BB962C8B-B14F-4D97-AF65-F5344CB8AC3E}">
        <p14:creationId xmlns:p14="http://schemas.microsoft.com/office/powerpoint/2010/main" val="180785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a:t>
            </a:r>
            <a:r>
              <a:rPr lang="en-US" sz="1200" kern="1200" smtClean="0">
                <a:solidFill>
                  <a:schemeClr val="tx1"/>
                </a:solidFill>
                <a:effectLst/>
                <a:latin typeface="+mn-lt"/>
                <a:ea typeface="+mn-ea"/>
                <a:cs typeface="+mn-cs"/>
              </a:rPr>
              <a:t>part 11 </a:t>
            </a:r>
            <a:r>
              <a:rPr lang="en-US" sz="1200" kern="1200" dirty="0" smtClean="0">
                <a:solidFill>
                  <a:schemeClr val="tx1"/>
                </a:solidFill>
                <a:effectLst/>
                <a:latin typeface="+mn-lt"/>
                <a:ea typeface="+mn-ea"/>
                <a:cs typeface="+mn-cs"/>
              </a:rPr>
              <a:t>I’ll talk abou</a:t>
            </a:r>
            <a:r>
              <a:rPr lang="en-US" sz="1200" kern="1200" baseline="0" dirty="0" smtClean="0">
                <a:solidFill>
                  <a:schemeClr val="tx1"/>
                </a:solidFill>
                <a:effectLst/>
                <a:latin typeface="+mn-lt"/>
                <a:ea typeface="+mn-ea"/>
                <a:cs typeface="+mn-cs"/>
              </a:rPr>
              <a:t>t making sure input is easy, error free, and maybe </a:t>
            </a:r>
            <a:r>
              <a:rPr lang="en-US" sz="1200" kern="1200" baseline="0" smtClean="0">
                <a:solidFill>
                  <a:schemeClr val="tx1"/>
                </a:solidFill>
                <a:effectLst/>
                <a:latin typeface="+mn-lt"/>
                <a:ea typeface="+mn-ea"/>
                <a:cs typeface="+mn-cs"/>
              </a:rPr>
              <a:t>even fun. </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22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People hold</a:t>
            </a:r>
            <a:r>
              <a:rPr lang="en-US" sz="1200" kern="1200" baseline="0" dirty="0" smtClean="0">
                <a:solidFill>
                  <a:schemeClr val="tx1"/>
                </a:solidFill>
                <a:effectLst/>
                <a:latin typeface="+mn-lt"/>
                <a:ea typeface="+mn-ea"/>
                <a:cs typeface="+mn-cs"/>
              </a:rPr>
              <a:t> their phones in MANY ways.</a:t>
            </a:r>
            <a:r>
              <a:rPr lang="en-US" sz="1200" kern="1200" dirty="0" smtClean="0">
                <a:solidFill>
                  <a:schemeClr val="tx1"/>
                </a:solidFill>
                <a:effectLst/>
                <a:latin typeface="+mn-lt"/>
                <a:ea typeface="+mn-ea"/>
                <a:cs typeface="+mn-cs"/>
              </a:rPr>
              <a:t> Sure,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75%</a:t>
            </a:r>
            <a:r>
              <a:rPr lang="en-US" sz="1200" kern="1200" baseline="0" dirty="0" smtClean="0">
                <a:solidFill>
                  <a:schemeClr val="tx1"/>
                </a:solidFill>
                <a:effectLst/>
                <a:latin typeface="+mn-lt"/>
                <a:ea typeface="+mn-ea"/>
                <a:cs typeface="+mn-cs"/>
              </a:rPr>
              <a:t> of users only touch the screen with one thumb. But that can be misleading. [CLICK]</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 Because less than HALF hold the phone with one hand also, and that’s for phones. Much less for phablets and tablets of course. [CLICK]</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-- 36% “cradle” the device, using a second hand for reach or stability. [CLICK]</a:t>
            </a:r>
          </a:p>
          <a:p>
            <a:r>
              <a:rPr lang="en-US" sz="1200" kern="1200" baseline="0" dirty="0" smtClean="0">
                <a:solidFill>
                  <a:schemeClr val="tx1"/>
                </a:solidFill>
                <a:effectLst/>
                <a:latin typeface="+mn-lt"/>
                <a:ea typeface="+mn-ea"/>
                <a:cs typeface="+mn-cs"/>
              </a:rPr>
              <a:t>-- And fully 10% hold in one hand, and tap with a finger, giving a totally different interaction.</a:t>
            </a:r>
          </a:p>
        </p:txBody>
      </p:sp>
      <p:sp>
        <p:nvSpPr>
          <p:cNvPr id="4" name="Slide Number Placeholder 3"/>
          <p:cNvSpPr>
            <a:spLocks noGrp="1"/>
          </p:cNvSpPr>
          <p:nvPr>
            <p:ph type="sldNum" sz="quarter" idx="10"/>
          </p:nvPr>
        </p:nvSpPr>
        <p:spPr/>
        <p:txBody>
          <a:bodyPr/>
          <a:lstStyle/>
          <a:p>
            <a:fld id="{C19D55F2-16B5-3A42-80D9-9BC8F66E0B68}" type="slidenum">
              <a:rPr lang="en-US" smtClean="0"/>
              <a:t>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And it’s contextual. Hardly anyone holds their phone with two hands. Except when they type. At which point they shift their grip and over 40% of people use their phone like this.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People shift their grip, and change to suit their needs, and their external contexts.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Be VERY careful quoting me, or quoting Luke </a:t>
            </a:r>
            <a:r>
              <a:rPr lang="en-US" sz="1200" kern="1200" baseline="0" dirty="0" err="1" smtClean="0">
                <a:solidFill>
                  <a:schemeClr val="tx1"/>
                </a:solidFill>
                <a:effectLst/>
                <a:latin typeface="+mn-lt"/>
                <a:ea typeface="+mn-ea"/>
                <a:cs typeface="+mn-cs"/>
              </a:rPr>
              <a:t>Wroblewski</a:t>
            </a:r>
            <a:r>
              <a:rPr lang="en-US" sz="1200" kern="1200" baseline="0" dirty="0" smtClean="0">
                <a:solidFill>
                  <a:schemeClr val="tx1"/>
                </a:solidFill>
                <a:effectLst/>
                <a:latin typeface="+mn-lt"/>
                <a:ea typeface="+mn-ea"/>
                <a:cs typeface="+mn-cs"/>
              </a:rPr>
              <a:t> quoting my figures on this, as It Depends a bit. </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People can and will touch any part of the screen. Yes, even on large phones and phablets. Don’t pay any attention to the lamentations that the iPhone 6 and especially the 6 Plus are too big. It doesn’t matter, and we know how to design for large screens.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Fully a third of smartphones sold this past year are Phablets.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We know that people are more accurate at the middle of the screen and they prefer to touch and view there as well. As we talked about in the last video, adjust the sizes of your targets to account for the position on the screen. Larger at the edges than the center. </a:t>
            </a:r>
          </a:p>
        </p:txBody>
      </p:sp>
      <p:sp>
        <p:nvSpPr>
          <p:cNvPr id="4" name="Slide Number Placeholder 3"/>
          <p:cNvSpPr>
            <a:spLocks noGrp="1"/>
          </p:cNvSpPr>
          <p:nvPr>
            <p:ph type="sldNum" sz="quarter" idx="10"/>
          </p:nvPr>
        </p:nvSpPr>
        <p:spPr/>
        <p:txBody>
          <a:bodyPr/>
          <a:lstStyle/>
          <a:p>
            <a:fld id="{C19D55F2-16B5-3A42-80D9-9BC8F66E0B68}" type="slidenum">
              <a:rPr lang="en-US" smtClean="0"/>
              <a:t>5</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Check for proper spacing by measuring between centers. Center the size target in the </a:t>
            </a:r>
            <a:r>
              <a:rPr lang="en-US" sz="1200" kern="1200" baseline="0" dirty="0" err="1" smtClean="0">
                <a:solidFill>
                  <a:schemeClr val="tx1"/>
                </a:solidFill>
                <a:effectLst/>
                <a:latin typeface="+mn-lt"/>
                <a:ea typeface="+mn-ea"/>
                <a:cs typeface="+mn-cs"/>
              </a:rPr>
              <a:t>tappable</a:t>
            </a:r>
            <a:r>
              <a:rPr lang="en-US" sz="1200" kern="1200" baseline="0" dirty="0" smtClean="0">
                <a:solidFill>
                  <a:schemeClr val="tx1"/>
                </a:solidFill>
                <a:effectLst/>
                <a:latin typeface="+mn-lt"/>
                <a:ea typeface="+mn-ea"/>
                <a:cs typeface="+mn-cs"/>
              </a:rPr>
              <a:t> area [CLICK], and if anything else is in the circle, that has a chance of being tapped by accident.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These top icons are a bit too close together, [CLICK] and the tabs are far too short, so you can tap the action buttons or a tweet by accident. </a:t>
            </a:r>
          </a:p>
        </p:txBody>
      </p:sp>
      <p:sp>
        <p:nvSpPr>
          <p:cNvPr id="4" name="Slide Number Placeholder 3"/>
          <p:cNvSpPr>
            <a:spLocks noGrp="1"/>
          </p:cNvSpPr>
          <p:nvPr>
            <p:ph type="sldNum" sz="quarter" idx="10"/>
          </p:nvPr>
        </p:nvSpPr>
        <p:spPr/>
        <p:txBody>
          <a:bodyPr/>
          <a:lstStyle/>
          <a:p>
            <a:fld id="{C19D55F2-16B5-3A42-80D9-9BC8F66E0B68}" type="slidenum">
              <a:rPr lang="en-US" smtClean="0"/>
              <a:t>6</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Touch targets need to be visible. All the time. Even when you are tapping on them.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[CLICK} When you click a whole row, and especially one multiple lines long like this, that works great</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[CLICK] Little icons like the </a:t>
            </a:r>
            <a:r>
              <a:rPr lang="en-US" sz="1200" kern="1200" baseline="0" dirty="0" err="1" smtClean="0">
                <a:solidFill>
                  <a:schemeClr val="tx1"/>
                </a:solidFill>
                <a:effectLst/>
                <a:latin typeface="+mn-lt"/>
                <a:ea typeface="+mn-ea"/>
                <a:cs typeface="+mn-cs"/>
              </a:rPr>
              <a:t>retweet</a:t>
            </a:r>
            <a:r>
              <a:rPr lang="en-US" sz="1200" kern="1200" baseline="0" dirty="0" smtClean="0">
                <a:solidFill>
                  <a:schemeClr val="tx1"/>
                </a:solidFill>
                <a:effectLst/>
                <a:latin typeface="+mn-lt"/>
                <a:ea typeface="+mn-ea"/>
                <a:cs typeface="+mn-cs"/>
              </a:rPr>
              <a:t> are too small, so the user can’t accurately target them, can</a:t>
            </a:r>
            <a:r>
              <a:rPr lang="fr-FR" sz="120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t confirm which one he selected, and can’t see that the selected state changed on tap so cannot be sure he tapped it at all. </a:t>
            </a:r>
          </a:p>
          <a:p>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Provide large enough targets to make sure that people can see the target, see the label, and see the clicked state, even when their finger is actually on top of the target. </a:t>
            </a:r>
          </a:p>
        </p:txBody>
      </p:sp>
      <p:sp>
        <p:nvSpPr>
          <p:cNvPr id="4" name="Slide Number Placeholder 3"/>
          <p:cNvSpPr>
            <a:spLocks noGrp="1"/>
          </p:cNvSpPr>
          <p:nvPr>
            <p:ph type="sldNum" sz="quarter" idx="10"/>
          </p:nvPr>
        </p:nvSpPr>
        <p:spPr/>
        <p:txBody>
          <a:bodyPr/>
          <a:lstStyle/>
          <a:p>
            <a:fld id="{C19D55F2-16B5-3A42-80D9-9BC8F66E0B68}" type="slidenum">
              <a:rPr lang="en-US" smtClean="0"/>
              <a:t>7</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Measuring is great, but just try to always provide the largest practical touch targets.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[CLICK] Don</a:t>
            </a:r>
            <a:r>
              <a:rPr lang="fr-FR" sz="120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t just code the word or icon as a link…</a:t>
            </a:r>
          </a:p>
          <a:p>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[CLICK] But like these guys do, make the natural boundaries in your design (boxes, buttons, whole rows) the selectable or linked area also. Tap anywhere near the word or icon and you hit the target.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8</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Look around and you’ll see this is a known best practice [CLICK]. The Google drawer menu isn’t as small as it appears, with just the little arrow or menu icon [CLICK]. A default implementation also opens it on selecting the branding, so is much easier to tap than it appears.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Lots of hybrid apps don’t notice this, and code it wrong.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Sadly, Google seems to have done it by accident, and in Android 5 it no longer works. This is a noticeable </a:t>
            </a:r>
            <a:r>
              <a:rPr lang="en-US" sz="1200" kern="1200" baseline="0" smtClean="0">
                <a:solidFill>
                  <a:schemeClr val="tx1"/>
                </a:solidFill>
                <a:effectLst/>
                <a:latin typeface="+mn-lt"/>
                <a:ea typeface="+mn-ea"/>
                <a:cs typeface="+mn-cs"/>
              </a:rPr>
              <a:t>issue.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9</a:t>
            </a:fld>
            <a:endParaRPr lang="en-US"/>
          </a:p>
        </p:txBody>
      </p:sp>
    </p:spTree>
    <p:extLst>
      <p:ext uri="{BB962C8B-B14F-4D97-AF65-F5344CB8AC3E}">
        <p14:creationId xmlns:p14="http://schemas.microsoft.com/office/powerpoint/2010/main" val="2419257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Title-Slide-Lovebird-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337204"/>
            <a:ext cx="6341533" cy="1586442"/>
          </a:xfrm>
        </p:spPr>
        <p:txBody>
          <a:bodyPr/>
          <a:lstStyle>
            <a:lvl1pPr algn="l">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318934"/>
            <a:ext cx="6400800" cy="1752600"/>
          </a:xfrm>
        </p:spPr>
        <p:txBody>
          <a:bodyPr>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03746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292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8382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9252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Title-Slide-Lovebird-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2285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2828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571090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2259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5342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286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28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3098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itle-Slide-Lovebird-3.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1155171"/>
            <a:ext cx="8229600" cy="707496"/>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42067"/>
            <a:ext cx="8229600" cy="398409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Box 16"/>
          <p:cNvSpPr txBox="1"/>
          <p:nvPr/>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a:t>
            </a:fld>
            <a:endParaRPr lang="en-US" dirty="0">
              <a:solidFill>
                <a:schemeClr val="bg1">
                  <a:lumMod val="50000"/>
                </a:schemeClr>
              </a:solidFill>
              <a:latin typeface="Akzidenz Grotesk"/>
              <a:cs typeface="Akzidenz Grotesk"/>
            </a:endParaRPr>
          </a:p>
        </p:txBody>
      </p:sp>
      <p:sp>
        <p:nvSpPr>
          <p:cNvPr id="9" name="Rectangle 8"/>
          <p:cNvSpPr/>
          <p:nvPr userDrawn="1"/>
        </p:nvSpPr>
        <p:spPr>
          <a:xfrm>
            <a:off x="457200" y="6282452"/>
            <a:ext cx="2999143" cy="246221"/>
          </a:xfrm>
          <a:prstGeom prst="rect">
            <a:avLst/>
          </a:prstGeom>
        </p:spPr>
        <p:txBody>
          <a:bodyPr wrap="square">
            <a:spAutoFit/>
          </a:bodyPr>
          <a:lstStyle/>
          <a:p>
            <a:r>
              <a:rPr lang="en-US" sz="1000" b="0" i="0" kern="1200" dirty="0" smtClean="0">
                <a:solidFill>
                  <a:schemeClr val="bg1">
                    <a:alpha val="46000"/>
                  </a:schemeClr>
                </a:solidFill>
                <a:latin typeface="Palatino"/>
                <a:ea typeface="+mn-ea"/>
                <a:cs typeface="Palatino"/>
              </a:rPr>
              <a:t>© 2015</a:t>
            </a:r>
            <a:r>
              <a:rPr lang="en-US" sz="1000" b="0" i="0" kern="1200" baseline="0" dirty="0" smtClean="0">
                <a:solidFill>
                  <a:schemeClr val="bg1">
                    <a:alpha val="46000"/>
                  </a:schemeClr>
                </a:solidFill>
                <a:latin typeface="Palatino"/>
                <a:ea typeface="+mn-ea"/>
                <a:cs typeface="Palatino"/>
              </a:rPr>
              <a:t> 4ourth Mobile</a:t>
            </a:r>
            <a:endParaRPr lang="en-US" sz="1000" b="0" i="1" kern="1200" dirty="0" smtClean="0">
              <a:solidFill>
                <a:schemeClr val="bg1">
                  <a:alpha val="46000"/>
                </a:schemeClr>
              </a:solidFill>
              <a:latin typeface="Palatino"/>
              <a:ea typeface="+mn-ea"/>
              <a:cs typeface="Palatino"/>
            </a:endParaRPr>
          </a:p>
        </p:txBody>
      </p:sp>
      <p:sp>
        <p:nvSpPr>
          <p:cNvPr id="10" name="Rectangle 9"/>
          <p:cNvSpPr/>
          <p:nvPr userDrawn="1"/>
        </p:nvSpPr>
        <p:spPr>
          <a:xfrm>
            <a:off x="7659025" y="174109"/>
            <a:ext cx="1365253"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en-US" sz="1800" b="0" i="0" kern="1200" dirty="0" smtClean="0">
                <a:solidFill>
                  <a:schemeClr val="bg1">
                    <a:alpha val="46000"/>
                  </a:schemeClr>
                </a:solidFill>
                <a:latin typeface="Palatino"/>
                <a:ea typeface="+mn-ea"/>
                <a:cs typeface="Palatino"/>
              </a:rPr>
              <a:t>4ourth.com</a:t>
            </a:r>
          </a:p>
        </p:txBody>
      </p:sp>
      <p:sp>
        <p:nvSpPr>
          <p:cNvPr id="11" name="Rectangle 10"/>
          <p:cNvSpPr/>
          <p:nvPr userDrawn="1"/>
        </p:nvSpPr>
        <p:spPr>
          <a:xfrm>
            <a:off x="155250" y="170087"/>
            <a:ext cx="6996664" cy="646331"/>
          </a:xfrm>
          <a:prstGeom prst="rect">
            <a:avLst/>
          </a:prstGeom>
          <a:noFill/>
        </p:spPr>
        <p:txBody>
          <a:bodyPr wrap="square">
            <a:spAutoFit/>
          </a:bodyPr>
          <a:lstStyle/>
          <a:p>
            <a:r>
              <a:rPr lang="en-US" sz="1800" b="0" i="0" kern="1200" dirty="0" smtClean="0">
                <a:solidFill>
                  <a:schemeClr val="bg1">
                    <a:alpha val="89000"/>
                  </a:schemeClr>
                </a:solidFill>
                <a:latin typeface="Palatino"/>
                <a:ea typeface="+mn-ea"/>
                <a:cs typeface="Palatino"/>
              </a:rPr>
              <a:t>The Complete Guide to</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Designing Mobile</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User Experiences</a:t>
            </a:r>
          </a:p>
          <a:p>
            <a:r>
              <a:rPr lang="en-US" sz="1800" b="0" i="0" kern="1200" baseline="0" dirty="0" smtClean="0">
                <a:solidFill>
                  <a:schemeClr val="bg1">
                    <a:alpha val="89000"/>
                  </a:schemeClr>
                </a:solidFill>
                <a:latin typeface="Palatino"/>
                <a:ea typeface="+mn-ea"/>
                <a:cs typeface="Palatino"/>
              </a:rPr>
              <a:t>10) Interactions &amp; Touch</a:t>
            </a:r>
          </a:p>
        </p:txBody>
      </p:sp>
    </p:spTree>
    <p:extLst>
      <p:ext uri="{BB962C8B-B14F-4D97-AF65-F5344CB8AC3E}">
        <p14:creationId xmlns:p14="http://schemas.microsoft.com/office/powerpoint/2010/main" val="182892669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hf hdr="0" ftr="0" dt="0"/>
  <p:txStyles>
    <p:titleStyle>
      <a:lvl1pPr algn="l" defTabSz="457200" rtl="0" eaLnBrk="1" latinLnBrk="0" hangingPunct="1">
        <a:spcBef>
          <a:spcPct val="0"/>
        </a:spcBef>
        <a:buNone/>
        <a:defRPr sz="4200" kern="1200">
          <a:solidFill>
            <a:srgbClr val="F2806C"/>
          </a:solidFill>
          <a:latin typeface="Palatino"/>
          <a:ea typeface="+mj-ea"/>
          <a:cs typeface="Palatino"/>
        </a:defRPr>
      </a:lvl1pPr>
    </p:titleStyle>
    <p:bodyStyle>
      <a:lvl1pPr marL="342900" indent="-342900" algn="l" defTabSz="457200" rtl="0" eaLnBrk="1" latinLnBrk="0" hangingPunct="1">
        <a:spcBef>
          <a:spcPct val="20000"/>
        </a:spcBef>
        <a:buFont typeface="Arial"/>
        <a:buChar char="•"/>
        <a:defRPr sz="3600" kern="1200">
          <a:solidFill>
            <a:srgbClr val="F2806C"/>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rgbClr val="F2806C"/>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4.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4" Type="http://schemas.openxmlformats.org/officeDocument/2006/relationships/slideLayout" Target="../slideLayouts/slideLayout3.xml"/><Relationship Id="rId5" Type="http://schemas.openxmlformats.org/officeDocument/2006/relationships/notesSlide" Target="../notesSlides/notesSlide10.xml"/><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14.png"/><Relationship Id="rId9" Type="http://schemas.openxmlformats.org/officeDocument/2006/relationships/image" Target="../media/image4.png"/><Relationship Id="rId1" Type="http://schemas.openxmlformats.org/officeDocument/2006/relationships/tags" Target="../tags/tag6.xml"/><Relationship Id="rId2" Type="http://schemas.microsoft.com/office/2007/relationships/media" Target="../media/media10.wav"/></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4" Type="http://schemas.openxmlformats.org/officeDocument/2006/relationships/slideLayout" Target="../slideLayouts/slideLayout3.xml"/><Relationship Id="rId5" Type="http://schemas.openxmlformats.org/officeDocument/2006/relationships/notesSlide" Target="../notesSlides/notesSlide11.xml"/><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4.png"/><Relationship Id="rId1" Type="http://schemas.openxmlformats.org/officeDocument/2006/relationships/tags" Target="../tags/tag7.xml"/><Relationship Id="rId2" Type="http://schemas.microsoft.com/office/2007/relationships/media" Target="../media/media11.wav"/></Relationships>
</file>

<file path=ppt/slides/_rels/slide12.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5" Type="http://schemas.openxmlformats.org/officeDocument/2006/relationships/image" Target="../media/image32.png"/><Relationship Id="rId16" Type="http://schemas.openxmlformats.org/officeDocument/2006/relationships/image" Target="../media/image33.png"/><Relationship Id="rId17" Type="http://schemas.openxmlformats.org/officeDocument/2006/relationships/image" Target="../media/image4.png"/><Relationship Id="rId1" Type="http://schemas.openxmlformats.org/officeDocument/2006/relationships/tags" Target="../tags/tag8.xml"/><Relationship Id="rId2" Type="http://schemas.microsoft.com/office/2007/relationships/media" Target="../media/media12.wav"/><Relationship Id="rId3" Type="http://schemas.openxmlformats.org/officeDocument/2006/relationships/audio" Target="../media/media12.wav"/><Relationship Id="rId4" Type="http://schemas.openxmlformats.org/officeDocument/2006/relationships/slideLayout" Target="../slideLayouts/slideLayout3.xml"/><Relationship Id="rId5" Type="http://schemas.openxmlformats.org/officeDocument/2006/relationships/notesSlide" Target="../notesSlides/notesSlide12.xml"/><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s>
</file>

<file path=ppt/slides/_rels/slide13.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4.png"/><Relationship Id="rId1" Type="http://schemas.openxmlformats.org/officeDocument/2006/relationships/tags" Target="../tags/tag9.xml"/><Relationship Id="rId2" Type="http://schemas.microsoft.com/office/2007/relationships/media" Target="../media/media13.wav"/><Relationship Id="rId3" Type="http://schemas.openxmlformats.org/officeDocument/2006/relationships/audio" Target="../media/media13.wav"/><Relationship Id="rId4" Type="http://schemas.openxmlformats.org/officeDocument/2006/relationships/slideLayout" Target="../slideLayouts/slideLayout3.xml"/><Relationship Id="rId5" Type="http://schemas.openxmlformats.org/officeDocument/2006/relationships/notesSlide" Target="../notesSlides/notesSlide13.xml"/><Relationship Id="rId6" Type="http://schemas.openxmlformats.org/officeDocument/2006/relationships/image" Target="../media/image25.png"/><Relationship Id="rId7" Type="http://schemas.openxmlformats.org/officeDocument/2006/relationships/image" Target="../media/image30.png"/><Relationship Id="rId8" Type="http://schemas.openxmlformats.org/officeDocument/2006/relationships/image" Target="../media/image33.png"/><Relationship Id="rId9" Type="http://schemas.openxmlformats.org/officeDocument/2006/relationships/image" Target="../media/image27.png"/><Relationship Id="rId10" Type="http://schemas.openxmlformats.org/officeDocument/2006/relationships/image" Target="../media/image28.png"/></Relationships>
</file>

<file path=ppt/slides/_rels/slide14.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media/image4.png"/><Relationship Id="rId1" Type="http://schemas.openxmlformats.org/officeDocument/2006/relationships/tags" Target="../tags/tag10.xml"/><Relationship Id="rId2" Type="http://schemas.microsoft.com/office/2007/relationships/media" Target="../media/media14.wav"/><Relationship Id="rId3" Type="http://schemas.openxmlformats.org/officeDocument/2006/relationships/audio" Target="../media/media14.wav"/><Relationship Id="rId4" Type="http://schemas.openxmlformats.org/officeDocument/2006/relationships/slideLayout" Target="../slideLayouts/slideLayout3.xml"/><Relationship Id="rId5" Type="http://schemas.openxmlformats.org/officeDocument/2006/relationships/notesSlide" Target="../notesSlides/notesSlide14.xml"/><Relationship Id="rId6" Type="http://schemas.openxmlformats.org/officeDocument/2006/relationships/image" Target="../media/image36.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5.xml"/><Relationship Id="rId5" Type="http://schemas.openxmlformats.org/officeDocument/2006/relationships/image" Target="../media/image38.png"/><Relationship Id="rId6" Type="http://schemas.openxmlformats.org/officeDocument/2006/relationships/image" Target="../media/image4.png"/><Relationship Id="rId1" Type="http://schemas.microsoft.com/office/2007/relationships/media" Target="../media/media15.wav"/><Relationship Id="rId2" Type="http://schemas.openxmlformats.org/officeDocument/2006/relationships/audio" Target="../media/media15.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6.xml"/><Relationship Id="rId5" Type="http://schemas.openxmlformats.org/officeDocument/2006/relationships/image" Target="../media/image39.png"/><Relationship Id="rId6" Type="http://schemas.openxmlformats.org/officeDocument/2006/relationships/image" Target="../media/image4.png"/><Relationship Id="rId1" Type="http://schemas.microsoft.com/office/2007/relationships/media" Target="../media/media16.wav"/><Relationship Id="rId2" Type="http://schemas.openxmlformats.org/officeDocument/2006/relationships/audio" Target="../media/media16.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7.xml"/><Relationship Id="rId5" Type="http://schemas.openxmlformats.org/officeDocument/2006/relationships/image" Target="../media/image4.png"/><Relationship Id="rId1" Type="http://schemas.microsoft.com/office/2007/relationships/media" Target="../media/media17.wav"/><Relationship Id="rId2" Type="http://schemas.openxmlformats.org/officeDocument/2006/relationships/audio" Target="../media/media17.wav"/></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4" Type="http://schemas.openxmlformats.org/officeDocument/2006/relationships/slideLayout" Target="../slideLayouts/slideLayout3.xml"/><Relationship Id="rId5" Type="http://schemas.openxmlformats.org/officeDocument/2006/relationships/notesSlide" Target="../notesSlides/notesSlide18.xml"/><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png"/><Relationship Id="rId1" Type="http://schemas.openxmlformats.org/officeDocument/2006/relationships/tags" Target="../tags/tag11.xml"/><Relationship Id="rId2" Type="http://schemas.microsoft.com/office/2007/relationships/media" Target="../media/media18.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9.xml"/><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png"/><Relationship Id="rId1" Type="http://schemas.microsoft.com/office/2007/relationships/media" Target="../media/media19.wav"/><Relationship Id="rId2" Type="http://schemas.openxmlformats.org/officeDocument/2006/relationships/audio" Target="../media/media19.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xml"/><Relationship Id="rId5" Type="http://schemas.openxmlformats.org/officeDocument/2006/relationships/image" Target="../media/image5.png"/><Relationship Id="rId6" Type="http://schemas.openxmlformats.org/officeDocument/2006/relationships/image" Target="../media/image4.png"/><Relationship Id="rId1" Type="http://schemas.microsoft.com/office/2007/relationships/media" Target="../media/media2.wav"/><Relationship Id="rId2" Type="http://schemas.openxmlformats.org/officeDocument/2006/relationships/audio" Target="../media/media2.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0.xml"/><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png"/><Relationship Id="rId1" Type="http://schemas.microsoft.com/office/2007/relationships/media" Target="../media/media20.wav"/><Relationship Id="rId2" Type="http://schemas.openxmlformats.org/officeDocument/2006/relationships/audio" Target="../media/media20.wa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1.xml"/><Relationship Id="rId5" Type="http://schemas.openxmlformats.org/officeDocument/2006/relationships/image" Target="../media/image4.png"/><Relationship Id="rId1" Type="http://schemas.microsoft.com/office/2007/relationships/media" Target="../media/media21.wav"/><Relationship Id="rId2" Type="http://schemas.openxmlformats.org/officeDocument/2006/relationships/audio" Target="../media/media21.wav"/></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2.xml"/><Relationship Id="rId5" Type="http://schemas.openxmlformats.org/officeDocument/2006/relationships/image" Target="../media/image4.png"/><Relationship Id="rId1" Type="http://schemas.microsoft.com/office/2007/relationships/media" Target="../media/media22.wav"/><Relationship Id="rId2" Type="http://schemas.openxmlformats.org/officeDocument/2006/relationships/audio" Target="../media/media22.wav"/></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4" Type="http://schemas.openxmlformats.org/officeDocument/2006/relationships/slideLayout" Target="../slideLayouts/slideLayout3.xml"/><Relationship Id="rId5" Type="http://schemas.openxmlformats.org/officeDocument/2006/relationships/notesSlide" Target="../notesSlides/notesSlide3.xml"/><Relationship Id="rId6" Type="http://schemas.openxmlformats.org/officeDocument/2006/relationships/image" Target="../media/image6.png"/><Relationship Id="rId7" Type="http://schemas.openxmlformats.org/officeDocument/2006/relationships/image" Target="../media/image4.png"/><Relationship Id="rId1" Type="http://schemas.openxmlformats.org/officeDocument/2006/relationships/tags" Target="../tags/tag1.xml"/><Relationship Id="rId2" Type="http://schemas.microsoft.com/office/2007/relationships/media"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xml"/><Relationship Id="rId5" Type="http://schemas.openxmlformats.org/officeDocument/2006/relationships/image" Target="../media/image7.png"/><Relationship Id="rId6" Type="http://schemas.openxmlformats.org/officeDocument/2006/relationships/image" Target="../media/image4.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xml"/><Relationship Id="rId5" Type="http://schemas.openxmlformats.org/officeDocument/2006/relationships/image" Target="../media/image8.png"/><Relationship Id="rId6" Type="http://schemas.openxmlformats.org/officeDocument/2006/relationships/image" Target="../media/image4.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4" Type="http://schemas.openxmlformats.org/officeDocument/2006/relationships/slideLayout" Target="../slideLayouts/slideLayout3.xml"/><Relationship Id="rId5" Type="http://schemas.openxmlformats.org/officeDocument/2006/relationships/notesSlide" Target="../notesSlides/notesSlide6.xml"/><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4.png"/><Relationship Id="rId1" Type="http://schemas.openxmlformats.org/officeDocument/2006/relationships/tags" Target="../tags/tag2.xml"/><Relationship Id="rId2" Type="http://schemas.microsoft.com/office/2007/relationships/media" Target="../media/media6.wav"/></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4" Type="http://schemas.openxmlformats.org/officeDocument/2006/relationships/slideLayout" Target="../slideLayouts/slideLayout3.xml"/><Relationship Id="rId5" Type="http://schemas.openxmlformats.org/officeDocument/2006/relationships/notesSlide" Target="../notesSlides/notesSlide7.xml"/><Relationship Id="rId6" Type="http://schemas.openxmlformats.org/officeDocument/2006/relationships/image" Target="../media/image9.png"/><Relationship Id="rId7" Type="http://schemas.openxmlformats.org/officeDocument/2006/relationships/image" Target="../media/image12.png"/><Relationship Id="rId8" Type="http://schemas.openxmlformats.org/officeDocument/2006/relationships/image" Target="../media/image4.png"/><Relationship Id="rId1" Type="http://schemas.openxmlformats.org/officeDocument/2006/relationships/tags" Target="../tags/tag3.xml"/><Relationship Id="rId2" Type="http://schemas.microsoft.com/office/2007/relationships/media" Target="../media/media7.wav"/></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4" Type="http://schemas.openxmlformats.org/officeDocument/2006/relationships/slideLayout" Target="../slideLayouts/slideLayout3.xml"/><Relationship Id="rId5" Type="http://schemas.openxmlformats.org/officeDocument/2006/relationships/notesSlide" Target="../notesSlides/notesSlide8.xml"/><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4.png"/><Relationship Id="rId1" Type="http://schemas.openxmlformats.org/officeDocument/2006/relationships/tags" Target="../tags/tag4.xml"/><Relationship Id="rId2" Type="http://schemas.microsoft.com/office/2007/relationships/media" Target="../media/media8.wav"/></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4" Type="http://schemas.openxmlformats.org/officeDocument/2006/relationships/slideLayout" Target="../slideLayouts/slideLayout3.xml"/><Relationship Id="rId5" Type="http://schemas.openxmlformats.org/officeDocument/2006/relationships/notesSlide" Target="../notesSlides/notesSlide9.xml"/><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4.png"/><Relationship Id="rId1" Type="http://schemas.openxmlformats.org/officeDocument/2006/relationships/tags" Target="../tags/tag5.xml"/><Relationship Id="rId2" Type="http://schemas.microsoft.com/office/2007/relationships/media"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6706" y="2584824"/>
            <a:ext cx="184666" cy="369332"/>
          </a:xfrm>
          <a:prstGeom prst="rect">
            <a:avLst/>
          </a:prstGeom>
          <a:noFill/>
        </p:spPr>
        <p:txBody>
          <a:bodyPr wrap="none" rtlCol="0">
            <a:spAutoFit/>
          </a:bodyPr>
          <a:lstStyle/>
          <a:p>
            <a:endParaRPr lang="en-US" dirty="0"/>
          </a:p>
        </p:txBody>
      </p:sp>
      <p:sp>
        <p:nvSpPr>
          <p:cNvPr id="11" name="TextBox 10"/>
          <p:cNvSpPr txBox="1"/>
          <p:nvPr/>
        </p:nvSpPr>
        <p:spPr>
          <a:xfrm>
            <a:off x="-3428853" y="-15888"/>
            <a:ext cx="3262654" cy="5940088"/>
          </a:xfrm>
          <a:prstGeom prst="rect">
            <a:avLst/>
          </a:prstGeom>
          <a:solidFill>
            <a:srgbClr val="CCFFCC"/>
          </a:solidFill>
        </p:spPr>
        <p:txBody>
          <a:bodyPr wrap="square" rtlCol="0">
            <a:spAutoFit/>
          </a:bodyPr>
          <a:lstStyle/>
          <a:p>
            <a:r>
              <a:rPr lang="en-US" sz="2000" b="1" dirty="0"/>
              <a:t>TIMING/VIDEO</a:t>
            </a:r>
          </a:p>
          <a:p>
            <a:r>
              <a:rPr lang="en-US" sz="2000" b="1" dirty="0"/>
              <a:t>Remove auto-advancing after creating a video version:</a:t>
            </a:r>
          </a:p>
          <a:p>
            <a:endParaRPr lang="en-US" sz="2000" b="1" dirty="0"/>
          </a:p>
          <a:p>
            <a:r>
              <a:rPr lang="en-US" sz="2000" b="1" dirty="0"/>
              <a:t>On/Off:</a:t>
            </a:r>
          </a:p>
          <a:p>
            <a:r>
              <a:rPr lang="en-US" sz="2000" dirty="0"/>
              <a:t>In the tabs (not menu): “Slide Show” </a:t>
            </a:r>
          </a:p>
          <a:p>
            <a:r>
              <a:rPr lang="en-US" sz="2000" dirty="0"/>
              <a:t>[X] Play Narrations</a:t>
            </a:r>
          </a:p>
          <a:p>
            <a:r>
              <a:rPr lang="en-US" sz="2000" dirty="0"/>
              <a:t>[X] Use Timings</a:t>
            </a:r>
          </a:p>
          <a:p>
            <a:r>
              <a:rPr lang="en-US" sz="2000" dirty="0"/>
              <a:t>[  ] Show Media Controls</a:t>
            </a:r>
          </a:p>
          <a:p>
            <a:endParaRPr lang="en-US" sz="2000" dirty="0"/>
          </a:p>
          <a:p>
            <a:r>
              <a:rPr lang="en-US" sz="2000" b="1" dirty="0"/>
              <a:t>Clear the timings completely:</a:t>
            </a:r>
          </a:p>
          <a:p>
            <a:r>
              <a:rPr lang="en-US" sz="2000" dirty="0"/>
              <a:t>Select all the slides</a:t>
            </a:r>
          </a:p>
          <a:p>
            <a:r>
              <a:rPr lang="en-US" sz="2000" dirty="0"/>
              <a:t>Right click a slide &gt; “Slide Transition…”</a:t>
            </a:r>
          </a:p>
          <a:p>
            <a:r>
              <a:rPr lang="en-US" sz="2000" dirty="0"/>
              <a:t>In the “Advance slide” section uncheck “Automatically after”</a:t>
            </a:r>
          </a:p>
        </p:txBody>
      </p:sp>
      <p:sp>
        <p:nvSpPr>
          <p:cNvPr id="6" name="TextBox 5"/>
          <p:cNvSpPr txBox="1"/>
          <p:nvPr/>
        </p:nvSpPr>
        <p:spPr>
          <a:xfrm>
            <a:off x="9915328" y="5584081"/>
            <a:ext cx="184666" cy="369332"/>
          </a:xfrm>
          <a:prstGeom prst="rect">
            <a:avLst/>
          </a:prstGeom>
          <a:noFill/>
        </p:spPr>
        <p:txBody>
          <a:bodyPr wrap="none" rtlCol="0">
            <a:spAutoFit/>
          </a:bodyPr>
          <a:lstStyle/>
          <a:p>
            <a:endParaRPr lang="en-US"/>
          </a:p>
        </p:txBody>
      </p:sp>
      <p:sp>
        <p:nvSpPr>
          <p:cNvPr id="7" name="TextBox 6"/>
          <p:cNvSpPr txBox="1"/>
          <p:nvPr/>
        </p:nvSpPr>
        <p:spPr>
          <a:xfrm>
            <a:off x="9284922" y="834496"/>
            <a:ext cx="3262654" cy="954107"/>
          </a:xfrm>
          <a:prstGeom prst="rect">
            <a:avLst/>
          </a:prstGeom>
          <a:solidFill>
            <a:srgbClr val="CCFFCC"/>
          </a:solidFill>
        </p:spPr>
        <p:txBody>
          <a:bodyPr wrap="square" rtlCol="0">
            <a:spAutoFit/>
          </a:bodyPr>
          <a:lstStyle/>
          <a:p>
            <a:r>
              <a:rPr lang="en-US" sz="2800" b="1" dirty="0" smtClean="0"/>
              <a:t>NOTHING LONGER THAN 20 minutes!</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12" name="Title 1"/>
          <p:cNvSpPr txBox="1">
            <a:spLocks/>
          </p:cNvSpPr>
          <p:nvPr/>
        </p:nvSpPr>
        <p:spPr>
          <a:xfrm>
            <a:off x="685801" y="1486918"/>
            <a:ext cx="7887112" cy="2934475"/>
          </a:xfrm>
          <a:prstGeom prst="rect">
            <a:avLst/>
          </a:prstGeom>
          <a:effectLst>
            <a:glow rad="63500">
              <a:schemeClr val="bg1">
                <a:alpha val="40000"/>
              </a:schemeClr>
            </a:glow>
          </a:effectLst>
        </p:spPr>
        <p:txBody>
          <a:bodyPr vert="horz" lIns="91440" tIns="45720" rIns="91440" bIns="45720" rtlCol="0" anchor="ctr">
            <a:noAutofit/>
          </a:bodyPr>
          <a:lstStyle>
            <a:lvl1pPr algn="l" defTabSz="457200" rtl="0" eaLnBrk="1" latinLnBrk="0" hangingPunct="1">
              <a:spcBef>
                <a:spcPct val="0"/>
              </a:spcBef>
              <a:buNone/>
              <a:defRPr sz="4200" kern="1200">
                <a:solidFill>
                  <a:schemeClr val="bg1"/>
                </a:solidFill>
                <a:latin typeface="Palatino"/>
                <a:ea typeface="+mj-ea"/>
                <a:cs typeface="Palatino"/>
              </a:defRPr>
            </a:lvl1pPr>
          </a:lstStyle>
          <a:p>
            <a:r>
              <a:rPr lang="en-US" sz="2000" dirty="0" smtClean="0">
                <a:solidFill>
                  <a:srgbClr val="FFFFFF"/>
                </a:solidFill>
              </a:rPr>
              <a:t>The complete guide to</a:t>
            </a:r>
            <a:r>
              <a:rPr lang="en-US" sz="1600" dirty="0" smtClean="0">
                <a:solidFill>
                  <a:srgbClr val="FFFFFF"/>
                </a:solidFill>
              </a:rPr>
              <a:t/>
            </a:r>
            <a:br>
              <a:rPr lang="en-US" sz="1600" dirty="0" smtClean="0">
                <a:solidFill>
                  <a:srgbClr val="FFFFFF"/>
                </a:solidFill>
              </a:rPr>
            </a:br>
            <a:r>
              <a:rPr lang="en-US" sz="4800" dirty="0" smtClean="0">
                <a:solidFill>
                  <a:srgbClr val="FFFFFF"/>
                </a:solidFill>
              </a:rPr>
              <a:t>Designing Mobile</a:t>
            </a:r>
            <a:br>
              <a:rPr lang="en-US" sz="4800" dirty="0" smtClean="0">
                <a:solidFill>
                  <a:srgbClr val="FFFFFF"/>
                </a:solidFill>
              </a:rPr>
            </a:br>
            <a:r>
              <a:rPr lang="en-US" sz="4800" dirty="0" smtClean="0">
                <a:solidFill>
                  <a:srgbClr val="FFFFFF"/>
                </a:solidFill>
              </a:rPr>
              <a:t>User Experiences</a:t>
            </a:r>
            <a:br>
              <a:rPr lang="en-US" sz="4800" dirty="0" smtClean="0">
                <a:solidFill>
                  <a:srgbClr val="FFFFFF"/>
                </a:solidFill>
              </a:rPr>
            </a:br>
            <a:r>
              <a:rPr lang="en-US" sz="2000" dirty="0" smtClean="0">
                <a:solidFill>
                  <a:srgbClr val="FFFFFF"/>
                </a:solidFill>
              </a:rPr>
              <a:t/>
            </a:r>
            <a:br>
              <a:rPr lang="en-US" sz="2000" dirty="0" smtClean="0">
                <a:solidFill>
                  <a:srgbClr val="FFFFFF"/>
                </a:solidFill>
              </a:rPr>
            </a:br>
            <a:r>
              <a:rPr lang="en-US" sz="3200" i="1" dirty="0"/>
              <a:t>10) Interactions &amp; Touch</a:t>
            </a:r>
            <a:endParaRPr lang="en-US" sz="3200" dirty="0">
              <a:solidFill>
                <a:srgbClr val="FFFFFF"/>
              </a:solidFill>
            </a:endParaRPr>
          </a:p>
        </p:txBody>
      </p:sp>
      <p:sp>
        <p:nvSpPr>
          <p:cNvPr id="13" name="Subtitle 2"/>
          <p:cNvSpPr>
            <a:spLocks noGrp="1"/>
          </p:cNvSpPr>
          <p:nvPr>
            <p:ph type="subTitle" idx="1"/>
          </p:nvPr>
        </p:nvSpPr>
        <p:spPr>
          <a:xfrm>
            <a:off x="685801" y="5031631"/>
            <a:ext cx="5083581" cy="921782"/>
          </a:xfrm>
        </p:spPr>
        <p:txBody>
          <a:bodyPr/>
          <a:lstStyle/>
          <a:p>
            <a:r>
              <a:rPr lang="en-US" sz="2000" dirty="0" smtClean="0"/>
              <a:t>@shoobe01</a:t>
            </a:r>
          </a:p>
          <a:p>
            <a:r>
              <a:rPr lang="en-US" sz="2000" dirty="0" smtClean="0"/>
              <a:t>4ourth.com</a:t>
            </a:r>
            <a:endParaRPr lang="en-US" i="1" dirty="0"/>
          </a:p>
        </p:txBody>
      </p:sp>
    </p:spTree>
    <p:extLst>
      <p:ext uri="{BB962C8B-B14F-4D97-AF65-F5344CB8AC3E}">
        <p14:creationId xmlns:p14="http://schemas.microsoft.com/office/powerpoint/2010/main" val="2219002562"/>
      </p:ext>
    </p:extLst>
  </p:cSld>
  <p:clrMapOvr>
    <a:masterClrMapping/>
  </p:clrMapOvr>
  <mc:AlternateContent xmlns:mc="http://schemas.openxmlformats.org/markup-compatibility/2006" xmlns:p14="http://schemas.microsoft.com/office/powerpoint/2010/main">
    <mc:Choice Requires="p14">
      <p:transition spd="med" p14:dur="700" advTm="11463">
        <p:fade/>
      </p:transition>
    </mc:Choice>
    <mc:Fallback xmlns="">
      <p:transition xmlns:p14="http://schemas.microsoft.com/office/powerpoint/2010/main" spd="med" advTm="114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ffor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8628" y="1523926"/>
            <a:ext cx="7166511" cy="6858000"/>
          </a:xfrm>
          <a:prstGeom prst="rect">
            <a:avLst/>
          </a:prstGeom>
        </p:spPr>
      </p:pic>
      <p:pic>
        <p:nvPicPr>
          <p:cNvPr id="5" name="Picture 4" descr="Afford-Thumb.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8628" y="1523926"/>
            <a:ext cx="7166511" cy="6858000"/>
          </a:xfrm>
          <a:prstGeom prst="rect">
            <a:avLst/>
          </a:prstGeom>
        </p:spPr>
      </p:pic>
      <p:grpSp>
        <p:nvGrpSpPr>
          <p:cNvPr id="3" name="Group 2"/>
          <p:cNvGrpSpPr/>
          <p:nvPr/>
        </p:nvGrpSpPr>
        <p:grpSpPr>
          <a:xfrm>
            <a:off x="875706" y="2301697"/>
            <a:ext cx="7698441" cy="3839053"/>
            <a:chOff x="875706" y="3018947"/>
            <a:chExt cx="7698441" cy="3839053"/>
          </a:xfrm>
        </p:grpSpPr>
        <p:pic>
          <p:nvPicPr>
            <p:cNvPr id="6" name="Picture 5" descr="Arrow-shorter.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818247" y="3018947"/>
              <a:ext cx="2755900" cy="1295400"/>
            </a:xfrm>
            <a:prstGeom prst="rect">
              <a:avLst/>
            </a:prstGeom>
          </p:spPr>
        </p:pic>
        <p:pic>
          <p:nvPicPr>
            <p:cNvPr id="7" name="Picture 6" descr="Arrow-shorter.png"/>
            <p:cNvPicPr>
              <a:picLocks noChangeAspect="1"/>
            </p:cNvPicPr>
            <p:nvPr/>
          </p:nvPicPr>
          <p:blipFill>
            <a:blip r:embed="rId8">
              <a:extLst>
                <a:ext uri="{28A0092B-C50C-407E-A947-70E740481C1C}">
                  <a14:useLocalDpi xmlns:a14="http://schemas.microsoft.com/office/drawing/2010/main"/>
                </a:ext>
              </a:extLst>
            </a:blip>
            <a:stretch>
              <a:fillRect/>
            </a:stretch>
          </p:blipFill>
          <p:spPr>
            <a:xfrm flipH="1">
              <a:off x="875706" y="5562600"/>
              <a:ext cx="2755900" cy="1295400"/>
            </a:xfrm>
            <a:prstGeom prst="rect">
              <a:avLst/>
            </a:prstGeom>
          </p:spPr>
        </p:pic>
      </p:grpSp>
      <p:pic>
        <p:nvPicPr>
          <p:cNvPr id="8" name="Picture 7" descr="Arrow-shorter.png"/>
          <p:cNvPicPr>
            <a:picLocks noChangeAspect="1"/>
          </p:cNvPicPr>
          <p:nvPr/>
        </p:nvPicPr>
        <p:blipFill>
          <a:blip r:embed="rId8">
            <a:extLst>
              <a:ext uri="{28A0092B-C50C-407E-A947-70E740481C1C}">
                <a14:useLocalDpi xmlns:a14="http://schemas.microsoft.com/office/drawing/2010/main"/>
              </a:ext>
            </a:extLst>
          </a:blip>
          <a:stretch>
            <a:fillRect/>
          </a:stretch>
        </p:blipFill>
        <p:spPr>
          <a:xfrm flipH="1">
            <a:off x="875706" y="1860103"/>
            <a:ext cx="2755900" cy="1295400"/>
          </a:xfrm>
          <a:prstGeom prst="rect">
            <a:avLst/>
          </a:prstGeom>
        </p:spPr>
      </p:pic>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567503904"/>
      </p:ext>
    </p:extLst>
  </p:cSld>
  <p:clrMapOvr>
    <a:masterClrMapping/>
  </p:clrMapOvr>
  <mc:AlternateContent xmlns:mc="http://schemas.openxmlformats.org/markup-compatibility/2006" xmlns:p14="http://schemas.microsoft.com/office/powerpoint/2010/main">
    <mc:Choice Requires="p14">
      <p:transition spd="med" p14:dur="700" advTm="47049">
        <p:fade/>
      </p:transition>
    </mc:Choice>
    <mc:Fallback xmlns="">
      <p:transition xmlns:p14="http://schemas.microsoft.com/office/powerpoint/2010/main" spd="med" advTm="470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nks-instead-of-lines.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21704" y="-76976"/>
            <a:ext cx="4608639" cy="8610446"/>
          </a:xfrm>
          <a:prstGeom prst="rect">
            <a:avLst/>
          </a:prstGeom>
        </p:spPr>
      </p:pic>
      <p:grpSp>
        <p:nvGrpSpPr>
          <p:cNvPr id="2" name="Group 1"/>
          <p:cNvGrpSpPr/>
          <p:nvPr/>
        </p:nvGrpSpPr>
        <p:grpSpPr>
          <a:xfrm>
            <a:off x="6373943" y="2084916"/>
            <a:ext cx="1981200" cy="4734596"/>
            <a:chOff x="6373943" y="2084916"/>
            <a:chExt cx="1981200" cy="4734596"/>
          </a:xfrm>
        </p:grpSpPr>
        <p:pic>
          <p:nvPicPr>
            <p:cNvPr id="4" name="Picture 3" descr="Arrow-Very-Short.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73943" y="2084916"/>
              <a:ext cx="1981200" cy="1295400"/>
            </a:xfrm>
            <a:prstGeom prst="rect">
              <a:avLst/>
            </a:prstGeom>
          </p:spPr>
        </p:pic>
        <p:pic>
          <p:nvPicPr>
            <p:cNvPr id="9" name="Picture 8" descr="Arrow-Very-Short.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73943" y="5524112"/>
              <a:ext cx="1981200" cy="1295400"/>
            </a:xfrm>
            <a:prstGeom prst="rect">
              <a:avLst/>
            </a:prstGeom>
          </p:spPr>
        </p:pic>
        <p:pic>
          <p:nvPicPr>
            <p:cNvPr id="10" name="Picture 9" descr="Arrow-Very-Short.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73943" y="4656592"/>
              <a:ext cx="1981200" cy="1295400"/>
            </a:xfrm>
            <a:prstGeom prst="rect">
              <a:avLst/>
            </a:prstGeom>
          </p:spPr>
        </p:pic>
      </p:grpSp>
      <p:pic>
        <p:nvPicPr>
          <p:cNvPr id="11" name="Picture 10" descr="Arrow-Very-Short.png"/>
          <p:cNvPicPr>
            <a:picLocks noChangeAspect="1"/>
          </p:cNvPicPr>
          <p:nvPr/>
        </p:nvPicPr>
        <p:blipFill>
          <a:blip r:embed="rId7">
            <a:extLst>
              <a:ext uri="{28A0092B-C50C-407E-A947-70E740481C1C}">
                <a14:useLocalDpi xmlns:a14="http://schemas.microsoft.com/office/drawing/2010/main"/>
              </a:ext>
            </a:extLst>
          </a:blip>
          <a:stretch>
            <a:fillRect/>
          </a:stretch>
        </p:blipFill>
        <p:spPr>
          <a:xfrm flipH="1">
            <a:off x="654173" y="2950886"/>
            <a:ext cx="1981200" cy="1295400"/>
          </a:xfrm>
          <a:prstGeom prst="rect">
            <a:avLst/>
          </a:prstGeom>
        </p:spPr>
      </p:pic>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542523330"/>
      </p:ext>
    </p:extLst>
  </p:cSld>
  <p:clrMapOvr>
    <a:masterClrMapping/>
  </p:clrMapOvr>
  <mc:AlternateContent xmlns:mc="http://schemas.openxmlformats.org/markup-compatibility/2006" xmlns:p14="http://schemas.microsoft.com/office/powerpoint/2010/main">
    <mc:Choice Requires="p14">
      <p:transition spd="med" p14:dur="700" advTm="27892">
        <p:fade/>
      </p:transition>
    </mc:Choice>
    <mc:Fallback xmlns="">
      <p:transition xmlns:p14="http://schemas.microsoft.com/office/powerpoint/2010/main" spd="med" advTm="278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2014-07-19 16.22.11.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98245" y="1849478"/>
            <a:ext cx="2438090" cy="4334381"/>
          </a:xfrm>
          <a:prstGeom prst="rect">
            <a:avLst/>
          </a:prstGeom>
        </p:spPr>
      </p:pic>
      <p:pic>
        <p:nvPicPr>
          <p:cNvPr id="2" name="Picture 1" descr="Scroll-Long-Tab-W.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48925" y="1804002"/>
            <a:ext cx="2517431" cy="4259518"/>
          </a:xfrm>
          <a:prstGeom prst="rect">
            <a:avLst/>
          </a:prstGeom>
        </p:spPr>
      </p:pic>
      <p:pic>
        <p:nvPicPr>
          <p:cNvPr id="5" name="Picture 4" descr="Scroll-Long-Handset-W.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248925" y="1804002"/>
            <a:ext cx="2517431" cy="4259518"/>
          </a:xfrm>
          <a:prstGeom prst="rect">
            <a:avLst/>
          </a:prstGeom>
        </p:spPr>
      </p:pic>
      <p:pic>
        <p:nvPicPr>
          <p:cNvPr id="23" name="Picture 22" descr="Scroll-Short-Handset-R.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38835" y="1800162"/>
            <a:ext cx="2472840" cy="4239155"/>
          </a:xfrm>
          <a:prstGeom prst="rect">
            <a:avLst/>
          </a:prstGeom>
        </p:spPr>
      </p:pic>
      <p:pic>
        <p:nvPicPr>
          <p:cNvPr id="24" name="Picture 23" descr="Scroll-Short-Tab-R.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56066" y="1780486"/>
            <a:ext cx="2498532" cy="4239155"/>
          </a:xfrm>
          <a:prstGeom prst="rect">
            <a:avLst/>
          </a:prstGeom>
        </p:spPr>
      </p:pic>
      <p:pic>
        <p:nvPicPr>
          <p:cNvPr id="7" name="Picture 6" descr="Clicks.pn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100386" y="1285212"/>
            <a:ext cx="2923015" cy="5441403"/>
          </a:xfrm>
          <a:prstGeom prst="rect">
            <a:avLst/>
          </a:prstGeom>
        </p:spPr>
      </p:pic>
      <p:pic>
        <p:nvPicPr>
          <p:cNvPr id="8" name="Picture 7" descr="2014-07-19 16.22.43.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167435" y="1841614"/>
            <a:ext cx="2441448" cy="4340351"/>
          </a:xfrm>
          <a:prstGeom prst="rect">
            <a:avLst/>
          </a:prstGeom>
        </p:spPr>
      </p:pic>
      <p:grpSp>
        <p:nvGrpSpPr>
          <p:cNvPr id="9" name="Group 8"/>
          <p:cNvGrpSpPr>
            <a:grpSpLocks noChangeAspect="1"/>
          </p:cNvGrpSpPr>
          <p:nvPr/>
        </p:nvGrpSpPr>
        <p:grpSpPr>
          <a:xfrm>
            <a:off x="5080471" y="1767168"/>
            <a:ext cx="2587752" cy="4315265"/>
            <a:chOff x="8275452" y="1819911"/>
            <a:chExt cx="2483096" cy="4176606"/>
          </a:xfrm>
        </p:grpSpPr>
        <p:pic>
          <p:nvPicPr>
            <p:cNvPr id="10" name="Picture 9" descr="Scroll-Short-Handset-W.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306217" y="1847148"/>
              <a:ext cx="2434465" cy="4149369"/>
            </a:xfrm>
            <a:prstGeom prst="rect">
              <a:avLst/>
            </a:prstGeom>
          </p:spPr>
        </p:pic>
        <p:pic>
          <p:nvPicPr>
            <p:cNvPr id="11" name="Picture 10" descr="Scroll-Short-Tab-W.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306218" y="1847148"/>
              <a:ext cx="2452330" cy="4149369"/>
            </a:xfrm>
            <a:prstGeom prst="rect">
              <a:avLst/>
            </a:prstGeom>
          </p:spPr>
        </p:pic>
        <p:pic>
          <p:nvPicPr>
            <p:cNvPr id="12" name="Picture 11" descr="Scroll-Long-Handset-R.png"/>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306218" y="1844103"/>
              <a:ext cx="2447407" cy="4152414"/>
            </a:xfrm>
            <a:prstGeom prst="rect">
              <a:avLst/>
            </a:prstGeom>
          </p:spPr>
        </p:pic>
        <p:pic>
          <p:nvPicPr>
            <p:cNvPr id="13" name="Picture 12" descr="Scroll-Long-Tab-R.pn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275452" y="1819911"/>
              <a:ext cx="2461666" cy="4176606"/>
            </a:xfrm>
            <a:prstGeom prst="rect">
              <a:avLst/>
            </a:prstGeom>
          </p:spPr>
        </p:pic>
      </p:grpSp>
      <p:pic>
        <p:nvPicPr>
          <p:cNvPr id="14" name="Picture 13" descr="Clicks.pn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969849" y="1285212"/>
            <a:ext cx="2923015" cy="5441403"/>
          </a:xfrm>
          <a:prstGeom prst="rect">
            <a:avLst/>
          </a:prstGeom>
        </p:spPr>
      </p:pic>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07775965"/>
      </p:ext>
    </p:extLst>
  </p:cSld>
  <p:clrMapOvr>
    <a:masterClrMapping/>
  </p:clrMapOvr>
  <mc:AlternateContent xmlns:mc="http://schemas.openxmlformats.org/markup-compatibility/2006" xmlns:p14="http://schemas.microsoft.com/office/powerpoint/2010/main">
    <mc:Choice Requires="p14">
      <p:transition spd="med" p14:dur="700" advTm="22572">
        <p:fade/>
      </p:transition>
    </mc:Choice>
    <mc:Fallback xmlns="">
      <p:transition xmlns:p14="http://schemas.microsoft.com/office/powerpoint/2010/main" spd="med" advTm="225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childTnLst>
                                </p:cTn>
                              </p:par>
                            </p:childTnLst>
                          </p:cTn>
                        </p:par>
                        <p:par>
                          <p:cTn id="11" fill="hold">
                            <p:stCondLst>
                              <p:cond delay="2000"/>
                            </p:stCondLst>
                            <p:childTnLst>
                              <p:par>
                                <p:cTn id="12" presetID="10" presetClass="entr" presetSubtype="0" fill="hold" nodeType="after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oll-Long-Handset-W.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12761" y="1749514"/>
            <a:ext cx="2594027" cy="4389120"/>
          </a:xfrm>
          <a:prstGeom prst="rect">
            <a:avLst/>
          </a:prstGeom>
        </p:spPr>
      </p:pic>
      <p:pic>
        <p:nvPicPr>
          <p:cNvPr id="14" name="Picture 13" descr="Scroll-Short-Handset-W.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12762" y="1749514"/>
            <a:ext cx="2575129" cy="4389120"/>
          </a:xfrm>
          <a:prstGeom prst="rect">
            <a:avLst/>
          </a:prstGeom>
        </p:spPr>
      </p:pic>
      <p:pic>
        <p:nvPicPr>
          <p:cNvPr id="12" name="Picture 11" descr="Scroll-Long-Tab-R.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70783" y="1749514"/>
            <a:ext cx="2586921" cy="4389120"/>
          </a:xfrm>
          <a:prstGeom prst="rect">
            <a:avLst/>
          </a:prstGeom>
        </p:spPr>
      </p:pic>
      <p:pic>
        <p:nvPicPr>
          <p:cNvPr id="15" name="Picture 14" descr="Scroll-Short-Tab-R.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312763" y="1749514"/>
            <a:ext cx="2586921" cy="4389120"/>
          </a:xfrm>
          <a:prstGeom prst="rect">
            <a:avLst/>
          </a:prstGeom>
        </p:spPr>
      </p:pic>
      <p:pic>
        <p:nvPicPr>
          <p:cNvPr id="7" name="Picture 6" descr="Clicks.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177556" y="1285212"/>
            <a:ext cx="2923015" cy="5441403"/>
          </a:xfrm>
          <a:prstGeom prst="rect">
            <a:avLst/>
          </a:prstGeom>
        </p:spPr>
      </p:pic>
      <p:pic>
        <p:nvPicPr>
          <p:cNvPr id="10" name="Picture 9" descr="White-Phone-Tab.pn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032972" y="3300991"/>
            <a:ext cx="799177" cy="1587563"/>
          </a:xfrm>
          <a:prstGeom prst="rect">
            <a:avLst/>
          </a:prstGeom>
        </p:spPr>
      </p:pic>
      <p:pic>
        <p:nvPicPr>
          <p:cNvPr id="5" name="Picture 4" descr="Phone-Tab.pn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318150" y="3083893"/>
            <a:ext cx="2458714" cy="1930617"/>
          </a:xfrm>
          <a:prstGeom prst="rect">
            <a:avLst/>
          </a:prstGeom>
        </p:spPr>
      </p:pic>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797835237"/>
      </p:ext>
    </p:extLst>
  </p:cSld>
  <p:clrMapOvr>
    <a:masterClrMapping/>
  </p:clrMapOvr>
  <mc:AlternateContent xmlns:mc="http://schemas.openxmlformats.org/markup-compatibility/2006" xmlns:p14="http://schemas.microsoft.com/office/powerpoint/2010/main">
    <mc:Choice Requires="p14">
      <p:transition spd="med" p14:dur="700" advTm="35678">
        <p:fade/>
      </p:transition>
    </mc:Choice>
    <mc:Fallback xmlns="">
      <p:transition xmlns:p14="http://schemas.microsoft.com/office/powerpoint/2010/main" spd="med" advTm="356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12-04 23.19.3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4548" y="2073198"/>
            <a:ext cx="2022150" cy="3624640"/>
          </a:xfrm>
          <a:prstGeom prst="rect">
            <a:avLst/>
          </a:prstGeom>
        </p:spPr>
      </p:pic>
      <p:grpSp>
        <p:nvGrpSpPr>
          <p:cNvPr id="13" name="Group 12"/>
          <p:cNvGrpSpPr>
            <a:grpSpLocks noChangeAspect="1"/>
          </p:cNvGrpSpPr>
          <p:nvPr/>
        </p:nvGrpSpPr>
        <p:grpSpPr>
          <a:xfrm>
            <a:off x="3604698" y="2009696"/>
            <a:ext cx="2149500" cy="3775154"/>
            <a:chOff x="8275452" y="1819911"/>
            <a:chExt cx="2483096" cy="4176606"/>
          </a:xfrm>
        </p:grpSpPr>
        <p:pic>
          <p:nvPicPr>
            <p:cNvPr id="16" name="Picture 15" descr="Scroll-Short-Handset-W.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06217" y="1847148"/>
              <a:ext cx="2434465" cy="4149369"/>
            </a:xfrm>
            <a:prstGeom prst="rect">
              <a:avLst/>
            </a:prstGeom>
          </p:spPr>
        </p:pic>
        <p:pic>
          <p:nvPicPr>
            <p:cNvPr id="17" name="Picture 16" descr="Scroll-Short-Tab-W.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06218" y="1847148"/>
              <a:ext cx="2452330" cy="4149369"/>
            </a:xfrm>
            <a:prstGeom prst="rect">
              <a:avLst/>
            </a:prstGeom>
          </p:spPr>
        </p:pic>
        <p:pic>
          <p:nvPicPr>
            <p:cNvPr id="18" name="Picture 17" descr="Scroll-Long-Handset-R.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06218" y="1844103"/>
              <a:ext cx="2447407" cy="4152414"/>
            </a:xfrm>
            <a:prstGeom prst="rect">
              <a:avLst/>
            </a:prstGeom>
          </p:spPr>
        </p:pic>
        <p:pic>
          <p:nvPicPr>
            <p:cNvPr id="19" name="Picture 18" descr="Scroll-Long-Tab-R.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275452" y="1819911"/>
              <a:ext cx="2461666" cy="4176606"/>
            </a:xfrm>
            <a:prstGeom prst="rect">
              <a:avLst/>
            </a:prstGeom>
          </p:spPr>
        </p:pic>
      </p:grpSp>
      <p:pic>
        <p:nvPicPr>
          <p:cNvPr id="20" name="Picture 19" descr="iPhon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36436" y="1303453"/>
            <a:ext cx="2467933" cy="5128619"/>
          </a:xfrm>
          <a:prstGeom prst="rect">
            <a:avLst/>
          </a:prstGeom>
        </p:spPr>
      </p:pic>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385050947"/>
      </p:ext>
    </p:extLst>
  </p:cSld>
  <p:clrMapOvr>
    <a:masterClrMapping/>
  </p:clrMapOvr>
  <mc:AlternateContent xmlns:mc="http://schemas.openxmlformats.org/markup-compatibility/2006" xmlns:p14="http://schemas.microsoft.com/office/powerpoint/2010/main">
    <mc:Choice Requires="p14">
      <p:transition spd="med" p14:dur="700" advTm="20090">
        <p:fade/>
      </p:transition>
    </mc:Choice>
    <mc:Fallback xmlns="">
      <p:transition xmlns:p14="http://schemas.microsoft.com/office/powerpoint/2010/main" spd="med" advTm="200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end-charts-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5593" y="1117600"/>
            <a:ext cx="8269936" cy="6248395"/>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64948956"/>
      </p:ext>
    </p:extLst>
  </p:cSld>
  <p:clrMapOvr>
    <a:masterClrMapping/>
  </p:clrMapOvr>
  <mc:AlternateContent xmlns:mc="http://schemas.openxmlformats.org/markup-compatibility/2006" xmlns:p14="http://schemas.microsoft.com/office/powerpoint/2010/main">
    <mc:Choice Requires="p14">
      <p:transition spd="med" p14:dur="700" advTm="13410">
        <p:fade/>
      </p:transition>
    </mc:Choice>
    <mc:Fallback xmlns="">
      <p:transition xmlns:p14="http://schemas.microsoft.com/office/powerpoint/2010/main" spd="med" advTm="134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uch-Targets-angular.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9330" y="1628493"/>
            <a:ext cx="9144000" cy="4125951"/>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21325922"/>
      </p:ext>
    </p:extLst>
  </p:cSld>
  <p:clrMapOvr>
    <a:masterClrMapping/>
  </p:clrMapOvr>
  <mc:AlternateContent xmlns:mc="http://schemas.openxmlformats.org/markup-compatibility/2006" xmlns:p14="http://schemas.microsoft.com/office/powerpoint/2010/main">
    <mc:Choice Requires="p14">
      <p:transition spd="med" p14:dur="700" advTm="12182">
        <p:fade/>
      </p:transition>
    </mc:Choice>
    <mc:Fallback xmlns="">
      <p:transition xmlns:p14="http://schemas.microsoft.com/office/powerpoint/2010/main" spd="med" advTm="121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01048" y="2981150"/>
            <a:ext cx="2099735" cy="707886"/>
          </a:xfrm>
          <a:prstGeom prst="rect">
            <a:avLst/>
          </a:prstGeom>
          <a:noFill/>
        </p:spPr>
        <p:txBody>
          <a:bodyPr wrap="square" rtlCol="0">
            <a:spAutoFit/>
          </a:bodyPr>
          <a:lstStyle/>
          <a:p>
            <a:pPr algn="ctr"/>
            <a:r>
              <a:rPr lang="en-US" sz="4000" i="1" dirty="0" smtClean="0">
                <a:solidFill>
                  <a:srgbClr val="F2806C"/>
                </a:solidFill>
                <a:latin typeface="Palatino"/>
                <a:cs typeface="Palatino"/>
              </a:rPr>
              <a:t>(3438)(l)</a:t>
            </a:r>
          </a:p>
        </p:txBody>
      </p:sp>
      <p:sp>
        <p:nvSpPr>
          <p:cNvPr id="6" name="TextBox 5"/>
          <p:cNvSpPr txBox="1"/>
          <p:nvPr/>
        </p:nvSpPr>
        <p:spPr>
          <a:xfrm>
            <a:off x="4101049" y="3791900"/>
            <a:ext cx="2099734" cy="707886"/>
          </a:xfrm>
          <a:prstGeom prst="rect">
            <a:avLst/>
          </a:prstGeom>
          <a:noFill/>
        </p:spPr>
        <p:txBody>
          <a:bodyPr wrap="square" rtlCol="0">
            <a:spAutoFit/>
          </a:bodyPr>
          <a:lstStyle/>
          <a:p>
            <a:pPr algn="ctr"/>
            <a:r>
              <a:rPr lang="en-US" sz="4000" i="1" dirty="0" smtClean="0">
                <a:solidFill>
                  <a:srgbClr val="F2806C"/>
                </a:solidFill>
                <a:latin typeface="Palatino"/>
                <a:cs typeface="Palatino"/>
              </a:rPr>
              <a:t>d</a:t>
            </a:r>
          </a:p>
        </p:txBody>
      </p:sp>
      <p:sp>
        <p:nvSpPr>
          <p:cNvPr id="7" name="TextBox 6"/>
          <p:cNvSpPr txBox="1"/>
          <p:nvPr/>
        </p:nvSpPr>
        <p:spPr>
          <a:xfrm>
            <a:off x="3508379" y="3352030"/>
            <a:ext cx="609604" cy="707886"/>
          </a:xfrm>
          <a:prstGeom prst="rect">
            <a:avLst/>
          </a:prstGeom>
          <a:noFill/>
        </p:spPr>
        <p:txBody>
          <a:bodyPr wrap="square" rtlCol="0">
            <a:spAutoFit/>
          </a:bodyPr>
          <a:lstStyle/>
          <a:p>
            <a:r>
              <a:rPr lang="en-US" sz="4000" i="1" dirty="0" smtClean="0">
                <a:solidFill>
                  <a:srgbClr val="F2806C"/>
                </a:solidFill>
                <a:latin typeface="Palatino"/>
                <a:cs typeface="Palatino"/>
              </a:rPr>
              <a:t>=</a:t>
            </a:r>
          </a:p>
        </p:txBody>
      </p:sp>
      <p:cxnSp>
        <p:nvCxnSpPr>
          <p:cNvPr id="9" name="Straight Connector 8"/>
          <p:cNvCxnSpPr/>
          <p:nvPr/>
        </p:nvCxnSpPr>
        <p:spPr>
          <a:xfrm>
            <a:off x="4101049" y="3762332"/>
            <a:ext cx="2099734"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017312" y="3421023"/>
            <a:ext cx="482599" cy="707886"/>
          </a:xfrm>
          <a:prstGeom prst="rect">
            <a:avLst/>
          </a:prstGeom>
          <a:noFill/>
        </p:spPr>
        <p:txBody>
          <a:bodyPr wrap="square" rtlCol="0">
            <a:spAutoFit/>
          </a:bodyPr>
          <a:lstStyle/>
          <a:p>
            <a:pPr algn="ctr"/>
            <a:r>
              <a:rPr lang="en-US" sz="4000" i="1" dirty="0">
                <a:solidFill>
                  <a:srgbClr val="F2806C"/>
                </a:solidFill>
                <a:latin typeface="Palatino"/>
                <a:cs typeface="Palatino"/>
              </a:rPr>
              <a:t>V</a:t>
            </a:r>
            <a:endParaRPr lang="en-US" sz="4000" i="1" dirty="0" smtClean="0">
              <a:solidFill>
                <a:srgbClr val="F2806C"/>
              </a:solidFill>
              <a:latin typeface="Palatino"/>
              <a:cs typeface="Palatino"/>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85029617"/>
      </p:ext>
    </p:extLst>
  </p:cSld>
  <p:clrMapOvr>
    <a:masterClrMapping/>
  </p:clrMapOvr>
  <mc:AlternateContent xmlns:mc="http://schemas.openxmlformats.org/markup-compatibility/2006" xmlns:p14="http://schemas.microsoft.com/office/powerpoint/2010/main">
    <mc:Choice Requires="p14">
      <p:transition spd="med" p14:dur="700" advTm="14456">
        <p:fade/>
      </p:transition>
    </mc:Choice>
    <mc:Fallback xmlns="">
      <p:transition xmlns:p14="http://schemas.microsoft.com/office/powerpoint/2010/main" spd="med" advTm="144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e-Type-01.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4088" y="1746981"/>
            <a:ext cx="8891142" cy="4451652"/>
          </a:xfrm>
          <a:prstGeom prst="rect">
            <a:avLst/>
          </a:prstGeom>
        </p:spPr>
      </p:pic>
      <p:pic>
        <p:nvPicPr>
          <p:cNvPr id="3" name="Picture 2" descr="Scale-Type-02.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0566" y="1699955"/>
            <a:ext cx="8891143" cy="4451652"/>
          </a:xfrm>
          <a:prstGeom prst="rect">
            <a:avLst/>
          </a:prstGeom>
        </p:spPr>
      </p:pic>
      <p:grpSp>
        <p:nvGrpSpPr>
          <p:cNvPr id="8" name="Group 7"/>
          <p:cNvGrpSpPr/>
          <p:nvPr/>
        </p:nvGrpSpPr>
        <p:grpSpPr>
          <a:xfrm>
            <a:off x="431534" y="1871964"/>
            <a:ext cx="7023480" cy="3814143"/>
            <a:chOff x="431534" y="2454117"/>
            <a:chExt cx="7023480" cy="3814143"/>
          </a:xfrm>
        </p:grpSpPr>
        <p:sp>
          <p:nvSpPr>
            <p:cNvPr id="9" name="TextBox 8"/>
            <p:cNvSpPr txBox="1"/>
            <p:nvPr/>
          </p:nvSpPr>
          <p:spPr>
            <a:xfrm>
              <a:off x="431534" y="5560374"/>
              <a:ext cx="1023369" cy="707886"/>
            </a:xfrm>
            <a:prstGeom prst="rect">
              <a:avLst/>
            </a:prstGeom>
            <a:noFill/>
          </p:spPr>
          <p:txBody>
            <a:bodyPr wrap="square" rtlCol="0">
              <a:spAutoFit/>
            </a:bodyPr>
            <a:lstStyle/>
            <a:p>
              <a:pPr>
                <a:lnSpc>
                  <a:spcPct val="130000"/>
                </a:lnSpc>
              </a:pPr>
              <a:r>
                <a:rPr lang="en-US" sz="3200" dirty="0" smtClean="0">
                  <a:solidFill>
                    <a:schemeClr val="bg1">
                      <a:lumMod val="75000"/>
                    </a:schemeClr>
                  </a:solidFill>
                  <a:latin typeface="Helvetica Neue LT"/>
                  <a:cs typeface="Helvetica Neue LT"/>
                </a:rPr>
                <a:t>2.5”</a:t>
              </a:r>
              <a:endParaRPr lang="en-US" sz="3200" dirty="0">
                <a:solidFill>
                  <a:schemeClr val="bg1">
                    <a:lumMod val="75000"/>
                  </a:schemeClr>
                </a:solidFill>
                <a:latin typeface="Helvetica Neue LT"/>
                <a:cs typeface="Helvetica Neue LT"/>
              </a:endParaRPr>
            </a:p>
          </p:txBody>
        </p:sp>
        <p:sp>
          <p:nvSpPr>
            <p:cNvPr id="12" name="TextBox 11"/>
            <p:cNvSpPr txBox="1"/>
            <p:nvPr/>
          </p:nvSpPr>
          <p:spPr>
            <a:xfrm>
              <a:off x="1656623" y="4751113"/>
              <a:ext cx="1023369" cy="707886"/>
            </a:xfrm>
            <a:prstGeom prst="rect">
              <a:avLst/>
            </a:prstGeom>
            <a:noFill/>
          </p:spPr>
          <p:txBody>
            <a:bodyPr wrap="square" rtlCol="0">
              <a:spAutoFit/>
            </a:bodyPr>
            <a:lstStyle/>
            <a:p>
              <a:pPr>
                <a:lnSpc>
                  <a:spcPct val="130000"/>
                </a:lnSpc>
              </a:pPr>
              <a:r>
                <a:rPr lang="en-US" sz="3200" dirty="0" smtClean="0">
                  <a:solidFill>
                    <a:schemeClr val="bg1">
                      <a:lumMod val="75000"/>
                    </a:schemeClr>
                  </a:solidFill>
                  <a:latin typeface="Helvetica Neue LT"/>
                  <a:cs typeface="Helvetica Neue LT"/>
                </a:rPr>
                <a:t>3.5”</a:t>
              </a:r>
              <a:endParaRPr lang="en-US" sz="3200" dirty="0">
                <a:solidFill>
                  <a:schemeClr val="bg1">
                    <a:lumMod val="75000"/>
                  </a:schemeClr>
                </a:solidFill>
                <a:latin typeface="Helvetica Neue LT"/>
                <a:cs typeface="Helvetica Neue LT"/>
              </a:endParaRPr>
            </a:p>
          </p:txBody>
        </p:sp>
        <p:sp>
          <p:nvSpPr>
            <p:cNvPr id="13" name="TextBox 12"/>
            <p:cNvSpPr txBox="1"/>
            <p:nvPr/>
          </p:nvSpPr>
          <p:spPr>
            <a:xfrm>
              <a:off x="3448879" y="3647665"/>
              <a:ext cx="1023369" cy="707886"/>
            </a:xfrm>
            <a:prstGeom prst="rect">
              <a:avLst/>
            </a:prstGeom>
            <a:noFill/>
          </p:spPr>
          <p:txBody>
            <a:bodyPr wrap="square" rtlCol="0">
              <a:spAutoFit/>
            </a:bodyPr>
            <a:lstStyle/>
            <a:p>
              <a:pPr>
                <a:lnSpc>
                  <a:spcPct val="130000"/>
                </a:lnSpc>
              </a:pPr>
              <a:r>
                <a:rPr lang="en-US" sz="3200" dirty="0" smtClean="0">
                  <a:solidFill>
                    <a:schemeClr val="bg1">
                      <a:lumMod val="75000"/>
                    </a:schemeClr>
                  </a:solidFill>
                  <a:latin typeface="Helvetica Neue LT"/>
                  <a:cs typeface="Helvetica Neue LT"/>
                </a:rPr>
                <a:t>5”</a:t>
              </a:r>
              <a:endParaRPr lang="en-US" sz="3200" dirty="0">
                <a:solidFill>
                  <a:schemeClr val="bg1">
                    <a:lumMod val="75000"/>
                  </a:schemeClr>
                </a:solidFill>
                <a:latin typeface="Helvetica Neue LT"/>
                <a:cs typeface="Helvetica Neue LT"/>
              </a:endParaRPr>
            </a:p>
          </p:txBody>
        </p:sp>
        <p:sp>
          <p:nvSpPr>
            <p:cNvPr id="14" name="TextBox 13"/>
            <p:cNvSpPr txBox="1"/>
            <p:nvPr/>
          </p:nvSpPr>
          <p:spPr>
            <a:xfrm>
              <a:off x="4587645" y="3279858"/>
              <a:ext cx="1367588" cy="707886"/>
            </a:xfrm>
            <a:prstGeom prst="rect">
              <a:avLst/>
            </a:prstGeom>
            <a:noFill/>
          </p:spPr>
          <p:txBody>
            <a:bodyPr wrap="square" rtlCol="0">
              <a:spAutoFit/>
            </a:bodyPr>
            <a:lstStyle/>
            <a:p>
              <a:pPr>
                <a:lnSpc>
                  <a:spcPct val="130000"/>
                </a:lnSpc>
              </a:pPr>
              <a:r>
                <a:rPr lang="en-US" sz="3200" dirty="0" smtClean="0">
                  <a:solidFill>
                    <a:schemeClr val="bg1">
                      <a:lumMod val="75000"/>
                    </a:schemeClr>
                  </a:solidFill>
                  <a:latin typeface="Helvetica Neue LT"/>
                  <a:cs typeface="Helvetica Neue LT"/>
                </a:rPr>
                <a:t>7-10”</a:t>
              </a:r>
              <a:endParaRPr lang="en-US" sz="3200" dirty="0">
                <a:solidFill>
                  <a:schemeClr val="bg1">
                    <a:lumMod val="75000"/>
                  </a:schemeClr>
                </a:solidFill>
                <a:latin typeface="Helvetica Neue LT"/>
                <a:cs typeface="Helvetica Neue LT"/>
              </a:endParaRPr>
            </a:p>
          </p:txBody>
        </p:sp>
        <p:sp>
          <p:nvSpPr>
            <p:cNvPr id="15" name="TextBox 14"/>
            <p:cNvSpPr txBox="1"/>
            <p:nvPr/>
          </p:nvSpPr>
          <p:spPr>
            <a:xfrm>
              <a:off x="5549364" y="2454117"/>
              <a:ext cx="1905650" cy="707886"/>
            </a:xfrm>
            <a:prstGeom prst="rect">
              <a:avLst/>
            </a:prstGeom>
            <a:noFill/>
          </p:spPr>
          <p:txBody>
            <a:bodyPr wrap="square" rtlCol="0">
              <a:spAutoFit/>
            </a:bodyPr>
            <a:lstStyle/>
            <a:p>
              <a:pPr>
                <a:lnSpc>
                  <a:spcPct val="130000"/>
                </a:lnSpc>
              </a:pPr>
              <a:r>
                <a:rPr lang="en-US" sz="3200" dirty="0" smtClean="0">
                  <a:solidFill>
                    <a:schemeClr val="bg1">
                      <a:lumMod val="75000"/>
                    </a:schemeClr>
                  </a:solidFill>
                  <a:latin typeface="Helvetica Neue LT"/>
                  <a:cs typeface="Helvetica Neue LT"/>
                </a:rPr>
                <a:t>In Stand</a:t>
              </a:r>
              <a:endParaRPr lang="en-US" sz="3200" dirty="0">
                <a:solidFill>
                  <a:schemeClr val="bg1">
                    <a:lumMod val="75000"/>
                  </a:schemeClr>
                </a:solidFill>
                <a:latin typeface="Helvetica Neue LT"/>
                <a:cs typeface="Helvetica Neue LT"/>
              </a:endParaRPr>
            </a:p>
          </p:txBody>
        </p:sp>
      </p:grpSp>
      <p:grpSp>
        <p:nvGrpSpPr>
          <p:cNvPr id="20" name="Group 19"/>
          <p:cNvGrpSpPr/>
          <p:nvPr/>
        </p:nvGrpSpPr>
        <p:grpSpPr>
          <a:xfrm>
            <a:off x="517844" y="1871964"/>
            <a:ext cx="6736055" cy="3817741"/>
            <a:chOff x="517844" y="2454117"/>
            <a:chExt cx="6736055" cy="3817741"/>
          </a:xfrm>
        </p:grpSpPr>
        <p:sp>
          <p:nvSpPr>
            <p:cNvPr id="11" name="TextBox 10"/>
            <p:cNvSpPr txBox="1"/>
            <p:nvPr/>
          </p:nvSpPr>
          <p:spPr>
            <a:xfrm>
              <a:off x="517844" y="5563972"/>
              <a:ext cx="1011035" cy="707886"/>
            </a:xfrm>
            <a:prstGeom prst="rect">
              <a:avLst/>
            </a:prstGeom>
            <a:noFill/>
          </p:spPr>
          <p:txBody>
            <a:bodyPr wrap="square" rtlCol="0">
              <a:spAutoFit/>
            </a:bodyPr>
            <a:lstStyle/>
            <a:p>
              <a:pPr>
                <a:lnSpc>
                  <a:spcPct val="130000"/>
                </a:lnSpc>
              </a:pPr>
              <a:r>
                <a:rPr lang="en-US" sz="3200" dirty="0" smtClean="0">
                  <a:solidFill>
                    <a:schemeClr val="bg1"/>
                  </a:solidFill>
                  <a:latin typeface="Helvetica Neue LT"/>
                  <a:cs typeface="Helvetica Neue LT"/>
                </a:rPr>
                <a:t>4 </a:t>
              </a:r>
              <a:r>
                <a:rPr lang="en-US" sz="2400" dirty="0" err="1" smtClean="0">
                  <a:solidFill>
                    <a:schemeClr val="bg1"/>
                  </a:solidFill>
                  <a:latin typeface="Helvetica Neue LT"/>
                  <a:cs typeface="Helvetica Neue LT"/>
                </a:rPr>
                <a:t>pt</a:t>
              </a:r>
              <a:endParaRPr lang="en-US" sz="2400" dirty="0">
                <a:solidFill>
                  <a:schemeClr val="bg1"/>
                </a:solidFill>
                <a:latin typeface="Helvetica Neue LT"/>
                <a:cs typeface="Helvetica Neue LT"/>
              </a:endParaRPr>
            </a:p>
          </p:txBody>
        </p:sp>
        <p:sp>
          <p:nvSpPr>
            <p:cNvPr id="16" name="TextBox 15"/>
            <p:cNvSpPr txBox="1"/>
            <p:nvPr/>
          </p:nvSpPr>
          <p:spPr>
            <a:xfrm>
              <a:off x="1755263" y="4730052"/>
              <a:ext cx="1011035" cy="707886"/>
            </a:xfrm>
            <a:prstGeom prst="rect">
              <a:avLst/>
            </a:prstGeom>
            <a:noFill/>
          </p:spPr>
          <p:txBody>
            <a:bodyPr wrap="square" rtlCol="0">
              <a:spAutoFit/>
            </a:bodyPr>
            <a:lstStyle/>
            <a:p>
              <a:pPr>
                <a:lnSpc>
                  <a:spcPct val="130000"/>
                </a:lnSpc>
              </a:pPr>
              <a:r>
                <a:rPr lang="en-US" sz="3200" dirty="0" smtClean="0">
                  <a:solidFill>
                    <a:schemeClr val="bg1"/>
                  </a:solidFill>
                  <a:latin typeface="Helvetica Neue LT"/>
                  <a:cs typeface="Helvetica Neue LT"/>
                </a:rPr>
                <a:t>6 </a:t>
              </a:r>
              <a:r>
                <a:rPr lang="en-US" sz="2400" dirty="0" err="1" smtClean="0">
                  <a:solidFill>
                    <a:schemeClr val="bg1"/>
                  </a:solidFill>
                  <a:latin typeface="Helvetica Neue LT"/>
                  <a:cs typeface="Helvetica Neue LT"/>
                </a:rPr>
                <a:t>pt</a:t>
              </a:r>
              <a:endParaRPr lang="en-US" sz="2400" dirty="0">
                <a:solidFill>
                  <a:schemeClr val="bg1"/>
                </a:solidFill>
                <a:latin typeface="Helvetica Neue LT"/>
                <a:cs typeface="Helvetica Neue LT"/>
              </a:endParaRPr>
            </a:p>
          </p:txBody>
        </p:sp>
        <p:sp>
          <p:nvSpPr>
            <p:cNvPr id="17" name="TextBox 16"/>
            <p:cNvSpPr txBox="1"/>
            <p:nvPr/>
          </p:nvSpPr>
          <p:spPr>
            <a:xfrm>
              <a:off x="3210169" y="3639968"/>
              <a:ext cx="1011035" cy="707886"/>
            </a:xfrm>
            <a:prstGeom prst="rect">
              <a:avLst/>
            </a:prstGeom>
            <a:noFill/>
          </p:spPr>
          <p:txBody>
            <a:bodyPr wrap="square" rtlCol="0">
              <a:spAutoFit/>
            </a:bodyPr>
            <a:lstStyle/>
            <a:p>
              <a:pPr>
                <a:lnSpc>
                  <a:spcPct val="130000"/>
                </a:lnSpc>
              </a:pPr>
              <a:r>
                <a:rPr lang="en-US" sz="3200" dirty="0" smtClean="0">
                  <a:solidFill>
                    <a:schemeClr val="bg1"/>
                  </a:solidFill>
                  <a:latin typeface="Helvetica Neue LT"/>
                  <a:cs typeface="Helvetica Neue LT"/>
                </a:rPr>
                <a:t>7 </a:t>
              </a:r>
              <a:r>
                <a:rPr lang="en-US" sz="2400" dirty="0" err="1" smtClean="0">
                  <a:solidFill>
                    <a:schemeClr val="bg1"/>
                  </a:solidFill>
                  <a:latin typeface="Helvetica Neue LT"/>
                  <a:cs typeface="Helvetica Neue LT"/>
                </a:rPr>
                <a:t>pt</a:t>
              </a:r>
              <a:endParaRPr lang="en-US" sz="2400" dirty="0">
                <a:solidFill>
                  <a:schemeClr val="bg1"/>
                </a:solidFill>
                <a:latin typeface="Helvetica Neue LT"/>
                <a:cs typeface="Helvetica Neue LT"/>
              </a:endParaRPr>
            </a:p>
          </p:txBody>
        </p:sp>
        <p:sp>
          <p:nvSpPr>
            <p:cNvPr id="18" name="TextBox 17"/>
            <p:cNvSpPr txBox="1"/>
            <p:nvPr/>
          </p:nvSpPr>
          <p:spPr>
            <a:xfrm>
              <a:off x="4747935" y="3269064"/>
              <a:ext cx="1011035" cy="707886"/>
            </a:xfrm>
            <a:prstGeom prst="rect">
              <a:avLst/>
            </a:prstGeom>
            <a:noFill/>
          </p:spPr>
          <p:txBody>
            <a:bodyPr wrap="square" rtlCol="0">
              <a:spAutoFit/>
            </a:bodyPr>
            <a:lstStyle/>
            <a:p>
              <a:pPr>
                <a:lnSpc>
                  <a:spcPct val="130000"/>
                </a:lnSpc>
              </a:pPr>
              <a:r>
                <a:rPr lang="en-US" sz="3200" dirty="0" smtClean="0">
                  <a:solidFill>
                    <a:schemeClr val="bg1"/>
                  </a:solidFill>
                  <a:latin typeface="Helvetica Neue LT"/>
                  <a:cs typeface="Helvetica Neue LT"/>
                </a:rPr>
                <a:t>8 </a:t>
              </a:r>
              <a:r>
                <a:rPr lang="en-US" sz="2400" dirty="0" err="1" smtClean="0">
                  <a:solidFill>
                    <a:schemeClr val="bg1"/>
                  </a:solidFill>
                  <a:latin typeface="Helvetica Neue LT"/>
                  <a:cs typeface="Helvetica Neue LT"/>
                </a:rPr>
                <a:t>pt</a:t>
              </a:r>
              <a:endParaRPr lang="en-US" sz="2400" dirty="0">
                <a:solidFill>
                  <a:schemeClr val="bg1"/>
                </a:solidFill>
                <a:latin typeface="Helvetica Neue LT"/>
                <a:cs typeface="Helvetica Neue LT"/>
              </a:endParaRPr>
            </a:p>
          </p:txBody>
        </p:sp>
        <p:sp>
          <p:nvSpPr>
            <p:cNvPr id="19" name="TextBox 18"/>
            <p:cNvSpPr txBox="1"/>
            <p:nvPr/>
          </p:nvSpPr>
          <p:spPr>
            <a:xfrm>
              <a:off x="6242864" y="2454117"/>
              <a:ext cx="1011035" cy="707886"/>
            </a:xfrm>
            <a:prstGeom prst="rect">
              <a:avLst/>
            </a:prstGeom>
            <a:noFill/>
          </p:spPr>
          <p:txBody>
            <a:bodyPr wrap="square" rtlCol="0">
              <a:spAutoFit/>
            </a:bodyPr>
            <a:lstStyle/>
            <a:p>
              <a:pPr>
                <a:lnSpc>
                  <a:spcPct val="130000"/>
                </a:lnSpc>
              </a:pPr>
              <a:r>
                <a:rPr lang="en-US" sz="3200" dirty="0" smtClean="0">
                  <a:solidFill>
                    <a:schemeClr val="bg1"/>
                  </a:solidFill>
                  <a:latin typeface="Helvetica Neue LT"/>
                  <a:cs typeface="Helvetica Neue LT"/>
                </a:rPr>
                <a:t>10 </a:t>
              </a:r>
              <a:r>
                <a:rPr lang="en-US" sz="2400" dirty="0" err="1" smtClean="0">
                  <a:solidFill>
                    <a:schemeClr val="bg1"/>
                  </a:solidFill>
                  <a:latin typeface="Helvetica Neue LT"/>
                  <a:cs typeface="Helvetica Neue LT"/>
                </a:rPr>
                <a:t>pt</a:t>
              </a:r>
              <a:endParaRPr lang="en-US" sz="2400" dirty="0">
                <a:solidFill>
                  <a:schemeClr val="bg1"/>
                </a:solidFill>
                <a:latin typeface="Helvetica Neue LT"/>
                <a:cs typeface="Helvetica Neue LT"/>
              </a:endParaRPr>
            </a:p>
          </p:txBody>
        </p:sp>
      </p:grpSp>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510305218"/>
      </p:ext>
    </p:extLst>
  </p:cSld>
  <p:clrMapOvr>
    <a:masterClrMapping/>
  </p:clrMapOvr>
  <mc:AlternateContent xmlns:mc="http://schemas.openxmlformats.org/markup-compatibility/2006" xmlns:p14="http://schemas.microsoft.com/office/powerpoint/2010/main">
    <mc:Choice Requires="p14">
      <p:transition spd="med" p14:dur="700" advTm="76281">
        <p:fade/>
      </p:transition>
    </mc:Choice>
    <mc:Fallback xmlns="">
      <p:transition xmlns:p14="http://schemas.microsoft.com/office/powerpoint/2010/main" spd="med" advTm="762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500"/>
                            </p:stCondLst>
                            <p:childTnLst>
                              <p:par>
                                <p:cTn id="13" presetID="10" presetClass="entr" presetSubtype="0" fill="hold"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43554" y="2314445"/>
            <a:ext cx="1860599" cy="3730341"/>
            <a:chOff x="700217" y="2796212"/>
            <a:chExt cx="1620306" cy="3248574"/>
          </a:xfrm>
        </p:grpSpPr>
        <p:pic>
          <p:nvPicPr>
            <p:cNvPr id="4" name="Picture 3" descr="2014-12-07 23.36.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128" y="3218454"/>
              <a:ext cx="1347967" cy="2407886"/>
            </a:xfrm>
            <a:prstGeom prst="rect">
              <a:avLst/>
            </a:prstGeom>
          </p:spPr>
        </p:pic>
        <p:pic>
          <p:nvPicPr>
            <p:cNvPr id="5" name="Picture 4" descr="iPhone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217" y="2796212"/>
              <a:ext cx="1620306" cy="3248574"/>
            </a:xfrm>
            <a:prstGeom prst="rect">
              <a:avLst/>
            </a:prstGeom>
          </p:spPr>
        </p:pic>
      </p:grpSp>
      <p:grpSp>
        <p:nvGrpSpPr>
          <p:cNvPr id="11" name="Group 10"/>
          <p:cNvGrpSpPr/>
          <p:nvPr/>
        </p:nvGrpSpPr>
        <p:grpSpPr>
          <a:xfrm>
            <a:off x="2675863" y="1316560"/>
            <a:ext cx="6025015" cy="4728226"/>
            <a:chOff x="3279543" y="1927202"/>
            <a:chExt cx="5246895" cy="4117584"/>
          </a:xfrm>
        </p:grpSpPr>
        <p:pic>
          <p:nvPicPr>
            <p:cNvPr id="3" name="Picture 2" descr="2014-12-07 23.36.1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4938" y="2378426"/>
              <a:ext cx="4269320" cy="3201990"/>
            </a:xfrm>
            <a:prstGeom prst="rect">
              <a:avLst/>
            </a:prstGeom>
          </p:spPr>
        </p:pic>
        <p:pic>
          <p:nvPicPr>
            <p:cNvPr id="2" name="Picture 1" descr="iPad-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9543" y="1927202"/>
              <a:ext cx="5246895" cy="4117584"/>
            </a:xfrm>
            <a:prstGeom prst="rect">
              <a:avLst/>
            </a:prstGeom>
          </p:spPr>
        </p:pic>
      </p:gr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18513589"/>
      </p:ext>
    </p:extLst>
  </p:cSld>
  <p:clrMapOvr>
    <a:masterClrMapping/>
  </p:clrMapOvr>
  <mc:AlternateContent xmlns:mc="http://schemas.openxmlformats.org/markup-compatibility/2006" xmlns:p14="http://schemas.microsoft.com/office/powerpoint/2010/main">
    <mc:Choice Requires="p14">
      <p:transition spd="med" p14:dur="700" advTm="19445">
        <p:fade/>
      </p:transition>
    </mc:Choice>
    <mc:Fallback xmlns="">
      <p:transition xmlns:p14="http://schemas.microsoft.com/office/powerpoint/2010/main" spd="med" advTm="194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4965" y="1399272"/>
            <a:ext cx="7501468" cy="4068806"/>
          </a:xfrm>
          <a:prstGeom prst="rect">
            <a:avLst/>
          </a:prstGeom>
          <a:noFill/>
        </p:spPr>
        <p:txBody>
          <a:bodyPr wrap="square" rtlCol="0">
            <a:spAutoFit/>
          </a:bodyPr>
          <a:lstStyle/>
          <a:p>
            <a:pPr>
              <a:lnSpc>
                <a:spcPct val="130000"/>
              </a:lnSpc>
            </a:pPr>
            <a:r>
              <a:rPr lang="en-US" sz="4000" dirty="0" smtClean="0">
                <a:solidFill>
                  <a:srgbClr val="F2806C"/>
                </a:solidFill>
                <a:latin typeface="Palatino"/>
                <a:cs typeface="Palatino"/>
              </a:rPr>
              <a:t>Touch is not about</a:t>
            </a:r>
          </a:p>
          <a:p>
            <a:pPr marL="571500" indent="-571500">
              <a:lnSpc>
                <a:spcPct val="130000"/>
              </a:lnSpc>
              <a:buFont typeface="Arial"/>
              <a:buChar char="•"/>
            </a:pPr>
            <a:r>
              <a:rPr lang="en-US" sz="3200" dirty="0" smtClean="0">
                <a:solidFill>
                  <a:srgbClr val="F2806C"/>
                </a:solidFill>
                <a:latin typeface="Palatino"/>
                <a:cs typeface="Palatino"/>
              </a:rPr>
              <a:t>Finger size</a:t>
            </a:r>
          </a:p>
          <a:p>
            <a:pPr marL="571500" indent="-571500">
              <a:lnSpc>
                <a:spcPct val="130000"/>
              </a:lnSpc>
              <a:buFont typeface="Arial"/>
              <a:buChar char="•"/>
            </a:pPr>
            <a:r>
              <a:rPr lang="en-US" sz="3200" dirty="0" smtClean="0">
                <a:solidFill>
                  <a:srgbClr val="F2806C"/>
                </a:solidFill>
                <a:latin typeface="Palatino"/>
                <a:cs typeface="Palatino"/>
              </a:rPr>
              <a:t>Thumb reach</a:t>
            </a:r>
          </a:p>
          <a:p>
            <a:pPr marL="571500" indent="-571500">
              <a:lnSpc>
                <a:spcPct val="130000"/>
              </a:lnSpc>
              <a:buFont typeface="Arial"/>
              <a:buChar char="•"/>
            </a:pPr>
            <a:r>
              <a:rPr lang="en-US" sz="3200" dirty="0" smtClean="0">
                <a:solidFill>
                  <a:srgbClr val="F2806C"/>
                </a:solidFill>
                <a:latin typeface="Palatino"/>
                <a:cs typeface="Palatino"/>
              </a:rPr>
              <a:t>No-go corners</a:t>
            </a:r>
          </a:p>
          <a:p>
            <a:pPr marL="571500" indent="-571500">
              <a:lnSpc>
                <a:spcPct val="130000"/>
              </a:lnSpc>
              <a:buFont typeface="Arial"/>
              <a:buChar char="•"/>
            </a:pPr>
            <a:r>
              <a:rPr lang="en-US" sz="3200" dirty="0" smtClean="0">
                <a:solidFill>
                  <a:srgbClr val="F2806C"/>
                </a:solidFill>
                <a:latin typeface="Palatino"/>
                <a:cs typeface="Palatino"/>
              </a:rPr>
              <a:t>Pinpoint accuracy</a:t>
            </a:r>
          </a:p>
          <a:p>
            <a:pPr marL="571500" indent="-571500">
              <a:lnSpc>
                <a:spcPct val="130000"/>
              </a:lnSpc>
              <a:buFont typeface="Arial"/>
              <a:buChar char="•"/>
            </a:pPr>
            <a:r>
              <a:rPr lang="en-US" sz="3200" dirty="0" smtClean="0">
                <a:solidFill>
                  <a:srgbClr val="F2806C"/>
                </a:solidFill>
                <a:latin typeface="Palatino"/>
                <a:cs typeface="Palatino"/>
              </a:rPr>
              <a:t>iPhones only</a:t>
            </a:r>
            <a:endParaRPr lang="en-US" sz="3200" dirty="0">
              <a:solidFill>
                <a:srgbClr val="F2806C"/>
              </a:solidFill>
              <a:latin typeface="Palatino"/>
              <a:cs typeface="Palatino"/>
            </a:endParaRPr>
          </a:p>
        </p:txBody>
      </p:sp>
      <p:pic>
        <p:nvPicPr>
          <p:cNvPr id="6" name="Picture 5" descr="iPhone-Grasp-Overlay.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77772" y="1029467"/>
            <a:ext cx="4932045" cy="685800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22974325"/>
      </p:ext>
    </p:extLst>
  </p:cSld>
  <p:clrMapOvr>
    <a:masterClrMapping/>
  </p:clrMapOvr>
  <mc:AlternateContent xmlns:mc="http://schemas.openxmlformats.org/markup-compatibility/2006" xmlns:p14="http://schemas.microsoft.com/office/powerpoint/2010/main">
    <mc:Choice Requires="p14">
      <p:transition spd="med" p14:dur="700" advTm="8841">
        <p:fade/>
      </p:transition>
    </mc:Choice>
    <mc:Fallback xmlns="">
      <p:transition xmlns:p14="http://schemas.microsoft.com/office/powerpoint/2010/main" spd="med" advTm="88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286108" y="755419"/>
            <a:ext cx="6740057" cy="5289367"/>
            <a:chOff x="3279543" y="1927202"/>
            <a:chExt cx="5246895" cy="4117584"/>
          </a:xfrm>
        </p:grpSpPr>
        <p:pic>
          <p:nvPicPr>
            <p:cNvPr id="3" name="Picture 2" descr="2014-12-07 23.36.1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4938" y="2378426"/>
              <a:ext cx="4269320" cy="3201990"/>
            </a:xfrm>
            <a:prstGeom prst="rect">
              <a:avLst/>
            </a:prstGeom>
          </p:spPr>
        </p:pic>
        <p:pic>
          <p:nvPicPr>
            <p:cNvPr id="2" name="Picture 1" descr="iPad-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9543" y="1927202"/>
              <a:ext cx="5246895" cy="4117584"/>
            </a:xfrm>
            <a:prstGeom prst="rect">
              <a:avLst/>
            </a:prstGeom>
          </p:spPr>
        </p:pic>
      </p:grpSp>
      <p:grpSp>
        <p:nvGrpSpPr>
          <p:cNvPr id="7" name="Group 6"/>
          <p:cNvGrpSpPr/>
          <p:nvPr/>
        </p:nvGrpSpPr>
        <p:grpSpPr>
          <a:xfrm>
            <a:off x="643554" y="321301"/>
            <a:ext cx="2854729" cy="5723486"/>
            <a:chOff x="700217" y="2796212"/>
            <a:chExt cx="1620306" cy="3248574"/>
          </a:xfrm>
        </p:grpSpPr>
        <p:pic>
          <p:nvPicPr>
            <p:cNvPr id="4" name="Picture 3" descr="2014-12-07 23.36.0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128" y="3218454"/>
              <a:ext cx="1347967" cy="2407886"/>
            </a:xfrm>
            <a:prstGeom prst="rect">
              <a:avLst/>
            </a:prstGeom>
          </p:spPr>
        </p:pic>
        <p:pic>
          <p:nvPicPr>
            <p:cNvPr id="5" name="Picture 4" descr="iPhone6.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0217" y="2796212"/>
              <a:ext cx="1620306" cy="3248574"/>
            </a:xfrm>
            <a:prstGeom prst="rect">
              <a:avLst/>
            </a:prstGeom>
          </p:spPr>
        </p:pic>
      </p:gr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64423851"/>
      </p:ext>
    </p:extLst>
  </p:cSld>
  <p:clrMapOvr>
    <a:masterClrMapping/>
  </p:clrMapOvr>
  <mc:AlternateContent xmlns:mc="http://schemas.openxmlformats.org/markup-compatibility/2006" xmlns:p14="http://schemas.microsoft.com/office/powerpoint/2010/main">
    <mc:Choice Requires="p14">
      <p:transition spd="med" p14:dur="700" advTm="17085">
        <p:fade/>
      </p:transition>
    </mc:Choice>
    <mc:Fallback xmlns="">
      <p:transition xmlns:p14="http://schemas.microsoft.com/office/powerpoint/2010/main" spd="med" advTm="170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155171"/>
            <a:ext cx="8229600" cy="707496"/>
          </a:xfrm>
        </p:spPr>
        <p:txBody>
          <a:bodyPr/>
          <a:lstStyle/>
          <a:p>
            <a:r>
              <a:rPr lang="en-US" dirty="0" smtClean="0"/>
              <a:t>Design for Thumbs and Eyes</a:t>
            </a:r>
            <a:endParaRPr lang="en-US" dirty="0"/>
          </a:p>
        </p:txBody>
      </p:sp>
      <p:sp>
        <p:nvSpPr>
          <p:cNvPr id="7" name="Content Placeholder 2"/>
          <p:cNvSpPr>
            <a:spLocks noGrp="1"/>
          </p:cNvSpPr>
          <p:nvPr>
            <p:ph idx="1"/>
          </p:nvPr>
        </p:nvSpPr>
        <p:spPr>
          <a:xfrm>
            <a:off x="457200" y="1862667"/>
            <a:ext cx="7913687" cy="4852988"/>
          </a:xfrm>
        </p:spPr>
        <p:txBody>
          <a:bodyPr/>
          <a:lstStyle/>
          <a:p>
            <a:pPr marL="0" indent="0">
              <a:buNone/>
            </a:pPr>
            <a:r>
              <a:rPr lang="en-US" sz="2000" dirty="0" smtClean="0">
                <a:latin typeface="Akzidenz Grotesk BE"/>
                <a:cs typeface="Akzidenz Grotesk BE"/>
              </a:rPr>
              <a:t>Size, space and distance:</a:t>
            </a:r>
          </a:p>
          <a:p>
            <a:pPr>
              <a:buClr>
                <a:srgbClr val="E9213C"/>
              </a:buClr>
              <a:buFont typeface="Wingdings" charset="2"/>
              <a:buChar char="§"/>
            </a:pPr>
            <a:r>
              <a:rPr lang="en-US" sz="2000" dirty="0" smtClean="0">
                <a:solidFill>
                  <a:srgbClr val="FFFFFF"/>
                </a:solidFill>
                <a:latin typeface="Akzidenz Grotesk BE"/>
                <a:cs typeface="Akzidenz Grotesk BE"/>
              </a:rPr>
              <a:t>Don</a:t>
            </a:r>
            <a:r>
              <a:rPr lang="fr-FR" sz="2000" dirty="0" smtClean="0">
                <a:solidFill>
                  <a:srgbClr val="FFFFFF"/>
                </a:solidFill>
                <a:latin typeface="Akzidenz Grotesk BE"/>
                <a:cs typeface="Akzidenz Grotesk BE"/>
              </a:rPr>
              <a:t>’</a:t>
            </a:r>
            <a:r>
              <a:rPr lang="en-US" sz="2000" dirty="0" smtClean="0">
                <a:solidFill>
                  <a:srgbClr val="FFFFFF"/>
                </a:solidFill>
                <a:latin typeface="Akzidenz Grotesk BE"/>
                <a:cs typeface="Akzidenz Grotesk BE"/>
              </a:rPr>
              <a:t>t believe myth, or let personal bias influence your design. </a:t>
            </a:r>
          </a:p>
          <a:p>
            <a:pPr>
              <a:buClr>
                <a:srgbClr val="E9213C"/>
              </a:buClr>
              <a:buFont typeface="Wingdings" charset="2"/>
              <a:buChar char="§"/>
            </a:pPr>
            <a:r>
              <a:rPr lang="en-US" sz="2000" dirty="0" smtClean="0">
                <a:solidFill>
                  <a:srgbClr val="FFFFFF"/>
                </a:solidFill>
                <a:latin typeface="Akzidenz Grotesk BE"/>
                <a:cs typeface="Akzidenz Grotesk BE"/>
              </a:rPr>
              <a:t>People grip in multiple ways, and change by context.</a:t>
            </a:r>
          </a:p>
          <a:p>
            <a:pPr>
              <a:buClr>
                <a:srgbClr val="E9213C"/>
              </a:buClr>
              <a:buFont typeface="Wingdings" charset="2"/>
              <a:buChar char="§"/>
            </a:pPr>
            <a:r>
              <a:rPr lang="en-US" sz="2000" dirty="0" smtClean="0">
                <a:solidFill>
                  <a:srgbClr val="FFFFFF"/>
                </a:solidFill>
                <a:latin typeface="Akzidenz Grotesk BE"/>
                <a:cs typeface="Akzidenz Grotesk BE"/>
              </a:rPr>
              <a:t>Make touch targets as large as you can. </a:t>
            </a:r>
          </a:p>
          <a:p>
            <a:pPr>
              <a:buClr>
                <a:srgbClr val="E9213C"/>
              </a:buClr>
              <a:buFont typeface="Wingdings" charset="2"/>
              <a:buChar char="§"/>
            </a:pPr>
            <a:r>
              <a:rPr lang="en-US" sz="2000" dirty="0" smtClean="0">
                <a:solidFill>
                  <a:srgbClr val="FFFFFF"/>
                </a:solidFill>
                <a:latin typeface="Akzidenz Grotesk BE"/>
                <a:cs typeface="Akzidenz Grotesk BE"/>
              </a:rPr>
              <a:t>Provide room to gesture. </a:t>
            </a:r>
          </a:p>
          <a:p>
            <a:pPr>
              <a:buClr>
                <a:srgbClr val="E9213C"/>
              </a:buClr>
              <a:buFont typeface="Wingdings" charset="2"/>
              <a:buChar char="§"/>
            </a:pPr>
            <a:r>
              <a:rPr lang="en-US" sz="2000" dirty="0" smtClean="0">
                <a:solidFill>
                  <a:srgbClr val="FFFFFF"/>
                </a:solidFill>
                <a:latin typeface="Akzidenz Grotesk BE"/>
                <a:cs typeface="Akzidenz Grotesk BE"/>
              </a:rPr>
              <a:t>Estimate use by device class.</a:t>
            </a:r>
          </a:p>
          <a:p>
            <a:pPr>
              <a:buClr>
                <a:srgbClr val="E9213C"/>
              </a:buClr>
              <a:buFont typeface="Wingdings" charset="2"/>
              <a:buChar char="§"/>
            </a:pPr>
            <a:r>
              <a:rPr lang="en-US" sz="2000" dirty="0" smtClean="0">
                <a:solidFill>
                  <a:srgbClr val="FFFFFF"/>
                </a:solidFill>
                <a:latin typeface="Akzidenz Grotesk BE"/>
                <a:cs typeface="Akzidenz Grotesk BE"/>
              </a:rPr>
              <a:t>Adjust text, icon and form sizes by how far away from the eye it is.</a:t>
            </a:r>
            <a:endParaRPr lang="en-US" sz="2000" dirty="0">
              <a:solidFill>
                <a:srgbClr val="FFFFFF"/>
              </a:solidFill>
              <a:latin typeface="Akzidenz Grotesk BE"/>
              <a:cs typeface="Akzidenz Grotesk BE"/>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06388107"/>
      </p:ext>
    </p:extLst>
  </p:cSld>
  <p:clrMapOvr>
    <a:masterClrMapping/>
  </p:clrMapOvr>
  <mc:AlternateContent xmlns:mc="http://schemas.openxmlformats.org/markup-compatibility/2006" xmlns:p14="http://schemas.microsoft.com/office/powerpoint/2010/main">
    <mc:Choice Requires="p14">
      <p:transition spd="med" p14:dur="700" advTm="18538">
        <p:fade/>
      </p:transition>
    </mc:Choice>
    <mc:Fallback xmlns="">
      <p:transition xmlns:p14="http://schemas.microsoft.com/office/powerpoint/2010/main" spd="med" advTm="185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0290" y="1481938"/>
            <a:ext cx="7501468" cy="707886"/>
          </a:xfrm>
          <a:prstGeom prst="rect">
            <a:avLst/>
          </a:prstGeom>
          <a:noFill/>
        </p:spPr>
        <p:txBody>
          <a:bodyPr wrap="square" rtlCol="0">
            <a:spAutoFit/>
          </a:bodyPr>
          <a:lstStyle/>
          <a:p>
            <a:r>
              <a:rPr lang="en-US" sz="4000" dirty="0" smtClean="0">
                <a:solidFill>
                  <a:srgbClr val="F2806C"/>
                </a:solidFill>
                <a:latin typeface="Palatino"/>
                <a:cs typeface="Palatino"/>
              </a:rPr>
              <a:t>In Part 11:</a:t>
            </a:r>
          </a:p>
        </p:txBody>
      </p:sp>
      <p:sp>
        <p:nvSpPr>
          <p:cNvPr id="4" name="Content Placeholder 2"/>
          <p:cNvSpPr>
            <a:spLocks noGrp="1"/>
          </p:cNvSpPr>
          <p:nvPr>
            <p:ph idx="1"/>
          </p:nvPr>
        </p:nvSpPr>
        <p:spPr>
          <a:xfrm>
            <a:off x="457200" y="2298830"/>
            <a:ext cx="7913687" cy="4119736"/>
          </a:xfrm>
        </p:spPr>
        <p:txBody>
          <a:bodyPr>
            <a:normAutofit/>
          </a:bodyPr>
          <a:lstStyle/>
          <a:p>
            <a:pPr marL="0" indent="0">
              <a:buClr>
                <a:srgbClr val="E9213C"/>
              </a:buClr>
              <a:buNone/>
            </a:pPr>
            <a:r>
              <a:rPr lang="en-US" sz="2000" dirty="0" smtClean="0">
                <a:latin typeface="Akzidenz Grotesk BE"/>
                <a:cs typeface="Akzidenz Grotesk BE"/>
              </a:rPr>
              <a:t>Input &amp; entry</a:t>
            </a:r>
          </a:p>
          <a:p>
            <a:pPr>
              <a:buClr>
                <a:srgbClr val="E9213C"/>
              </a:buClr>
            </a:pPr>
            <a:r>
              <a:rPr lang="en-US" sz="2000" dirty="0" smtClean="0">
                <a:solidFill>
                  <a:srgbClr val="FFFFFF"/>
                </a:solidFill>
                <a:latin typeface="Akzidenz Grotesk BE"/>
                <a:cs typeface="Akzidenz Grotesk BE"/>
              </a:rPr>
              <a:t>Forms, but not really. </a:t>
            </a:r>
          </a:p>
          <a:p>
            <a:pPr>
              <a:buClr>
                <a:srgbClr val="E9213C"/>
              </a:buClr>
            </a:pPr>
            <a:r>
              <a:rPr lang="en-US" sz="2000" dirty="0" smtClean="0">
                <a:solidFill>
                  <a:srgbClr val="FFFFFF"/>
                </a:solidFill>
                <a:latin typeface="Akzidenz Grotesk BE"/>
                <a:cs typeface="Akzidenz Grotesk BE"/>
              </a:rPr>
              <a:t>Avoiding user entry. </a:t>
            </a:r>
          </a:p>
          <a:p>
            <a:pPr>
              <a:buClr>
                <a:srgbClr val="E9213C"/>
              </a:buClr>
            </a:pPr>
            <a:r>
              <a:rPr lang="en-US" sz="2000" dirty="0" smtClean="0">
                <a:solidFill>
                  <a:srgbClr val="FFFFFF"/>
                </a:solidFill>
                <a:latin typeface="Akzidenz Grotesk BE"/>
                <a:cs typeface="Akzidenz Grotesk BE"/>
              </a:rPr>
              <a:t>Using mobile-friendly inputs. </a:t>
            </a:r>
          </a:p>
          <a:p>
            <a:pPr>
              <a:buClr>
                <a:srgbClr val="E9213C"/>
              </a:buClr>
            </a:pPr>
            <a:r>
              <a:rPr lang="en-US" sz="2000" dirty="0" smtClean="0">
                <a:solidFill>
                  <a:srgbClr val="FFFFFF"/>
                </a:solidFill>
                <a:latin typeface="Akzidenz Grotesk BE"/>
                <a:cs typeface="Akzidenz Grotesk BE"/>
              </a:rPr>
              <a:t>Designing around input and error.</a:t>
            </a:r>
          </a:p>
          <a:p>
            <a:pPr>
              <a:buClr>
                <a:srgbClr val="E9213C"/>
              </a:buClr>
            </a:pPr>
            <a:r>
              <a:rPr lang="en-US" sz="2000" dirty="0" smtClean="0">
                <a:solidFill>
                  <a:srgbClr val="FFFFFF"/>
                </a:solidFill>
                <a:latin typeface="Akzidenz Grotesk BE"/>
                <a:cs typeface="Akzidenz Grotesk BE"/>
              </a:rPr>
              <a:t>Input types and pitfalls. </a:t>
            </a:r>
          </a:p>
          <a:p>
            <a:pPr>
              <a:buClr>
                <a:srgbClr val="E9213C"/>
              </a:buClr>
            </a:pPr>
            <a:r>
              <a:rPr lang="en-US" sz="2000" dirty="0" smtClean="0">
                <a:solidFill>
                  <a:srgbClr val="FFFFFF"/>
                </a:solidFill>
                <a:latin typeface="Akzidenz Grotesk BE"/>
                <a:cs typeface="Akzidenz Grotesk BE"/>
              </a:rPr>
              <a:t>Error correction. </a:t>
            </a:r>
          </a:p>
          <a:p>
            <a:pPr>
              <a:buClr>
                <a:srgbClr val="E9213C"/>
              </a:buClr>
            </a:pPr>
            <a:r>
              <a:rPr lang="en-US" sz="2000" dirty="0" smtClean="0">
                <a:solidFill>
                  <a:srgbClr val="FFFFFF"/>
                </a:solidFill>
                <a:latin typeface="Akzidenz Grotesk BE"/>
                <a:cs typeface="Akzidenz Grotesk BE"/>
              </a:rPr>
              <a:t>Architectural impacts of your choices.</a:t>
            </a:r>
          </a:p>
          <a:p>
            <a:pPr>
              <a:buClr>
                <a:srgbClr val="E9213C"/>
              </a:buClr>
            </a:pPr>
            <a:endParaRPr lang="en-US" sz="2000" dirty="0">
              <a:solidFill>
                <a:srgbClr val="FFFFFF"/>
              </a:solidFill>
              <a:latin typeface="Akzidenz Grotesk BE"/>
              <a:cs typeface="Akzidenz Grotesk BE"/>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94647943"/>
      </p:ext>
    </p:extLst>
  </p:cSld>
  <p:clrMapOvr>
    <a:masterClrMapping/>
  </p:clrMapOvr>
  <mc:AlternateContent xmlns:mc="http://schemas.openxmlformats.org/markup-compatibility/2006" xmlns:p14="http://schemas.microsoft.com/office/powerpoint/2010/main">
    <mc:Choice Requires="p14">
      <p:transition spd="med" p14:dur="700" advTm="7038">
        <p:fade/>
      </p:transition>
    </mc:Choice>
    <mc:Fallback xmlns="">
      <p:transition xmlns:p14="http://schemas.microsoft.com/office/powerpoint/2010/main" spd="med" advTm="70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sp-Modes.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00896" y="1774410"/>
            <a:ext cx="5170867" cy="4377765"/>
          </a:xfrm>
          <a:prstGeom prst="rect">
            <a:avLst/>
          </a:prstGeom>
        </p:spPr>
      </p:pic>
      <p:sp>
        <p:nvSpPr>
          <p:cNvPr id="6" name="TextBox 5"/>
          <p:cNvSpPr txBox="1"/>
          <p:nvPr/>
        </p:nvSpPr>
        <p:spPr>
          <a:xfrm>
            <a:off x="3878787" y="4285638"/>
            <a:ext cx="1365566" cy="938719"/>
          </a:xfrm>
          <a:prstGeom prst="rect">
            <a:avLst/>
          </a:prstGeom>
          <a:noFill/>
        </p:spPr>
        <p:txBody>
          <a:bodyPr wrap="square" rtlCol="0">
            <a:spAutoFit/>
          </a:bodyPr>
          <a:lstStyle/>
          <a:p>
            <a:pPr>
              <a:lnSpc>
                <a:spcPct val="130000"/>
              </a:lnSpc>
            </a:pPr>
            <a:r>
              <a:rPr lang="en-US" sz="4400" dirty="0" smtClean="0">
                <a:solidFill>
                  <a:srgbClr val="F2806C"/>
                </a:solidFill>
                <a:latin typeface="Akzidenz Grotesk BE Md"/>
                <a:cs typeface="Akzidenz Grotesk BE Md"/>
              </a:rPr>
              <a:t>49</a:t>
            </a:r>
            <a:r>
              <a:rPr lang="en-US" sz="3200" dirty="0" smtClean="0">
                <a:solidFill>
                  <a:srgbClr val="F2806C"/>
                </a:solidFill>
                <a:latin typeface="Akzidenz Grotesk BE Md"/>
                <a:cs typeface="Akzidenz Grotesk BE Md"/>
              </a:rPr>
              <a:t>%</a:t>
            </a:r>
            <a:endParaRPr lang="en-US" sz="3200" dirty="0">
              <a:solidFill>
                <a:srgbClr val="F2806C"/>
              </a:solidFill>
              <a:latin typeface="Akzidenz Grotesk BE Md"/>
              <a:cs typeface="Akzidenz Grotesk BE Md"/>
            </a:endParaRPr>
          </a:p>
        </p:txBody>
      </p:sp>
      <p:grpSp>
        <p:nvGrpSpPr>
          <p:cNvPr id="3" name="Group 2"/>
          <p:cNvGrpSpPr/>
          <p:nvPr/>
        </p:nvGrpSpPr>
        <p:grpSpPr>
          <a:xfrm>
            <a:off x="635330" y="1957802"/>
            <a:ext cx="7901999" cy="938719"/>
            <a:chOff x="635330" y="2469391"/>
            <a:chExt cx="7901999" cy="938719"/>
          </a:xfrm>
        </p:grpSpPr>
        <p:sp>
          <p:nvSpPr>
            <p:cNvPr id="7" name="TextBox 6"/>
            <p:cNvSpPr txBox="1"/>
            <p:nvPr/>
          </p:nvSpPr>
          <p:spPr>
            <a:xfrm>
              <a:off x="635330" y="2469391"/>
              <a:ext cx="1365566" cy="938719"/>
            </a:xfrm>
            <a:prstGeom prst="rect">
              <a:avLst/>
            </a:prstGeom>
            <a:noFill/>
          </p:spPr>
          <p:txBody>
            <a:bodyPr wrap="square" rtlCol="0">
              <a:spAutoFit/>
            </a:bodyPr>
            <a:lstStyle/>
            <a:p>
              <a:pPr>
                <a:lnSpc>
                  <a:spcPct val="130000"/>
                </a:lnSpc>
              </a:pPr>
              <a:r>
                <a:rPr lang="en-US" sz="4400" dirty="0" smtClean="0">
                  <a:solidFill>
                    <a:srgbClr val="F2806C"/>
                  </a:solidFill>
                  <a:latin typeface="Akzidenz Grotesk BE Md"/>
                  <a:cs typeface="Akzidenz Grotesk BE Md"/>
                </a:rPr>
                <a:t>26</a:t>
              </a:r>
              <a:r>
                <a:rPr lang="en-US" sz="3200" dirty="0" smtClean="0">
                  <a:solidFill>
                    <a:srgbClr val="F2806C"/>
                  </a:solidFill>
                  <a:latin typeface="Akzidenz Grotesk BE Md"/>
                  <a:cs typeface="Akzidenz Grotesk BE Md"/>
                </a:rPr>
                <a:t>%</a:t>
              </a:r>
              <a:endParaRPr lang="en-US" sz="3200" dirty="0">
                <a:solidFill>
                  <a:srgbClr val="F2806C"/>
                </a:solidFill>
                <a:latin typeface="Akzidenz Grotesk BE Md"/>
                <a:cs typeface="Akzidenz Grotesk BE Md"/>
              </a:endParaRPr>
            </a:p>
          </p:txBody>
        </p:sp>
        <p:sp>
          <p:nvSpPr>
            <p:cNvPr id="8" name="TextBox 7"/>
            <p:cNvSpPr txBox="1"/>
            <p:nvPr/>
          </p:nvSpPr>
          <p:spPr>
            <a:xfrm>
              <a:off x="7171763" y="2469391"/>
              <a:ext cx="1365566" cy="938719"/>
            </a:xfrm>
            <a:prstGeom prst="rect">
              <a:avLst/>
            </a:prstGeom>
            <a:noFill/>
          </p:spPr>
          <p:txBody>
            <a:bodyPr wrap="square" rtlCol="0">
              <a:spAutoFit/>
            </a:bodyPr>
            <a:lstStyle/>
            <a:p>
              <a:pPr>
                <a:lnSpc>
                  <a:spcPct val="130000"/>
                </a:lnSpc>
              </a:pPr>
              <a:r>
                <a:rPr lang="en-US" sz="4400" dirty="0" smtClean="0">
                  <a:solidFill>
                    <a:srgbClr val="F2806C"/>
                  </a:solidFill>
                  <a:latin typeface="Akzidenz Grotesk BE Md"/>
                  <a:cs typeface="Akzidenz Grotesk BE Md"/>
                </a:rPr>
                <a:t>10</a:t>
              </a:r>
              <a:r>
                <a:rPr lang="en-US" sz="3200" dirty="0" smtClean="0">
                  <a:solidFill>
                    <a:srgbClr val="F2806C"/>
                  </a:solidFill>
                  <a:latin typeface="Akzidenz Grotesk BE Md"/>
                  <a:cs typeface="Akzidenz Grotesk BE Md"/>
                </a:rPr>
                <a:t>%</a:t>
              </a:r>
              <a:endParaRPr lang="en-US" sz="3200" dirty="0">
                <a:solidFill>
                  <a:srgbClr val="F2806C"/>
                </a:solidFill>
                <a:latin typeface="Akzidenz Grotesk BE Md"/>
                <a:cs typeface="Akzidenz Grotesk BE Md"/>
              </a:endParaRPr>
            </a:p>
          </p:txBody>
        </p:sp>
      </p:grpSp>
      <p:sp>
        <p:nvSpPr>
          <p:cNvPr id="9" name="TextBox 8"/>
          <p:cNvSpPr txBox="1"/>
          <p:nvPr/>
        </p:nvSpPr>
        <p:spPr>
          <a:xfrm>
            <a:off x="3761024" y="2110202"/>
            <a:ext cx="1365566" cy="938719"/>
          </a:xfrm>
          <a:prstGeom prst="rect">
            <a:avLst/>
          </a:prstGeom>
          <a:noFill/>
        </p:spPr>
        <p:txBody>
          <a:bodyPr wrap="square" rtlCol="0">
            <a:spAutoFit/>
          </a:bodyPr>
          <a:lstStyle/>
          <a:p>
            <a:pPr>
              <a:lnSpc>
                <a:spcPct val="130000"/>
              </a:lnSpc>
            </a:pPr>
            <a:r>
              <a:rPr lang="en-US" sz="4400" dirty="0" smtClean="0">
                <a:solidFill>
                  <a:srgbClr val="F2806C"/>
                </a:solidFill>
                <a:latin typeface="Akzidenz Grotesk BE Md"/>
                <a:cs typeface="Akzidenz Grotesk BE Md"/>
              </a:rPr>
              <a:t>36</a:t>
            </a:r>
            <a:r>
              <a:rPr lang="en-US" sz="3200" dirty="0" smtClean="0">
                <a:solidFill>
                  <a:srgbClr val="F2806C"/>
                </a:solidFill>
                <a:latin typeface="Akzidenz Grotesk BE Md"/>
                <a:cs typeface="Akzidenz Grotesk BE Md"/>
              </a:rPr>
              <a:t>%</a:t>
            </a:r>
            <a:endParaRPr lang="en-US" sz="3200" dirty="0">
              <a:solidFill>
                <a:srgbClr val="F2806C"/>
              </a:solidFill>
              <a:latin typeface="Akzidenz Grotesk BE Md"/>
              <a:cs typeface="Akzidenz Grotesk BE Md"/>
            </a:endParaRPr>
          </a:p>
        </p:txBody>
      </p:sp>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870697934"/>
      </p:ext>
    </p:extLst>
  </p:cSld>
  <p:clrMapOvr>
    <a:masterClrMapping/>
  </p:clrMapOvr>
  <mc:AlternateContent xmlns:mc="http://schemas.openxmlformats.org/markup-compatibility/2006" xmlns:p14="http://schemas.microsoft.com/office/powerpoint/2010/main">
    <mc:Choice Requires="p14">
      <p:transition spd="med" p14:dur="700" advTm="27097">
        <p:fade/>
      </p:transition>
    </mc:Choice>
    <mc:Fallback xmlns="">
      <p:transition xmlns:p14="http://schemas.microsoft.com/office/powerpoint/2010/main" spd="med" advTm="270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25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50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4"/>
                </p:tgtEl>
              </p:cMediaNode>
            </p:audio>
          </p:childTnLst>
        </p:cTn>
      </p:par>
    </p:tnLst>
    <p:bldLst>
      <p:bldP spid="6" grpId="0"/>
      <p:bldP spid="6" grpId="1"/>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ideways-Typ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222" y="1443175"/>
            <a:ext cx="10334976" cy="6410302"/>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28660695"/>
      </p:ext>
    </p:extLst>
  </p:cSld>
  <p:clrMapOvr>
    <a:masterClrMapping/>
  </p:clrMapOvr>
  <mc:AlternateContent xmlns:mc="http://schemas.openxmlformats.org/markup-compatibility/2006" xmlns:p14="http://schemas.microsoft.com/office/powerpoint/2010/main">
    <mc:Choice Requires="p14">
      <p:transition spd="med" p14:dur="700" advTm="26520">
        <p:fade/>
      </p:transition>
    </mc:Choice>
    <mc:Fallback xmlns="">
      <p:transition xmlns:p14="http://schemas.microsoft.com/office/powerpoint/2010/main" spd="med" advTm="265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en-Blo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8553" y="1114385"/>
            <a:ext cx="4444483" cy="5665868"/>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87332563"/>
      </p:ext>
    </p:extLst>
  </p:cSld>
  <p:clrMapOvr>
    <a:masterClrMapping/>
  </p:clrMapOvr>
  <mc:AlternateContent xmlns:mc="http://schemas.openxmlformats.org/markup-compatibility/2006" xmlns:p14="http://schemas.microsoft.com/office/powerpoint/2010/main">
    <mc:Choice Requires="p14">
      <p:transition spd="med" p14:dur="700" advTm="38539">
        <p:fade/>
      </p:transition>
    </mc:Choice>
    <mc:Fallback xmlns="">
      <p:transition xmlns:p14="http://schemas.microsoft.com/office/powerpoint/2010/main" spd="med" advTm="385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nterference.png"/>
          <p:cNvPicPr>
            <a:picLocks noChangeAspect="1"/>
          </p:cNvPicPr>
          <p:nvPr/>
        </p:nvPicPr>
        <p:blipFill rotWithShape="1">
          <a:blip r:embed="rId6" cstate="print">
            <a:extLst>
              <a:ext uri="{28A0092B-C50C-407E-A947-70E740481C1C}">
                <a14:useLocalDpi xmlns:a14="http://schemas.microsoft.com/office/drawing/2010/main"/>
              </a:ext>
            </a:extLst>
          </a:blip>
          <a:srcRect l="41619"/>
          <a:stretch/>
        </p:blipFill>
        <p:spPr>
          <a:xfrm>
            <a:off x="2943412" y="1205085"/>
            <a:ext cx="3018119" cy="5428371"/>
          </a:xfrm>
          <a:prstGeom prst="rect">
            <a:avLst/>
          </a:prstGeom>
        </p:spPr>
      </p:pic>
      <p:pic>
        <p:nvPicPr>
          <p:cNvPr id="8" name="Picture 7" descr="Interference.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005293" y="1444144"/>
            <a:ext cx="986118" cy="1185503"/>
          </a:xfrm>
          <a:prstGeom prst="rect">
            <a:avLst/>
          </a:prstGeom>
        </p:spPr>
      </p:pic>
      <p:pic>
        <p:nvPicPr>
          <p:cNvPr id="9" name="Picture 8" descr="Interference.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876347" y="1989992"/>
            <a:ext cx="672366" cy="733512"/>
          </a:xfrm>
          <a:prstGeom prst="rect">
            <a:avLst/>
          </a:prstGeom>
        </p:spPr>
      </p:pic>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197593134"/>
      </p:ext>
    </p:extLst>
  </p:cSld>
  <p:clrMapOvr>
    <a:masterClrMapping/>
  </p:clrMapOvr>
  <mc:AlternateContent xmlns:mc="http://schemas.openxmlformats.org/markup-compatibility/2006" xmlns:p14="http://schemas.microsoft.com/office/powerpoint/2010/main">
    <mc:Choice Requires="p14">
      <p:transition spd="med" p14:dur="700" advTm="19789">
        <p:fade/>
      </p:transition>
    </mc:Choice>
    <mc:Fallback xmlns="">
      <p:transition xmlns:p14="http://schemas.microsoft.com/office/powerpoint/2010/main" spd="med" advTm="197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nterference.png"/>
          <p:cNvPicPr>
            <a:picLocks noChangeAspect="1"/>
          </p:cNvPicPr>
          <p:nvPr/>
        </p:nvPicPr>
        <p:blipFill rotWithShape="1">
          <a:blip r:embed="rId6" cstate="print">
            <a:extLst>
              <a:ext uri="{28A0092B-C50C-407E-A947-70E740481C1C}">
                <a14:useLocalDpi xmlns:a14="http://schemas.microsoft.com/office/drawing/2010/main"/>
              </a:ext>
            </a:extLst>
          </a:blip>
          <a:srcRect l="41619"/>
          <a:stretch/>
        </p:blipFill>
        <p:spPr>
          <a:xfrm>
            <a:off x="2943412" y="1205085"/>
            <a:ext cx="3018119" cy="5428371"/>
          </a:xfrm>
          <a:prstGeom prst="rect">
            <a:avLst/>
          </a:prstGeom>
        </p:spPr>
      </p:pic>
      <p:sp>
        <p:nvSpPr>
          <p:cNvPr id="3" name="Oval 2"/>
          <p:cNvSpPr/>
          <p:nvPr/>
        </p:nvSpPr>
        <p:spPr>
          <a:xfrm>
            <a:off x="3839716" y="3464717"/>
            <a:ext cx="453910" cy="453910"/>
          </a:xfrm>
          <a:prstGeom prst="ellipse">
            <a:avLst/>
          </a:prstGeom>
          <a:noFill/>
          <a:ln w="38100" cmpd="sng">
            <a:solidFill>
              <a:srgbClr val="E921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Finger.png"/>
          <p:cNvPicPr>
            <a:picLocks noChangeAspect="1"/>
          </p:cNvPicPr>
          <p:nvPr/>
        </p:nvPicPr>
        <p:blipFill rotWithShape="1">
          <a:blip r:embed="rId7" cstate="print">
            <a:alphaModFix/>
            <a:extLst>
              <a:ext uri="{28A0092B-C50C-407E-A947-70E740481C1C}">
                <a14:useLocalDpi xmlns:a14="http://schemas.microsoft.com/office/drawing/2010/main"/>
              </a:ext>
            </a:extLst>
          </a:blip>
          <a:srcRect t="-1"/>
          <a:stretch/>
        </p:blipFill>
        <p:spPr>
          <a:xfrm>
            <a:off x="3472786" y="3341384"/>
            <a:ext cx="4322118" cy="3593218"/>
          </a:xfrm>
          <a:prstGeom prst="rect">
            <a:avLst/>
          </a:prstGeom>
        </p:spPr>
      </p:pic>
      <p:sp>
        <p:nvSpPr>
          <p:cNvPr id="17" name="Oval 16"/>
          <p:cNvSpPr/>
          <p:nvPr/>
        </p:nvSpPr>
        <p:spPr>
          <a:xfrm>
            <a:off x="4120336" y="3838097"/>
            <a:ext cx="453910" cy="453910"/>
          </a:xfrm>
          <a:prstGeom prst="ellipse">
            <a:avLst/>
          </a:prstGeom>
          <a:noFill/>
          <a:ln w="38100" cmpd="sng">
            <a:solidFill>
              <a:srgbClr val="E921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descr="Finger.png"/>
          <p:cNvPicPr>
            <a:picLocks noChangeAspect="1"/>
          </p:cNvPicPr>
          <p:nvPr/>
        </p:nvPicPr>
        <p:blipFill rotWithShape="1">
          <a:blip r:embed="rId7" cstate="print">
            <a:alphaModFix/>
            <a:extLst>
              <a:ext uri="{28A0092B-C50C-407E-A947-70E740481C1C}">
                <a14:useLocalDpi xmlns:a14="http://schemas.microsoft.com/office/drawing/2010/main"/>
              </a:ext>
            </a:extLst>
          </a:blip>
          <a:srcRect t="-1"/>
          <a:stretch/>
        </p:blipFill>
        <p:spPr>
          <a:xfrm>
            <a:off x="3753406" y="3714764"/>
            <a:ext cx="4322118" cy="3593218"/>
          </a:xfrm>
          <a:prstGeom prst="rect">
            <a:avLst/>
          </a:prstGeom>
        </p:spPr>
      </p:pic>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398302196"/>
      </p:ext>
    </p:extLst>
  </p:cSld>
  <p:clrMapOvr>
    <a:masterClrMapping/>
  </p:clrMapOvr>
  <mc:AlternateContent xmlns:mc="http://schemas.openxmlformats.org/markup-compatibility/2006" xmlns:p14="http://schemas.microsoft.com/office/powerpoint/2010/main">
    <mc:Choice Requires="p14">
      <p:transition spd="med" p14:dur="700" advTm="32470">
        <p:fade/>
      </p:transition>
    </mc:Choice>
    <mc:Fallback xmlns="">
      <p:transition xmlns:p14="http://schemas.microsoft.com/office/powerpoint/2010/main" spd="med" advTm="324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bldLst>
      <p:bldP spid="3" grpId="0" animBg="1"/>
      <p:bldP spid="3" grpId="1"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velUp.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0000" y="1492130"/>
            <a:ext cx="2869417" cy="5351841"/>
          </a:xfrm>
          <a:prstGeom prst="rect">
            <a:avLst/>
          </a:prstGeom>
        </p:spPr>
      </p:pic>
      <p:pic>
        <p:nvPicPr>
          <p:cNvPr id="7" name="Picture 6" descr="Arrow-shorter.png"/>
          <p:cNvPicPr>
            <a:picLocks noChangeAspect="1"/>
          </p:cNvPicPr>
          <p:nvPr/>
        </p:nvPicPr>
        <p:blipFill>
          <a:blip r:embed="rId7">
            <a:extLst>
              <a:ext uri="{28A0092B-C50C-407E-A947-70E740481C1C}">
                <a14:useLocalDpi xmlns:a14="http://schemas.microsoft.com/office/drawing/2010/main"/>
              </a:ext>
            </a:extLst>
          </a:blip>
          <a:stretch>
            <a:fillRect/>
          </a:stretch>
        </p:blipFill>
        <p:spPr>
          <a:xfrm flipH="1">
            <a:off x="2127735" y="5191224"/>
            <a:ext cx="2755900" cy="1295400"/>
          </a:xfrm>
          <a:prstGeom prst="rect">
            <a:avLst/>
          </a:prstGeom>
        </p:spPr>
      </p:pic>
      <p:grpSp>
        <p:nvGrpSpPr>
          <p:cNvPr id="9" name="Group 8"/>
          <p:cNvGrpSpPr/>
          <p:nvPr/>
        </p:nvGrpSpPr>
        <p:grpSpPr>
          <a:xfrm>
            <a:off x="4883635" y="5234411"/>
            <a:ext cx="1253118" cy="934338"/>
            <a:chOff x="4883635" y="5234411"/>
            <a:chExt cx="1253118" cy="934338"/>
          </a:xfrm>
        </p:grpSpPr>
        <p:pic>
          <p:nvPicPr>
            <p:cNvPr id="6" name="Picture 5" descr="Brackets.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83635" y="5456872"/>
              <a:ext cx="222462" cy="711877"/>
            </a:xfrm>
            <a:prstGeom prst="rect">
              <a:avLst/>
            </a:prstGeom>
          </p:spPr>
        </p:pic>
        <p:pic>
          <p:nvPicPr>
            <p:cNvPr id="8" name="Picture 7" descr="Brackets.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5762978" y="5083097"/>
              <a:ext cx="222462" cy="525089"/>
            </a:xfrm>
            <a:prstGeom prst="rect">
              <a:avLst/>
            </a:prstGeom>
          </p:spPr>
        </p:pic>
      </p:grpSp>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107937104"/>
      </p:ext>
    </p:extLst>
  </p:cSld>
  <p:clrMapOvr>
    <a:masterClrMapping/>
  </p:clrMapOvr>
  <mc:AlternateContent xmlns:mc="http://schemas.openxmlformats.org/markup-compatibility/2006" xmlns:p14="http://schemas.microsoft.com/office/powerpoint/2010/main">
    <mc:Choice Requires="p14">
      <p:transition spd="med" p14:dur="700" advTm="20825">
        <p:fade/>
      </p:transition>
    </mc:Choice>
    <mc:Fallback xmlns="">
      <p:transition xmlns:p14="http://schemas.microsoft.com/office/powerpoint/2010/main" spd="med" advTm="208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4-06-12 19.46.00.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52624" y="1945333"/>
            <a:ext cx="4243388" cy="7543800"/>
          </a:xfrm>
          <a:prstGeom prst="rect">
            <a:avLst/>
          </a:prstGeom>
        </p:spPr>
      </p:pic>
      <p:pic>
        <p:nvPicPr>
          <p:cNvPr id="12" name="Picture 11" descr="Finger.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83694" y="2210592"/>
            <a:ext cx="4819117" cy="5571071"/>
          </a:xfrm>
          <a:prstGeom prst="rect">
            <a:avLst/>
          </a:prstGeom>
        </p:spPr>
      </p:pic>
      <p:pic>
        <p:nvPicPr>
          <p:cNvPr id="6" name="Picture 5" descr="Brackets.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3080545" y="786899"/>
            <a:ext cx="551636" cy="1765232"/>
          </a:xfrm>
          <a:prstGeom prst="rect">
            <a:avLst/>
          </a:prstGeom>
        </p:spPr>
      </p:pic>
      <p:pic>
        <p:nvPicPr>
          <p:cNvPr id="8" name="Picture 7" descr="Brackets.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2664205" y="1973327"/>
            <a:ext cx="164047" cy="387209"/>
          </a:xfrm>
          <a:prstGeom prst="rect">
            <a:avLst/>
          </a:prstGeom>
        </p:spPr>
      </p:pic>
      <p:pic>
        <p:nvPicPr>
          <p:cNvPr id="13" name="Picture 12" descr="Brackets.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91691" y="2229177"/>
            <a:ext cx="242348" cy="572024"/>
          </a:xfrm>
          <a:prstGeom prst="rect">
            <a:avLst/>
          </a:prstGeom>
        </p:spPr>
      </p:pic>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725205730"/>
      </p:ext>
    </p:extLst>
  </p:cSld>
  <p:clrMapOvr>
    <a:masterClrMapping/>
  </p:clrMapOvr>
  <mc:AlternateContent xmlns:mc="http://schemas.openxmlformats.org/markup-compatibility/2006" xmlns:p14="http://schemas.microsoft.com/office/powerpoint/2010/main">
    <mc:Choice Requires="p14">
      <p:transition spd="med" p14:dur="700" advTm="31034">
        <p:fade/>
      </p:transition>
    </mc:Choice>
    <mc:Fallback xmlns="">
      <p:transition xmlns:p14="http://schemas.microsoft.com/office/powerpoint/2010/main" spd="med" advTm="310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xit" presetSubtype="0" fill="hold" nodeType="with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20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8|6.8|6.6"/>
</p:tagLst>
</file>

<file path=ppt/tags/tag10.xml><?xml version="1.0" encoding="utf-8"?>
<p:tagLst xmlns:a="http://schemas.openxmlformats.org/drawingml/2006/main" xmlns:r="http://schemas.openxmlformats.org/officeDocument/2006/relationships" xmlns:p="http://schemas.openxmlformats.org/presentationml/2006/main">
  <p:tag name="TIMING" val="|8.6"/>
</p:tagLst>
</file>

<file path=ppt/tags/tag11.xml><?xml version="1.0" encoding="utf-8"?>
<p:tagLst xmlns:a="http://schemas.openxmlformats.org/drawingml/2006/main" xmlns:r="http://schemas.openxmlformats.org/officeDocument/2006/relationships" xmlns:p="http://schemas.openxmlformats.org/presentationml/2006/main">
  <p:tag name="TIMING" val="|4.9|10.4"/>
</p:tagLst>
</file>

<file path=ppt/tags/tag2.xml><?xml version="1.0" encoding="utf-8"?>
<p:tagLst xmlns:a="http://schemas.openxmlformats.org/drawingml/2006/main" xmlns:r="http://schemas.openxmlformats.org/officeDocument/2006/relationships" xmlns:p="http://schemas.openxmlformats.org/presentationml/2006/main">
  <p:tag name="TIMING" val="|6.1|8.5"/>
</p:tagLst>
</file>

<file path=ppt/tags/tag3.xml><?xml version="1.0" encoding="utf-8"?>
<p:tagLst xmlns:a="http://schemas.openxmlformats.org/drawingml/2006/main" xmlns:r="http://schemas.openxmlformats.org/officeDocument/2006/relationships" xmlns:p="http://schemas.openxmlformats.org/presentationml/2006/main">
  <p:tag name="TIMING" val="|6.2|5.2"/>
</p:tagLst>
</file>

<file path=ppt/tags/tag4.xml><?xml version="1.0" encoding="utf-8"?>
<p:tagLst xmlns:a="http://schemas.openxmlformats.org/drawingml/2006/main" xmlns:r="http://schemas.openxmlformats.org/officeDocument/2006/relationships" xmlns:p="http://schemas.openxmlformats.org/presentationml/2006/main">
  <p:tag name="TIMING" val="|6.4|2.7"/>
</p:tagLst>
</file>

<file path=ppt/tags/tag5.xml><?xml version="1.0" encoding="utf-8"?>
<p:tagLst xmlns:a="http://schemas.openxmlformats.org/drawingml/2006/main" xmlns:r="http://schemas.openxmlformats.org/officeDocument/2006/relationships" xmlns:p="http://schemas.openxmlformats.org/presentationml/2006/main">
  <p:tag name="TIMING" val="|3.6|5.5"/>
</p:tagLst>
</file>

<file path=ppt/tags/tag6.xml><?xml version="1.0" encoding="utf-8"?>
<p:tagLst xmlns:a="http://schemas.openxmlformats.org/drawingml/2006/main" xmlns:r="http://schemas.openxmlformats.org/officeDocument/2006/relationships" xmlns:p="http://schemas.openxmlformats.org/presentationml/2006/main">
  <p:tag name="TIMING" val="|18.8|13.3"/>
</p:tagLst>
</file>

<file path=ppt/tags/tag7.xml><?xml version="1.0" encoding="utf-8"?>
<p:tagLst xmlns:a="http://schemas.openxmlformats.org/drawingml/2006/main" xmlns:r="http://schemas.openxmlformats.org/officeDocument/2006/relationships" xmlns:p="http://schemas.openxmlformats.org/presentationml/2006/main">
  <p:tag name="TIMING" val="|9.4|3.7"/>
</p:tagLst>
</file>

<file path=ppt/tags/tag8.xml><?xml version="1.0" encoding="utf-8"?>
<p:tagLst xmlns:a="http://schemas.openxmlformats.org/drawingml/2006/main" xmlns:r="http://schemas.openxmlformats.org/officeDocument/2006/relationships" xmlns:p="http://schemas.openxmlformats.org/presentationml/2006/main">
  <p:tag name="TIMING" val="|19.9"/>
</p:tagLst>
</file>

<file path=ppt/tags/tag9.xml><?xml version="1.0" encoding="utf-8"?>
<p:tagLst xmlns:a="http://schemas.openxmlformats.org/drawingml/2006/main" xmlns:r="http://schemas.openxmlformats.org/officeDocument/2006/relationships" xmlns:p="http://schemas.openxmlformats.org/presentationml/2006/main">
  <p:tag name="TIMING" val="|19.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201790</TotalTime>
  <Words>2122</Words>
  <Application>Microsoft Macintosh PowerPoint</Application>
  <PresentationFormat>On-screen Show (4:3)</PresentationFormat>
  <Paragraphs>167</Paragraphs>
  <Slides>22</Slides>
  <Notes>22</Notes>
  <HiddenSlides>0</HiddenSlides>
  <MMClips>22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Akzidenz Grotesk</vt:lpstr>
      <vt:lpstr>Akzidenz Grotesk BE</vt:lpstr>
      <vt:lpstr>Akzidenz Grotesk BE Md</vt:lpstr>
      <vt:lpstr>Calibri</vt:lpstr>
      <vt:lpstr>Helvetica Neue LT</vt:lpstr>
      <vt:lpstr>Palatino</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for Thumbs and Eyes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Hoober</dc:creator>
  <cp:lastModifiedBy>Steven Hoober</cp:lastModifiedBy>
  <cp:revision>1460</cp:revision>
  <cp:lastPrinted>2013-04-15T23:35:07Z</cp:lastPrinted>
  <dcterms:created xsi:type="dcterms:W3CDTF">2011-10-30T17:26:39Z</dcterms:created>
  <dcterms:modified xsi:type="dcterms:W3CDTF">2015-10-11T18:04:55Z</dcterms:modified>
</cp:coreProperties>
</file>