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591" r:id="rId2"/>
    <p:sldId id="601" r:id="rId3"/>
    <p:sldId id="618" r:id="rId4"/>
    <p:sldId id="623" r:id="rId5"/>
    <p:sldId id="620" r:id="rId6"/>
    <p:sldId id="621" r:id="rId7"/>
    <p:sldId id="622" r:id="rId8"/>
    <p:sldId id="617" r:id="rId9"/>
    <p:sldId id="61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249" autoAdjust="0"/>
    <p:restoredTop sz="70478" autoAdjust="0"/>
  </p:normalViewPr>
  <p:slideViewPr>
    <p:cSldViewPr snapToGrid="0" snapToObjects="1">
      <p:cViewPr varScale="1">
        <p:scale>
          <a:sx n="69" d="100"/>
          <a:sy n="69" d="100"/>
        </p:scale>
        <p:origin x="368" y="176"/>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10/11/15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10/11/15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5</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6</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7</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8</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9</a:t>
            </a:fld>
            <a:endParaRPr lang="en-US"/>
          </a:p>
        </p:txBody>
      </p:sp>
    </p:spTree>
    <p:extLst>
      <p:ext uri="{BB962C8B-B14F-4D97-AF65-F5344CB8AC3E}">
        <p14:creationId xmlns:p14="http://schemas.microsoft.com/office/powerpoint/2010/main" val="241925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6996664" cy="646331"/>
          </a:xfrm>
          <a:prstGeom prst="rect">
            <a:avLst/>
          </a:prstGeom>
          <a:noFill/>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alpha val="89000"/>
                  </a:schemeClr>
                </a:solidFill>
                <a:latin typeface="Palatino"/>
                <a:ea typeface="+mn-ea"/>
                <a:cs typeface="Palatino"/>
              </a:rPr>
              <a:t>10) Interactions &amp; Touch</a:t>
            </a: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blogs.discovermagazine.com/badastronomy/2010/06/10/resolving-the-iphone-resolu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blogs.discovermagazine.com/badastronomy/2010/06/10/resolving-the-iphone-resolu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NULL" TargetMode="External"/><Relationship Id="rId6" Type="http://schemas.openxmlformats.org/officeDocument/2006/relationships/hyperlink" Target="NULL" TargetMode="External"/><Relationship Id="rId7"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interactions.acm.org/archive/view/may-june-2015/fingers-thumbs-and-people" TargetMode="External"/><Relationship Id="rId4"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4ourth.com/Touch/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11" name="Title 1"/>
          <p:cNvSpPr txBox="1">
            <a:spLocks/>
          </p:cNvSpPr>
          <p:nvPr/>
        </p:nvSpPr>
        <p:spPr>
          <a:xfrm>
            <a:off x="685801" y="1868237"/>
            <a:ext cx="7887112" cy="2934475"/>
          </a:xfrm>
          <a:prstGeom prst="rect">
            <a:avLst/>
          </a:prstGeom>
          <a:effectLst>
            <a:glow rad="63500">
              <a:schemeClr val="bg1">
                <a:alpha val="40000"/>
              </a:schemeClr>
            </a:glow>
          </a:effectLst>
        </p:spPr>
        <p:txBody>
          <a:bodyPr vert="horz" lIns="91440" tIns="45720" rIns="91440" bIns="45720" rtlCol="0" anchor="ctr">
            <a:noAutofit/>
          </a:bodyPr>
          <a:lstStyle>
            <a:lvl1pPr algn="l" defTabSz="457200" rtl="0" eaLnBrk="1" latinLnBrk="0" hangingPunct="1">
              <a:spcBef>
                <a:spcPct val="0"/>
              </a:spcBef>
              <a:buNone/>
              <a:defRPr sz="4200" kern="1200">
                <a:solidFill>
                  <a:schemeClr val="tx1"/>
                </a:solidFill>
                <a:latin typeface="Palatino Linotype"/>
                <a:ea typeface="+mj-ea"/>
                <a:cs typeface="Palatino Linotype"/>
              </a:defRPr>
            </a:lvl1pPr>
          </a:lstStyle>
          <a:p>
            <a:r>
              <a:rPr lang="en-US" sz="2000" dirty="0" smtClean="0">
                <a:solidFill>
                  <a:srgbClr val="FFFFFF"/>
                </a:solidFill>
              </a:rPr>
              <a:t>The complete guide to</a:t>
            </a:r>
            <a:r>
              <a:rPr lang="en-US" sz="1600" dirty="0" smtClean="0">
                <a:solidFill>
                  <a:srgbClr val="FFFFFF"/>
                </a:solidFill>
              </a:rPr>
              <a:t/>
            </a:r>
            <a:br>
              <a:rPr lang="en-US" sz="1600" dirty="0" smtClean="0">
                <a:solidFill>
                  <a:srgbClr val="FFFFFF"/>
                </a:solidFill>
              </a:rPr>
            </a:br>
            <a:r>
              <a:rPr lang="en-US" sz="4800" dirty="0" smtClean="0">
                <a:solidFill>
                  <a:srgbClr val="FFFFFF"/>
                </a:solidFill>
              </a:rPr>
              <a:t>Designing Mobile</a:t>
            </a:r>
            <a:br>
              <a:rPr lang="en-US" sz="4800" dirty="0" smtClean="0">
                <a:solidFill>
                  <a:srgbClr val="FFFFFF"/>
                </a:solidFill>
              </a:rPr>
            </a:br>
            <a:r>
              <a:rPr lang="en-US" sz="4800" dirty="0" smtClean="0">
                <a:solidFill>
                  <a:srgbClr val="FFFFFF"/>
                </a:solidFill>
              </a:rPr>
              <a:t>User Experiences</a:t>
            </a:r>
            <a:br>
              <a:rPr lang="en-US" sz="4800" dirty="0" smtClean="0">
                <a:solidFill>
                  <a:srgbClr val="FFFFFF"/>
                </a:solidFill>
              </a:rPr>
            </a:br>
            <a:r>
              <a:rPr lang="en-US" sz="2000" dirty="0" smtClean="0">
                <a:solidFill>
                  <a:srgbClr val="FFFFFF"/>
                </a:solidFill>
              </a:rPr>
              <a:t/>
            </a:r>
            <a:br>
              <a:rPr lang="en-US" sz="2000" dirty="0" smtClean="0">
                <a:solidFill>
                  <a:srgbClr val="FFFFFF"/>
                </a:solidFill>
              </a:rPr>
            </a:br>
            <a:r>
              <a:rPr lang="en-US" sz="3200" i="1" dirty="0">
                <a:solidFill>
                  <a:schemeClr val="bg1"/>
                </a:solidFill>
              </a:rPr>
              <a:t> 10) Interactions &amp; Touch </a:t>
            </a:r>
            <a:r>
              <a:rPr lang="en-US" sz="3200" i="1" dirty="0">
                <a:solidFill>
                  <a:schemeClr val="bg1"/>
                </a:solidFill>
              </a:rPr>
              <a:t/>
            </a:r>
            <a:br>
              <a:rPr lang="en-US" sz="3200" i="1" dirty="0">
                <a:solidFill>
                  <a:schemeClr val="bg1"/>
                </a:solidFill>
              </a:rPr>
            </a:br>
            <a:r>
              <a:rPr lang="en-US" sz="3200" i="1" dirty="0">
                <a:solidFill>
                  <a:schemeClr val="bg1"/>
                </a:solidFill>
              </a:rPr>
              <a:t>    </a:t>
            </a:r>
            <a:r>
              <a:rPr lang="en-US" sz="3200" b="1" i="1" dirty="0">
                <a:solidFill>
                  <a:schemeClr val="bg1"/>
                </a:solidFill>
              </a:rPr>
              <a:t> </a:t>
            </a:r>
            <a:r>
              <a:rPr lang="en-US" sz="3200" b="1" dirty="0" smtClean="0">
                <a:solidFill>
                  <a:schemeClr val="bg1"/>
                </a:solidFill>
                <a:latin typeface="Akzidenz Grotesk BE"/>
                <a:cs typeface="Akzidenz Grotesk BE"/>
              </a:rPr>
              <a:t>Resources</a:t>
            </a:r>
            <a:endParaRPr lang="en-US" sz="3200" dirty="0">
              <a:solidFill>
                <a:srgbClr val="FFFFFF"/>
              </a:solidFill>
            </a:endParaRPr>
          </a:p>
        </p:txBody>
      </p:sp>
      <p:sp>
        <p:nvSpPr>
          <p:cNvPr id="12" name="Subtitle 2"/>
          <p:cNvSpPr txBox="1">
            <a:spLocks/>
          </p:cNvSpPr>
          <p:nvPr/>
        </p:nvSpPr>
        <p:spPr>
          <a:xfrm>
            <a:off x="685801" y="5031631"/>
            <a:ext cx="5083581" cy="92178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3600" kern="1200">
                <a:solidFill>
                  <a:schemeClr val="bg1"/>
                </a:solidFill>
                <a:latin typeface="Palatino"/>
                <a:ea typeface="+mn-ea"/>
                <a:cs typeface="Palatino"/>
              </a:defRPr>
            </a:lvl1pPr>
            <a:lvl2pPr marL="4572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2pPr>
            <a:lvl3pPr marL="9144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3pPr>
            <a:lvl4pPr marL="13716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4pPr>
            <a:lvl5pPr marL="18288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smtClean="0"/>
              <a:t>@shoobe01</a:t>
            </a:r>
          </a:p>
          <a:p>
            <a:r>
              <a:rPr lang="en-US" sz="200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298830"/>
            <a:ext cx="7913687" cy="3593970"/>
          </a:xfrm>
        </p:spPr>
        <p:txBody>
          <a:bodyPr>
            <a:normAutofit/>
          </a:bodyPr>
          <a:lstStyle/>
          <a:p>
            <a:pPr marL="0" indent="0">
              <a:buClr>
                <a:srgbClr val="E9213C"/>
              </a:buClr>
              <a:buNone/>
            </a:pPr>
            <a:r>
              <a:rPr lang="en-US" sz="2000" dirty="0">
                <a:solidFill>
                  <a:srgbClr val="F2806C"/>
                </a:solidFill>
                <a:latin typeface="Akzidenz Grotesk BE"/>
                <a:cs typeface="Akzidenz Grotesk BE"/>
              </a:rPr>
              <a:t>Read More: </a:t>
            </a:r>
          </a:p>
          <a:p>
            <a:pPr marL="0" indent="0">
              <a:buClr>
                <a:srgbClr val="E9213C"/>
              </a:buClr>
              <a:buNone/>
            </a:pPr>
            <a:r>
              <a:rPr lang="en-US" sz="2000" dirty="0">
                <a:solidFill>
                  <a:srgbClr val="FFFFFF"/>
                </a:solidFill>
                <a:latin typeface="Akzidenz Grotesk BE"/>
                <a:cs typeface="Akzidenz Grotesk BE"/>
              </a:rPr>
              <a:t>This is more where I have most of the basic info from my own wiki or book, and from articles and presentations about touch. </a:t>
            </a:r>
            <a:endParaRPr lang="en-US" sz="2000" dirty="0" smtClean="0">
              <a:solidFill>
                <a:srgbClr val="FFFFFF"/>
              </a:solidFill>
              <a:latin typeface="Akzidenz Grotesk BE"/>
              <a:cs typeface="Akzidenz Grotesk BE"/>
            </a:endParaRPr>
          </a:p>
          <a:p>
            <a:pPr marL="0" indent="0">
              <a:buClr>
                <a:srgbClr val="E9213C"/>
              </a:buClr>
              <a:buNone/>
            </a:pPr>
            <a:r>
              <a:rPr lang="en-US" sz="2000" dirty="0" smtClean="0">
                <a:solidFill>
                  <a:srgbClr val="FFFFFF"/>
                </a:solidFill>
                <a:latin typeface="Akzidenz Grotesk BE"/>
                <a:cs typeface="Akzidenz Grotesk BE"/>
              </a:rPr>
              <a:t>For </a:t>
            </a:r>
            <a:r>
              <a:rPr lang="en-US" sz="2000" dirty="0">
                <a:solidFill>
                  <a:srgbClr val="FFFFFF"/>
                </a:solidFill>
                <a:latin typeface="Akzidenz Grotesk BE"/>
                <a:cs typeface="Akzidenz Grotesk BE"/>
              </a:rPr>
              <a:t>something more fun and engaging despite the math, </a:t>
            </a:r>
            <a:r>
              <a:rPr lang="en-US" sz="2000" dirty="0" smtClean="0">
                <a:solidFill>
                  <a:srgbClr val="FFFFFF"/>
                </a:solidFill>
                <a:latin typeface="Akzidenz Grotesk BE"/>
                <a:cs typeface="Akzidenz Grotesk BE"/>
              </a:rPr>
              <a:t>the </a:t>
            </a:r>
            <a:r>
              <a:rPr lang="en-US" sz="2000" dirty="0" smtClean="0">
                <a:solidFill>
                  <a:srgbClr val="FFFFFF"/>
                </a:solidFill>
                <a:latin typeface="Akzidenz Grotesk BE"/>
                <a:cs typeface="Akzidenz Grotesk BE"/>
                <a:hlinkClick r:id="rId3"/>
              </a:rPr>
              <a:t>Bad Astronomy</a:t>
            </a:r>
            <a:r>
              <a:rPr lang="en-US" sz="2000" dirty="0" smtClean="0">
                <a:solidFill>
                  <a:srgbClr val="FFFFFF"/>
                </a:solidFill>
                <a:latin typeface="Akzidenz Grotesk BE"/>
                <a:cs typeface="Akzidenz Grotesk BE"/>
              </a:rPr>
              <a:t> article </a:t>
            </a:r>
            <a:r>
              <a:rPr lang="en-US" sz="2000" dirty="0">
                <a:solidFill>
                  <a:srgbClr val="FFFFFF"/>
                </a:solidFill>
                <a:latin typeface="Akzidenz Grotesk BE"/>
                <a:cs typeface="Akzidenz Grotesk BE"/>
              </a:rPr>
              <a:t>is really worth a read.</a:t>
            </a:r>
            <a:endParaRPr lang="en-US" sz="2000" dirty="0" smtClean="0">
              <a:solidFill>
                <a:srgbClr val="FFFFFF"/>
              </a:solidFill>
              <a:latin typeface="Akzidenz Grotesk BE"/>
              <a:cs typeface="Akzidenz Grotesk BE"/>
            </a:endParaRPr>
          </a:p>
        </p:txBody>
      </p:sp>
      <p:sp>
        <p:nvSpPr>
          <p:cNvPr id="6" name="TextBox 5"/>
          <p:cNvSpPr txBox="1"/>
          <p:nvPr/>
        </p:nvSpPr>
        <p:spPr>
          <a:xfrm>
            <a:off x="450290" y="1481938"/>
            <a:ext cx="7501468" cy="584776"/>
          </a:xfrm>
          <a:prstGeom prst="rect">
            <a:avLst/>
          </a:prstGeom>
          <a:noFill/>
        </p:spPr>
        <p:txBody>
          <a:bodyPr wrap="square" rtlCol="0">
            <a:spAutoFit/>
          </a:bodyPr>
          <a:lstStyle/>
          <a:p>
            <a:r>
              <a:rPr lang="en-US" sz="3200" dirty="0">
                <a:solidFill>
                  <a:srgbClr val="F2806C"/>
                </a:solidFill>
                <a:latin typeface="Palatino"/>
                <a:cs typeface="Palatino"/>
              </a:rPr>
              <a:t>Interactions &amp; Touch</a:t>
            </a:r>
          </a:p>
        </p:txBody>
      </p:sp>
    </p:spTree>
    <p:extLst>
      <p:ext uri="{BB962C8B-B14F-4D97-AF65-F5344CB8AC3E}">
        <p14:creationId xmlns:p14="http://schemas.microsoft.com/office/powerpoint/2010/main" val="319253642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847207"/>
          </a:xfrm>
          <a:prstGeom prst="rect">
            <a:avLst/>
          </a:prstGeom>
          <a:noFill/>
        </p:spPr>
        <p:txBody>
          <a:bodyPr wrap="square" rtlCol="0">
            <a:spAutoFit/>
          </a:bodyPr>
          <a:lstStyle/>
          <a:p>
            <a:r>
              <a:rPr lang="en-US" sz="3200" dirty="0">
                <a:solidFill>
                  <a:srgbClr val="F2806C"/>
                </a:solidFill>
                <a:latin typeface="Palatino"/>
                <a:cs typeface="Palatino"/>
              </a:rPr>
              <a:t>Resolving the iPhone </a:t>
            </a:r>
            <a:r>
              <a:rPr lang="en-US" sz="3200" dirty="0" smtClean="0">
                <a:solidFill>
                  <a:srgbClr val="F2806C"/>
                </a:solidFill>
                <a:latin typeface="Palatino"/>
                <a:cs typeface="Palatino"/>
              </a:rPr>
              <a:t>resolution</a:t>
            </a:r>
          </a:p>
          <a:p>
            <a:endParaRPr lang="en-US" sz="3200" dirty="0">
              <a:solidFill>
                <a:srgbClr val="F2806C"/>
              </a:solidFill>
              <a:latin typeface="Palatino"/>
              <a:cs typeface="Palatino"/>
            </a:endParaRPr>
          </a:p>
          <a:p>
            <a:r>
              <a:rPr lang="en-US" sz="2000" dirty="0">
                <a:solidFill>
                  <a:schemeClr val="accent6">
                    <a:lumMod val="75000"/>
                  </a:schemeClr>
                </a:solidFill>
                <a:latin typeface="Akzidenz Grotesk BE"/>
                <a:cs typeface="Akzidenz Grotesk BE"/>
                <a:hlinkClick r:id="rId3"/>
              </a:rPr>
              <a:t>http://blogs.discovermagazine.com/badastronomy/2010/06/10/resolving</a:t>
            </a:r>
            <a:r>
              <a:rPr lang="en-US" sz="2000" dirty="0" smtClean="0">
                <a:solidFill>
                  <a:schemeClr val="accent6">
                    <a:lumMod val="75000"/>
                  </a:schemeClr>
                </a:solidFill>
                <a:latin typeface="Akzidenz Grotesk BE"/>
                <a:cs typeface="Akzidenz Grotesk BE"/>
                <a:hlinkClick r:id="rId3"/>
              </a:rPr>
              <a:t>-</a:t>
            </a:r>
          </a:p>
          <a:p>
            <a:r>
              <a:rPr lang="en-US" sz="2000" dirty="0" smtClean="0">
                <a:solidFill>
                  <a:schemeClr val="accent6">
                    <a:lumMod val="75000"/>
                  </a:schemeClr>
                </a:solidFill>
                <a:latin typeface="Akzidenz Grotesk BE"/>
                <a:cs typeface="Akzidenz Grotesk BE"/>
                <a:hlinkClick r:id="rId3"/>
              </a:rPr>
              <a:t>the</a:t>
            </a:r>
            <a:r>
              <a:rPr lang="en-US" sz="2000" dirty="0">
                <a:solidFill>
                  <a:schemeClr val="accent6">
                    <a:lumMod val="75000"/>
                  </a:schemeClr>
                </a:solidFill>
                <a:latin typeface="Akzidenz Grotesk BE"/>
                <a:cs typeface="Akzidenz Grotesk BE"/>
                <a:hlinkClick r:id="rId3"/>
              </a:rPr>
              <a:t>-iphone-resolution/#.</a:t>
            </a:r>
            <a:r>
              <a:rPr lang="en-US" sz="2000" dirty="0" smtClean="0">
                <a:solidFill>
                  <a:schemeClr val="accent6">
                    <a:lumMod val="75000"/>
                  </a:schemeClr>
                </a:solidFill>
                <a:latin typeface="Akzidenz Grotesk BE"/>
                <a:cs typeface="Akzidenz Grotesk BE"/>
                <a:hlinkClick r:id="rId3"/>
              </a:rPr>
              <a:t>VD10nNR4r8E</a:t>
            </a:r>
            <a:r>
              <a:rPr lang="en-US" sz="2000" dirty="0" smtClean="0">
                <a:solidFill>
                  <a:schemeClr val="bg1"/>
                </a:solidFill>
                <a:latin typeface="Akzidenz Grotesk BE"/>
                <a:cs typeface="Akzidenz Grotesk BE"/>
                <a:hlinkClick r:id="rId3"/>
              </a:rPr>
              <a:t>T</a:t>
            </a:r>
            <a:endParaRPr lang="en-US" sz="2000" dirty="0" smtClean="0">
              <a:solidFill>
                <a:schemeClr val="bg1"/>
              </a:solidFill>
              <a:latin typeface="Akzidenz Grotesk BE"/>
              <a:cs typeface="Akzidenz Grotesk BE"/>
            </a:endParaRPr>
          </a:p>
          <a:p>
            <a:r>
              <a:rPr lang="en-US" sz="2000" dirty="0" smtClean="0">
                <a:solidFill>
                  <a:schemeClr val="bg1"/>
                </a:solidFill>
                <a:latin typeface="Akzidenz Grotesk BE"/>
                <a:cs typeface="Akzidenz Grotesk BE"/>
              </a:rPr>
              <a:t>Discussion of whether Steve Jobs lied (gasp!) when he said the original Retina display was unbeatable and you couldn’t see the pixels.</a:t>
            </a:r>
          </a:p>
          <a:p>
            <a:endParaRPr lang="en-US" sz="2000" dirty="0">
              <a:solidFill>
                <a:schemeClr val="bg1"/>
              </a:solidFill>
              <a:latin typeface="Akzidenz Grotesk BE"/>
              <a:cs typeface="Akzidenz Grotesk BE"/>
            </a:endParaRPr>
          </a:p>
          <a:p>
            <a:r>
              <a:rPr lang="en-US" sz="2000" dirty="0" smtClean="0">
                <a:solidFill>
                  <a:schemeClr val="bg1"/>
                </a:solidFill>
                <a:latin typeface="Akzidenz Grotesk BE"/>
                <a:cs typeface="Akzidenz Grotesk BE"/>
              </a:rPr>
              <a:t>Great discussion in general about resolution, way past what most people talk about. You will never look at a pixel the same way again. </a:t>
            </a:r>
          </a:p>
          <a:p>
            <a:pPr>
              <a:buClr>
                <a:srgbClr val="E9213C"/>
              </a:buClr>
            </a:pPr>
            <a:endParaRPr lang="en-US" sz="2000" i="1" dirty="0">
              <a:solidFill>
                <a:schemeClr val="bg1"/>
              </a:solidFill>
              <a:latin typeface="Akzidenz Grotesk BE"/>
              <a:cs typeface="Akzidenz Grotesk BE"/>
            </a:endParaRPr>
          </a:p>
          <a:p>
            <a:pPr>
              <a:buClr>
                <a:srgbClr val="E9213C"/>
              </a:buClr>
            </a:pPr>
            <a:endParaRPr lang="en-US" sz="2000" i="1"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742795921"/>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585871"/>
          </a:xfrm>
          <a:prstGeom prst="rect">
            <a:avLst/>
          </a:prstGeom>
          <a:noFill/>
        </p:spPr>
        <p:txBody>
          <a:bodyPr wrap="square" rtlCol="0">
            <a:spAutoFit/>
          </a:bodyPr>
          <a:lstStyle/>
          <a:p>
            <a:r>
              <a:rPr lang="en-US" sz="3200" dirty="0">
                <a:solidFill>
                  <a:srgbClr val="F2806C"/>
                </a:solidFill>
                <a:latin typeface="Palatino"/>
                <a:cs typeface="Palatino"/>
              </a:rPr>
              <a:t>Human Factors &amp; Physiology</a:t>
            </a:r>
          </a:p>
          <a:p>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invalidUrl="http://4ourth.com/wiki/Human Factors &amp; Physiology"/>
              </a:rPr>
              <a:t>http://4ourth.com/wiki/Human%20Factors%20%26%</a:t>
            </a:r>
            <a:r>
              <a:rPr lang="en-US" sz="2000" dirty="0" smtClean="0">
                <a:solidFill>
                  <a:schemeClr val="accent6">
                    <a:lumMod val="75000"/>
                  </a:schemeClr>
                </a:solidFill>
                <a:latin typeface="Akzidenz Grotesk BE"/>
                <a:cs typeface="Akzidenz Grotesk BE"/>
                <a:hlinkClick r:id="rId4" invalidUrl="http://4ourth.com/wiki/Human Factors &amp; Physiology"/>
              </a:rPr>
              <a:t>20Physiology</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This gets into some of the physiology behind what is happening when people touch and look at their phones. </a:t>
            </a:r>
          </a:p>
          <a:p>
            <a:pPr>
              <a:buClr>
                <a:srgbClr val="E9213C"/>
              </a:buClr>
            </a:pP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Remember this, even if you don’t remember the numbers: people do not change. Our bodies and brains are the same, so fundamental behaviors are not going to change. Adapt your technology instead. </a:t>
            </a:r>
          </a:p>
          <a:p>
            <a:pPr>
              <a:buClr>
                <a:srgbClr val="E9213C"/>
              </a:buClr>
            </a:pP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Yeah, same as the link as the previous resources, if you’ve been reading them all.</a:t>
            </a:r>
          </a:p>
          <a:p>
            <a:pPr>
              <a:buClr>
                <a:srgbClr val="E9213C"/>
              </a:buClr>
            </a:pPr>
            <a:endParaRPr lang="en-US" sz="2000" i="1" dirty="0">
              <a:solidFill>
                <a:schemeClr val="bg1"/>
              </a:solidFill>
              <a:latin typeface="Akzidenz Grotesk BE"/>
              <a:cs typeface="Akzidenz Grotesk BE"/>
            </a:endParaRPr>
          </a:p>
          <a:p>
            <a:pPr>
              <a:buClr>
                <a:srgbClr val="E9213C"/>
              </a:buClr>
            </a:pPr>
            <a:endParaRPr lang="en-US" sz="2000" i="1"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1719169324"/>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2123658"/>
          </a:xfrm>
          <a:prstGeom prst="rect">
            <a:avLst/>
          </a:prstGeom>
          <a:noFill/>
        </p:spPr>
        <p:txBody>
          <a:bodyPr wrap="square" rtlCol="0">
            <a:spAutoFit/>
          </a:bodyPr>
          <a:lstStyle/>
          <a:p>
            <a:r>
              <a:rPr lang="en-US" sz="3200" dirty="0">
                <a:solidFill>
                  <a:srgbClr val="F2806C"/>
                </a:solidFill>
                <a:latin typeface="Palatino"/>
                <a:cs typeface="Palatino"/>
              </a:rPr>
              <a:t>Readability and Legibility </a:t>
            </a:r>
            <a:r>
              <a:rPr lang="en-US" sz="3200" dirty="0" smtClean="0">
                <a:solidFill>
                  <a:srgbClr val="F2806C"/>
                </a:solidFill>
                <a:latin typeface="Palatino"/>
                <a:cs typeface="Palatino"/>
              </a:rPr>
              <a:t>Guidelines</a:t>
            </a:r>
          </a:p>
          <a:p>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invalidUrl="http://4ourth.com/wiki/Readability and Legibility Guidelines"/>
              </a:rPr>
              <a:t>http://4ourth.com/wiki/Readability%20and%20Legibility%</a:t>
            </a:r>
            <a:r>
              <a:rPr lang="en-US" sz="2000" dirty="0" smtClean="0">
                <a:solidFill>
                  <a:schemeClr val="accent6">
                    <a:lumMod val="75000"/>
                  </a:schemeClr>
                </a:solidFill>
                <a:latin typeface="Akzidenz Grotesk BE"/>
                <a:cs typeface="Akzidenz Grotesk BE"/>
                <a:hlinkClick r:id="rId4" invalidUrl="http://4ourth.com/wiki/Readability and Legibility Guidelines"/>
              </a:rPr>
              <a:t>20Guidelines</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Everything about caps, italics, line length alignment and everything, in one place. </a:t>
            </a:r>
            <a:endParaRPr lang="en-US" sz="2000" i="1" dirty="0">
              <a:solidFill>
                <a:schemeClr val="bg1"/>
              </a:solidFill>
              <a:latin typeface="Akzidenz Grotesk BE"/>
              <a:cs typeface="Akzidenz Grotesk BE"/>
            </a:endParaRPr>
          </a:p>
          <a:p>
            <a:pPr>
              <a:buClr>
                <a:srgbClr val="E9213C"/>
              </a:buClr>
            </a:pPr>
            <a:endParaRPr lang="en-US" sz="2000" i="1"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3874309170"/>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970318"/>
          </a:xfrm>
          <a:prstGeom prst="rect">
            <a:avLst/>
          </a:prstGeom>
          <a:noFill/>
        </p:spPr>
        <p:txBody>
          <a:bodyPr wrap="square" rtlCol="0">
            <a:spAutoFit/>
          </a:bodyPr>
          <a:lstStyle/>
          <a:p>
            <a:r>
              <a:rPr lang="en-US" sz="3200" dirty="0">
                <a:solidFill>
                  <a:srgbClr val="F2806C"/>
                </a:solidFill>
                <a:latin typeface="Palatino"/>
                <a:cs typeface="Palatino"/>
              </a:rPr>
              <a:t>Typefaces for Screen </a:t>
            </a:r>
            <a:r>
              <a:rPr lang="en-US" sz="3200" dirty="0" smtClean="0">
                <a:solidFill>
                  <a:srgbClr val="F2806C"/>
                </a:solidFill>
                <a:latin typeface="Palatino"/>
                <a:cs typeface="Palatino"/>
              </a:rPr>
              <a:t>Display</a:t>
            </a:r>
          </a:p>
          <a:p>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invalidUrl="http://4ourth.com/wiki/Typefaces for Screen Display"/>
              </a:rPr>
              <a:t>http://4ourth.com/wiki/Typefaces%20for%20Screen%</a:t>
            </a:r>
            <a:r>
              <a:rPr lang="en-US" sz="2000" dirty="0" smtClean="0">
                <a:solidFill>
                  <a:schemeClr val="accent6">
                    <a:lumMod val="75000"/>
                  </a:schemeClr>
                </a:solidFill>
                <a:latin typeface="Akzidenz Grotesk BE"/>
                <a:cs typeface="Akzidenz Grotesk BE"/>
                <a:hlinkClick r:id="rId4" invalidUrl="http://4ourth.com/wiki/Typefaces for Screen Display"/>
              </a:rPr>
              <a:t>20Display</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If you say “font” and have no other word for that, expand your horizons and start getting used to type, typeface, etc. There are many words here, and it’s pretty important to understand them so you can pick good types for your project, and exploit them properly. </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For even more terms, read this intro. It has pictures even.</a:t>
            </a:r>
          </a:p>
          <a:p>
            <a:pPr>
              <a:buClr>
                <a:srgbClr val="E9213C"/>
              </a:buClr>
            </a:pPr>
            <a:r>
              <a:rPr lang="en-US" sz="2000" dirty="0">
                <a:solidFill>
                  <a:schemeClr val="bg1"/>
                </a:solidFill>
                <a:latin typeface="Akzidenz Grotesk BE"/>
                <a:cs typeface="Akzidenz Grotesk BE"/>
                <a:hlinkClick r:id="rId5" invalidUrl="http://4ourth.com/wiki/Introduction to Mobile Typography"/>
              </a:rPr>
              <a:t>http://4ourth.com/wiki/Introduction%20to%20Mobile%</a:t>
            </a:r>
            <a:r>
              <a:rPr lang="en-US" sz="2000" dirty="0" smtClean="0">
                <a:solidFill>
                  <a:schemeClr val="bg1"/>
                </a:solidFill>
                <a:latin typeface="Akzidenz Grotesk BE"/>
                <a:cs typeface="Akzidenz Grotesk BE"/>
                <a:hlinkClick r:id="rId6" invalidUrl="http://4ourth.com/wiki/Introduction to Mobile Typography"/>
              </a:rPr>
              <a:t>20Typography</a:t>
            </a:r>
            <a:endParaRPr lang="en-US" sz="2000" dirty="0" smtClean="0">
              <a:solidFill>
                <a:schemeClr val="bg1"/>
              </a:solidFill>
              <a:latin typeface="Akzidenz Grotesk BE"/>
              <a:cs typeface="Akzidenz Grotesk BE"/>
            </a:endParaRPr>
          </a:p>
          <a:p>
            <a:pPr>
              <a:buClr>
                <a:srgbClr val="E9213C"/>
              </a:buClr>
            </a:pPr>
            <a:endParaRPr lang="en-US" sz="2000" dirty="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p:txBody>
      </p:sp>
      <p:pic>
        <p:nvPicPr>
          <p:cNvPr id="2" name="Picture 1"/>
          <p:cNvPicPr>
            <a:picLocks noChangeAspect="1"/>
          </p:cNvPicPr>
          <p:nvPr/>
        </p:nvPicPr>
        <p:blipFill>
          <a:blip r:embed="rId7"/>
          <a:stretch>
            <a:fillRect/>
          </a:stretch>
        </p:blipFill>
        <p:spPr>
          <a:xfrm>
            <a:off x="512545" y="5166817"/>
            <a:ext cx="3960314" cy="1653827"/>
          </a:xfrm>
          <a:prstGeom prst="rect">
            <a:avLst/>
          </a:prstGeom>
        </p:spPr>
      </p:pic>
    </p:spTree>
    <p:extLst>
      <p:ext uri="{BB962C8B-B14F-4D97-AF65-F5344CB8AC3E}">
        <p14:creationId xmlns:p14="http://schemas.microsoft.com/office/powerpoint/2010/main" val="4062981140"/>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354765"/>
          </a:xfrm>
          <a:prstGeom prst="rect">
            <a:avLst/>
          </a:prstGeom>
          <a:noFill/>
        </p:spPr>
        <p:txBody>
          <a:bodyPr wrap="square" rtlCol="0">
            <a:spAutoFit/>
          </a:bodyPr>
          <a:lstStyle/>
          <a:p>
            <a:r>
              <a:rPr lang="en-US" sz="3200" dirty="0">
                <a:solidFill>
                  <a:srgbClr val="F2806C"/>
                </a:solidFill>
                <a:latin typeface="Palatino"/>
                <a:cs typeface="Palatino"/>
              </a:rPr>
              <a:t>Raster Design Tips</a:t>
            </a:r>
          </a:p>
          <a:p>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invalidUrl="http://4ourth.com/wiki/Raster Design Tips"/>
              </a:rPr>
              <a:t>http://4ourth.com/wiki/Raster%20Design%</a:t>
            </a:r>
            <a:r>
              <a:rPr lang="en-US" sz="2000" dirty="0" smtClean="0">
                <a:solidFill>
                  <a:schemeClr val="accent6">
                    <a:lumMod val="75000"/>
                  </a:schemeClr>
                </a:solidFill>
                <a:latin typeface="Akzidenz Grotesk BE"/>
                <a:cs typeface="Akzidenz Grotesk BE"/>
                <a:hlinkClick r:id="rId4" invalidUrl="http://4ourth.com/wiki/Raster Design Tips"/>
              </a:rPr>
              <a:t>20Tips</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I use this page for my own work almost daily. There’s a lot to remember about scaling, and if you get it wrong, you get fuzzy images. </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Someday soon we’ll get out of raster images for every icon, but today, if you export images by hand you need to read this or have a similar guide to assure your icons and other images look good. </a:t>
            </a:r>
            <a:endParaRPr lang="en-US" sz="2000" dirty="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2246730844"/>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2123658"/>
          </a:xfrm>
          <a:prstGeom prst="rect">
            <a:avLst/>
          </a:prstGeom>
          <a:noFill/>
        </p:spPr>
        <p:txBody>
          <a:bodyPr wrap="square" rtlCol="0">
            <a:spAutoFit/>
          </a:bodyPr>
          <a:lstStyle/>
          <a:p>
            <a:r>
              <a:rPr lang="en-US" sz="3200" dirty="0" smtClean="0">
                <a:solidFill>
                  <a:srgbClr val="F2806C"/>
                </a:solidFill>
                <a:latin typeface="Palatino"/>
                <a:cs typeface="Palatino"/>
              </a:rPr>
              <a:t>FINGERS, THUMBS, AND PEOPLE</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bg1"/>
                </a:solidFill>
                <a:latin typeface="Akzidenz Grotesk BE"/>
                <a:cs typeface="Akzidenz Grotesk BE"/>
                <a:hlinkClick r:id="rId3"/>
              </a:rPr>
              <a:t>http://interactions.acm.org/archive/view/may-june-2015/fingers-thumbs-and-</a:t>
            </a:r>
            <a:r>
              <a:rPr lang="en-US" sz="2000" dirty="0" smtClean="0">
                <a:solidFill>
                  <a:schemeClr val="bg1"/>
                </a:solidFill>
                <a:latin typeface="Akzidenz Grotesk BE"/>
                <a:cs typeface="Akzidenz Grotesk BE"/>
                <a:hlinkClick r:id="rId3"/>
              </a:rPr>
              <a:t>people</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Summary of my research in the June 2015 issue of ACM Interactions magazine. </a:t>
            </a:r>
          </a:p>
        </p:txBody>
      </p:sp>
      <p:pic>
        <p:nvPicPr>
          <p:cNvPr id="3" name="Picture 2"/>
          <p:cNvPicPr>
            <a:picLocks noChangeAspect="1"/>
          </p:cNvPicPr>
          <p:nvPr/>
        </p:nvPicPr>
        <p:blipFill>
          <a:blip r:embed="rId4"/>
          <a:stretch>
            <a:fillRect/>
          </a:stretch>
        </p:blipFill>
        <p:spPr>
          <a:xfrm>
            <a:off x="0" y="3882325"/>
            <a:ext cx="9144000" cy="2975675"/>
          </a:xfrm>
          <a:prstGeom prst="rect">
            <a:avLst/>
          </a:prstGeom>
        </p:spPr>
      </p:pic>
    </p:spTree>
    <p:extLst>
      <p:ext uri="{BB962C8B-B14F-4D97-AF65-F5344CB8AC3E}">
        <p14:creationId xmlns:p14="http://schemas.microsoft.com/office/powerpoint/2010/main" val="427427015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2739211"/>
          </a:xfrm>
          <a:prstGeom prst="rect">
            <a:avLst/>
          </a:prstGeom>
          <a:noFill/>
        </p:spPr>
        <p:txBody>
          <a:bodyPr wrap="square" rtlCol="0">
            <a:spAutoFit/>
          </a:bodyPr>
          <a:lstStyle/>
          <a:p>
            <a:r>
              <a:rPr lang="en-US" sz="3200" dirty="0" smtClean="0">
                <a:solidFill>
                  <a:srgbClr val="F2806C"/>
                </a:solidFill>
                <a:latin typeface="Palatino"/>
                <a:cs typeface="Palatino"/>
              </a:rPr>
              <a:t>Designing for Touch</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bg1"/>
                </a:solidFill>
                <a:latin typeface="Akzidenz Grotesk BE"/>
                <a:cs typeface="Akzidenz Grotesk BE"/>
                <a:hlinkClick r:id="rId3"/>
              </a:rPr>
              <a:t>http://4ourth.com/Touch/</a:t>
            </a:r>
            <a:r>
              <a:rPr lang="en-US" sz="2000" dirty="0" smtClean="0">
                <a:solidFill>
                  <a:schemeClr val="bg1"/>
                </a:solidFill>
                <a:latin typeface="Akzidenz Grotesk BE"/>
                <a:cs typeface="Akzidenz Grotesk BE"/>
                <a:hlinkClick r:id="rId3"/>
              </a:rPr>
              <a:t>index.html</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All my touch stuff is summarized here. Links to all the videos, PPTs, and articles ever written, plus a summary on the page itself.</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When I say to use the right type size, touch size and spacing, this has the most up to date guidelines on it</a:t>
            </a:r>
            <a:r>
              <a:rPr lang="en-US" sz="2000" smtClean="0">
                <a:solidFill>
                  <a:schemeClr val="bg1"/>
                </a:solidFill>
                <a:latin typeface="Akzidenz Grotesk BE"/>
                <a:cs typeface="Akzidenz Grotesk BE"/>
              </a:rPr>
              <a:t>, always. </a:t>
            </a: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149645910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197666</TotalTime>
  <Words>547</Words>
  <Application>Microsoft Macintosh PowerPoint</Application>
  <PresentationFormat>On-screen Show (4:3)</PresentationFormat>
  <Paragraphs>71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Akzidenz Grotesk</vt:lpstr>
      <vt:lpstr>Akzidenz Grotesk BE</vt:lpstr>
      <vt:lpstr>Calibri</vt:lpstr>
      <vt:lpstr>Palatino</vt:lpstr>
      <vt:lpstr>Palatino Linotype</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Hoober</cp:lastModifiedBy>
  <cp:revision>1400</cp:revision>
  <cp:lastPrinted>2013-04-15T23:35:07Z</cp:lastPrinted>
  <dcterms:created xsi:type="dcterms:W3CDTF">2011-10-30T17:26:39Z</dcterms:created>
  <dcterms:modified xsi:type="dcterms:W3CDTF">2015-10-11T18:06:34Z</dcterms:modified>
</cp:coreProperties>
</file>