
<file path=[Content_Types].xml><?xml version="1.0" encoding="utf-8"?>
<Types xmlns="http://schemas.openxmlformats.org/package/2006/content-types">
  <Default Extension="xml" ContentType="application/xml"/>
  <Default Extension="png" ContentType="image/png"/>
  <Default Extension="jpg" ContentType="image/jpe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1"/>
  </p:sldMasterIdLst>
  <p:notesMasterIdLst>
    <p:notesMasterId r:id="rId11"/>
  </p:notesMasterIdLst>
  <p:handoutMasterIdLst>
    <p:handoutMasterId r:id="rId12"/>
  </p:handoutMasterIdLst>
  <p:sldIdLst>
    <p:sldId id="591" r:id="rId2"/>
    <p:sldId id="601" r:id="rId3"/>
    <p:sldId id="618" r:id="rId4"/>
    <p:sldId id="623" r:id="rId5"/>
    <p:sldId id="620" r:id="rId6"/>
    <p:sldId id="621" r:id="rId7"/>
    <p:sldId id="622" r:id="rId8"/>
    <p:sldId id="617" r:id="rId9"/>
    <p:sldId id="619" r:id="rId10"/>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rnWhat="notes"/>
  <p:showPr useTimings="0">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E9213C"/>
    <a:srgbClr val="562D26"/>
    <a:srgbClr val="F2806C"/>
    <a:srgbClr val="FF728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45249" autoAdjust="0"/>
    <p:restoredTop sz="70478" autoAdjust="0"/>
  </p:normalViewPr>
  <p:slideViewPr>
    <p:cSldViewPr snapToGrid="0" snapToObjects="1">
      <p:cViewPr varScale="1">
        <p:scale>
          <a:sx n="69" d="100"/>
          <a:sy n="69" d="100"/>
        </p:scale>
        <p:origin x="368" y="176"/>
      </p:cViewPr>
      <p:guideLst>
        <p:guide orient="horz" pos="2160"/>
        <p:guide pos="2880"/>
      </p:guideLst>
    </p:cSldViewPr>
  </p:slideViewPr>
  <p:outlineViewPr>
    <p:cViewPr>
      <p:scale>
        <a:sx n="33" d="100"/>
        <a:sy n="33" d="100"/>
      </p:scale>
      <p:origin x="0" y="7880"/>
    </p:cViewPr>
  </p:outlineViewPr>
  <p:notesTextViewPr>
    <p:cViewPr>
      <p:scale>
        <a:sx n="100" d="100"/>
        <a:sy n="100" d="100"/>
      </p:scale>
      <p:origin x="0" y="0"/>
    </p:cViewPr>
  </p:notesTextViewPr>
  <p:sorterViewPr>
    <p:cViewPr>
      <p:scale>
        <a:sx n="89" d="100"/>
        <a:sy n="89" d="100"/>
      </p:scale>
      <p:origin x="0" y="0"/>
    </p:cViewPr>
  </p:sorterViewPr>
  <p:notesViewPr>
    <p:cSldViewPr snapToGrid="0" snapToObjects="1">
      <p:cViewPr>
        <p:scale>
          <a:sx n="75" d="100"/>
          <a:sy n="75" d="100"/>
        </p:scale>
        <p:origin x="-2912" y="-8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notesMaster" Target="notesMasters/notesMaster1.xml"/><Relationship Id="rId12" Type="http://schemas.openxmlformats.org/officeDocument/2006/relationships/handoutMaster" Target="handoutMasters/handoutMaster1.xml"/><Relationship Id="rId13" Type="http://schemas.openxmlformats.org/officeDocument/2006/relationships/presProps" Target="presProps.xml"/><Relationship Id="rId14" Type="http://schemas.openxmlformats.org/officeDocument/2006/relationships/viewProps" Target="viewProps.xml"/><Relationship Id="rId15" Type="http://schemas.openxmlformats.org/officeDocument/2006/relationships/theme" Target="theme/theme1.xml"/><Relationship Id="rId16"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E83E2636-F00D-3B4C-91BC-978C0CC75288}" type="datetime1">
              <a:rPr lang="en-US" smtClean="0"/>
              <a:t>10/11/15</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613E92EE-8017-1746-A6F4-E4C0BCDFA803}" type="slidenum">
              <a:rPr lang="en-US" smtClean="0"/>
              <a:t>‹#›</a:t>
            </a:fld>
            <a:endParaRPr lang="en-US"/>
          </a:p>
        </p:txBody>
      </p:sp>
    </p:spTree>
    <p:extLst>
      <p:ext uri="{BB962C8B-B14F-4D97-AF65-F5344CB8AC3E}">
        <p14:creationId xmlns:p14="http://schemas.microsoft.com/office/powerpoint/2010/main" val="327950666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84DADC0-0B0F-C44F-96FC-226034E2F398}" type="datetime1">
              <a:rPr lang="en-US" smtClean="0"/>
              <a:t>10/11/15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19D55F2-16B5-3A42-80D9-9BC8F66E0B68}" type="slidenum">
              <a:rPr lang="en-US" smtClean="0"/>
              <a:t>‹#›</a:t>
            </a:fld>
            <a:endParaRPr lang="en-US"/>
          </a:p>
        </p:txBody>
      </p:sp>
    </p:spTree>
    <p:extLst>
      <p:ext uri="{BB962C8B-B14F-4D97-AF65-F5344CB8AC3E}">
        <p14:creationId xmlns:p14="http://schemas.microsoft.com/office/powerpoint/2010/main" val="4294439713"/>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4588" y="685800"/>
            <a:ext cx="3100387" cy="2327275"/>
          </a:xfrm>
        </p:spPr>
      </p:sp>
      <p:sp>
        <p:nvSpPr>
          <p:cNvPr id="3" name="Notes Placeholder 2"/>
          <p:cNvSpPr>
            <a:spLocks noGrp="1"/>
          </p:cNvSpPr>
          <p:nvPr>
            <p:ph type="body" idx="1"/>
          </p:nvPr>
        </p:nvSpPr>
        <p:spPr/>
        <p:txBody>
          <a:bodyPr/>
          <a:lstStyle/>
          <a:p>
            <a:endParaRPr lang="en-US" sz="1200" kern="1200" baseline="0" dirty="0" smtClean="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fld id="{C19D55F2-16B5-3A42-80D9-9BC8F66E0B68}" type="slidenum">
              <a:rPr lang="en-US" smtClean="0"/>
              <a:t>1</a:t>
            </a:fld>
            <a:endParaRPr lang="en-US"/>
          </a:p>
        </p:txBody>
      </p:sp>
    </p:spTree>
    <p:extLst>
      <p:ext uri="{BB962C8B-B14F-4D97-AF65-F5344CB8AC3E}">
        <p14:creationId xmlns:p14="http://schemas.microsoft.com/office/powerpoint/2010/main" val="64257033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4588" y="685800"/>
            <a:ext cx="3575050" cy="2682875"/>
          </a:xfrm>
        </p:spPr>
      </p:sp>
      <p:sp>
        <p:nvSpPr>
          <p:cNvPr id="3" name="Notes Placeholder 2"/>
          <p:cNvSpPr>
            <a:spLocks noGrp="1"/>
          </p:cNvSpPr>
          <p:nvPr>
            <p:ph type="body" idx="1"/>
          </p:nvPr>
        </p:nvSpPr>
        <p:spPr/>
        <p:txBody>
          <a:bodyPr/>
          <a:lstStyle/>
          <a:p>
            <a:endParaRPr lang="en-US" sz="1200" kern="120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C19D55F2-16B5-3A42-80D9-9BC8F66E0B68}" type="slidenum">
              <a:rPr lang="en-US" smtClean="0"/>
              <a:t>2</a:t>
            </a:fld>
            <a:endParaRPr lang="en-US"/>
          </a:p>
        </p:txBody>
      </p:sp>
    </p:spTree>
    <p:extLst>
      <p:ext uri="{BB962C8B-B14F-4D97-AF65-F5344CB8AC3E}">
        <p14:creationId xmlns:p14="http://schemas.microsoft.com/office/powerpoint/2010/main" val="241925744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4588" y="685800"/>
            <a:ext cx="3575050" cy="2682875"/>
          </a:xfrm>
        </p:spPr>
      </p:sp>
      <p:sp>
        <p:nvSpPr>
          <p:cNvPr id="3" name="Notes Placeholder 2"/>
          <p:cNvSpPr>
            <a:spLocks noGrp="1"/>
          </p:cNvSpPr>
          <p:nvPr>
            <p:ph type="body" idx="1"/>
          </p:nvPr>
        </p:nvSpPr>
        <p:spPr/>
        <p:txBody>
          <a:bodyPr/>
          <a:lstStyle/>
          <a:p>
            <a:endParaRPr lang="en-US" sz="1200" kern="120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C19D55F2-16B5-3A42-80D9-9BC8F66E0B68}" type="slidenum">
              <a:rPr lang="en-US" smtClean="0"/>
              <a:t>3</a:t>
            </a:fld>
            <a:endParaRPr lang="en-US"/>
          </a:p>
        </p:txBody>
      </p:sp>
    </p:spTree>
    <p:extLst>
      <p:ext uri="{BB962C8B-B14F-4D97-AF65-F5344CB8AC3E}">
        <p14:creationId xmlns:p14="http://schemas.microsoft.com/office/powerpoint/2010/main" val="241925744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4588" y="685800"/>
            <a:ext cx="3575050" cy="2682875"/>
          </a:xfrm>
        </p:spPr>
      </p:sp>
      <p:sp>
        <p:nvSpPr>
          <p:cNvPr id="3" name="Notes Placeholder 2"/>
          <p:cNvSpPr>
            <a:spLocks noGrp="1"/>
          </p:cNvSpPr>
          <p:nvPr>
            <p:ph type="body" idx="1"/>
          </p:nvPr>
        </p:nvSpPr>
        <p:spPr/>
        <p:txBody>
          <a:bodyPr/>
          <a:lstStyle/>
          <a:p>
            <a:endParaRPr lang="en-US" sz="1200" kern="120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C19D55F2-16B5-3A42-80D9-9BC8F66E0B68}" type="slidenum">
              <a:rPr lang="en-US" smtClean="0"/>
              <a:t>4</a:t>
            </a:fld>
            <a:endParaRPr lang="en-US"/>
          </a:p>
        </p:txBody>
      </p:sp>
    </p:spTree>
    <p:extLst>
      <p:ext uri="{BB962C8B-B14F-4D97-AF65-F5344CB8AC3E}">
        <p14:creationId xmlns:p14="http://schemas.microsoft.com/office/powerpoint/2010/main" val="241925744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4588" y="685800"/>
            <a:ext cx="3575050" cy="2682875"/>
          </a:xfrm>
        </p:spPr>
      </p:sp>
      <p:sp>
        <p:nvSpPr>
          <p:cNvPr id="3" name="Notes Placeholder 2"/>
          <p:cNvSpPr>
            <a:spLocks noGrp="1"/>
          </p:cNvSpPr>
          <p:nvPr>
            <p:ph type="body" idx="1"/>
          </p:nvPr>
        </p:nvSpPr>
        <p:spPr/>
        <p:txBody>
          <a:bodyPr/>
          <a:lstStyle/>
          <a:p>
            <a:endParaRPr lang="en-US" sz="1200" kern="120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C19D55F2-16B5-3A42-80D9-9BC8F66E0B68}" type="slidenum">
              <a:rPr lang="en-US" smtClean="0"/>
              <a:t>5</a:t>
            </a:fld>
            <a:endParaRPr lang="en-US"/>
          </a:p>
        </p:txBody>
      </p:sp>
    </p:spTree>
    <p:extLst>
      <p:ext uri="{BB962C8B-B14F-4D97-AF65-F5344CB8AC3E}">
        <p14:creationId xmlns:p14="http://schemas.microsoft.com/office/powerpoint/2010/main" val="241925744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4588" y="685800"/>
            <a:ext cx="3575050" cy="2682875"/>
          </a:xfrm>
        </p:spPr>
      </p:sp>
      <p:sp>
        <p:nvSpPr>
          <p:cNvPr id="3" name="Notes Placeholder 2"/>
          <p:cNvSpPr>
            <a:spLocks noGrp="1"/>
          </p:cNvSpPr>
          <p:nvPr>
            <p:ph type="body" idx="1"/>
          </p:nvPr>
        </p:nvSpPr>
        <p:spPr/>
        <p:txBody>
          <a:bodyPr/>
          <a:lstStyle/>
          <a:p>
            <a:endParaRPr lang="en-US" sz="1200" kern="120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C19D55F2-16B5-3A42-80D9-9BC8F66E0B68}" type="slidenum">
              <a:rPr lang="en-US" smtClean="0"/>
              <a:t>6</a:t>
            </a:fld>
            <a:endParaRPr lang="en-US"/>
          </a:p>
        </p:txBody>
      </p:sp>
    </p:spTree>
    <p:extLst>
      <p:ext uri="{BB962C8B-B14F-4D97-AF65-F5344CB8AC3E}">
        <p14:creationId xmlns:p14="http://schemas.microsoft.com/office/powerpoint/2010/main" val="241925744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4588" y="685800"/>
            <a:ext cx="3575050" cy="2682875"/>
          </a:xfrm>
        </p:spPr>
      </p:sp>
      <p:sp>
        <p:nvSpPr>
          <p:cNvPr id="3" name="Notes Placeholder 2"/>
          <p:cNvSpPr>
            <a:spLocks noGrp="1"/>
          </p:cNvSpPr>
          <p:nvPr>
            <p:ph type="body" idx="1"/>
          </p:nvPr>
        </p:nvSpPr>
        <p:spPr/>
        <p:txBody>
          <a:bodyPr/>
          <a:lstStyle/>
          <a:p>
            <a:endParaRPr lang="en-US" sz="1200" kern="120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C19D55F2-16B5-3A42-80D9-9BC8F66E0B68}" type="slidenum">
              <a:rPr lang="en-US" smtClean="0"/>
              <a:t>7</a:t>
            </a:fld>
            <a:endParaRPr lang="en-US"/>
          </a:p>
        </p:txBody>
      </p:sp>
    </p:spTree>
    <p:extLst>
      <p:ext uri="{BB962C8B-B14F-4D97-AF65-F5344CB8AC3E}">
        <p14:creationId xmlns:p14="http://schemas.microsoft.com/office/powerpoint/2010/main" val="241925744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4588" y="685800"/>
            <a:ext cx="3575050" cy="2682875"/>
          </a:xfrm>
        </p:spPr>
      </p:sp>
      <p:sp>
        <p:nvSpPr>
          <p:cNvPr id="3" name="Notes Placeholder 2"/>
          <p:cNvSpPr>
            <a:spLocks noGrp="1"/>
          </p:cNvSpPr>
          <p:nvPr>
            <p:ph type="body" idx="1"/>
          </p:nvPr>
        </p:nvSpPr>
        <p:spPr/>
        <p:txBody>
          <a:bodyPr/>
          <a:lstStyle/>
          <a:p>
            <a:endParaRPr lang="en-US" sz="1200" kern="120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C19D55F2-16B5-3A42-80D9-9BC8F66E0B68}" type="slidenum">
              <a:rPr lang="en-US" smtClean="0"/>
              <a:t>8</a:t>
            </a:fld>
            <a:endParaRPr lang="en-US"/>
          </a:p>
        </p:txBody>
      </p:sp>
    </p:spTree>
    <p:extLst>
      <p:ext uri="{BB962C8B-B14F-4D97-AF65-F5344CB8AC3E}">
        <p14:creationId xmlns:p14="http://schemas.microsoft.com/office/powerpoint/2010/main" val="241925744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4588" y="685800"/>
            <a:ext cx="3575050" cy="2682875"/>
          </a:xfrm>
        </p:spPr>
      </p:sp>
      <p:sp>
        <p:nvSpPr>
          <p:cNvPr id="3" name="Notes Placeholder 2"/>
          <p:cNvSpPr>
            <a:spLocks noGrp="1"/>
          </p:cNvSpPr>
          <p:nvPr>
            <p:ph type="body" idx="1"/>
          </p:nvPr>
        </p:nvSpPr>
        <p:spPr/>
        <p:txBody>
          <a:bodyPr/>
          <a:lstStyle/>
          <a:p>
            <a:endParaRPr lang="en-US" sz="1200" kern="120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C19D55F2-16B5-3A42-80D9-9BC8F66E0B68}" type="slidenum">
              <a:rPr lang="en-US" smtClean="0"/>
              <a:t>9</a:t>
            </a:fld>
            <a:endParaRPr lang="en-US"/>
          </a:p>
        </p:txBody>
      </p:sp>
    </p:spTree>
    <p:extLst>
      <p:ext uri="{BB962C8B-B14F-4D97-AF65-F5344CB8AC3E}">
        <p14:creationId xmlns:p14="http://schemas.microsoft.com/office/powerpoint/2010/main" val="241925744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jp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jp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4" name="Picture 3" descr="Title-Slide-Lovebird-1.jpg"/>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0" y="0"/>
            <a:ext cx="9144000" cy="6858000"/>
          </a:xfrm>
          <a:prstGeom prst="rect">
            <a:avLst/>
          </a:prstGeom>
        </p:spPr>
      </p:pic>
      <p:sp>
        <p:nvSpPr>
          <p:cNvPr id="2" name="Title 1"/>
          <p:cNvSpPr>
            <a:spLocks noGrp="1"/>
          </p:cNvSpPr>
          <p:nvPr>
            <p:ph type="ctrTitle"/>
          </p:nvPr>
        </p:nvSpPr>
        <p:spPr>
          <a:xfrm>
            <a:off x="685800" y="1337204"/>
            <a:ext cx="6341533" cy="1586442"/>
          </a:xfrm>
        </p:spPr>
        <p:txBody>
          <a:bodyPr/>
          <a:lstStyle>
            <a:lvl1pPr algn="l">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685800" y="3318934"/>
            <a:ext cx="6400800" cy="1752600"/>
          </a:xfrm>
        </p:spPr>
        <p:txBody>
          <a:bodyPr/>
          <a:lstStyle>
            <a:lvl1pPr marL="0" indent="0" algn="l">
              <a:buNone/>
              <a:defRPr>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Tree>
    <p:extLst>
      <p:ext uri="{BB962C8B-B14F-4D97-AF65-F5344CB8AC3E}">
        <p14:creationId xmlns:p14="http://schemas.microsoft.com/office/powerpoint/2010/main" val="410374651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1"/>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9"/>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224292778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37838246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9"/>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411925224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pic>
        <p:nvPicPr>
          <p:cNvPr id="3" name="Picture 2" descr="Title-Slide-Lovebird-2.jpg"/>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0" y="0"/>
            <a:ext cx="9144000" cy="6858000"/>
          </a:xfrm>
          <a:prstGeom prst="rect">
            <a:avLst/>
          </a:prstGeom>
        </p:spPr>
      </p:pic>
    </p:spTree>
    <p:extLst>
      <p:ext uri="{BB962C8B-B14F-4D97-AF65-F5344CB8AC3E}">
        <p14:creationId xmlns:p14="http://schemas.microsoft.com/office/powerpoint/2010/main" val="329228588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345282822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4"/>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Tree>
    <p:extLst>
      <p:ext uri="{BB962C8B-B14F-4D97-AF65-F5344CB8AC3E}">
        <p14:creationId xmlns:p14="http://schemas.microsoft.com/office/powerpoint/2010/main" val="357109077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64225935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1"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1"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59534294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37728622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28828114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1"/>
            <a:ext cx="511175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435101"/>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209309883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4" Type="http://schemas.openxmlformats.org/officeDocument/2006/relationships/image" Target="../media/image1.pn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pic>
        <p:nvPicPr>
          <p:cNvPr id="4" name="Picture 3" descr="Title-Slide-Lovebird-3.png"/>
          <p:cNvPicPr>
            <a:picLocks noChangeAspect="1"/>
          </p:cNvPicPr>
          <p:nvPr userDrawn="1"/>
        </p:nvPicPr>
        <p:blipFill>
          <a:blip r:embed="rId14" cstate="screen">
            <a:extLst>
              <a:ext uri="{28A0092B-C50C-407E-A947-70E740481C1C}">
                <a14:useLocalDpi xmlns:a14="http://schemas.microsoft.com/office/drawing/2010/main"/>
              </a:ext>
            </a:extLst>
          </a:blip>
          <a:stretch>
            <a:fillRect/>
          </a:stretch>
        </p:blipFill>
        <p:spPr>
          <a:xfrm>
            <a:off x="0" y="0"/>
            <a:ext cx="9144000" cy="6858000"/>
          </a:xfrm>
          <a:prstGeom prst="rect">
            <a:avLst/>
          </a:prstGeom>
        </p:spPr>
      </p:pic>
      <p:sp>
        <p:nvSpPr>
          <p:cNvPr id="2" name="Title Placeholder 1"/>
          <p:cNvSpPr>
            <a:spLocks noGrp="1"/>
          </p:cNvSpPr>
          <p:nvPr>
            <p:ph type="title"/>
          </p:nvPr>
        </p:nvSpPr>
        <p:spPr>
          <a:xfrm>
            <a:off x="457200" y="1155171"/>
            <a:ext cx="8229600" cy="707496"/>
          </a:xfrm>
          <a:prstGeom prst="rect">
            <a:avLst/>
          </a:prstGeom>
        </p:spPr>
        <p:txBody>
          <a:bodyPr vert="horz" lIns="91440" tIns="45720" rIns="91440" bIns="45720" rtlCol="0" anchor="ctr">
            <a:no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2142067"/>
            <a:ext cx="8229600" cy="3984096"/>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7" name="TextBox 16"/>
          <p:cNvSpPr txBox="1"/>
          <p:nvPr userDrawn="1"/>
        </p:nvSpPr>
        <p:spPr>
          <a:xfrm>
            <a:off x="8337551" y="6139934"/>
            <a:ext cx="850900" cy="369332"/>
          </a:xfrm>
          <a:prstGeom prst="rect">
            <a:avLst/>
          </a:prstGeom>
          <a:noFill/>
        </p:spPr>
        <p:txBody>
          <a:bodyPr wrap="square" rtlCol="0">
            <a:spAutoFit/>
          </a:bodyPr>
          <a:lstStyle/>
          <a:p>
            <a:pPr algn="ctr"/>
            <a:fld id="{40681935-B1E9-0C42-B5A3-F64407C35846}" type="slidenum">
              <a:rPr lang="en-US" smtClean="0">
                <a:solidFill>
                  <a:schemeClr val="bg1">
                    <a:lumMod val="50000"/>
                  </a:schemeClr>
                </a:solidFill>
                <a:latin typeface="Akzidenz Grotesk"/>
                <a:cs typeface="Akzidenz Grotesk"/>
              </a:rPr>
              <a:pPr algn="ctr"/>
              <a:t>‹#›</a:t>
            </a:fld>
            <a:endParaRPr lang="en-US" dirty="0">
              <a:solidFill>
                <a:schemeClr val="bg1">
                  <a:lumMod val="50000"/>
                </a:schemeClr>
              </a:solidFill>
              <a:latin typeface="Akzidenz Grotesk"/>
              <a:cs typeface="Akzidenz Grotesk"/>
            </a:endParaRPr>
          </a:p>
        </p:txBody>
      </p:sp>
      <p:sp>
        <p:nvSpPr>
          <p:cNvPr id="9" name="Rectangle 8"/>
          <p:cNvSpPr/>
          <p:nvPr userDrawn="1"/>
        </p:nvSpPr>
        <p:spPr>
          <a:xfrm>
            <a:off x="457200" y="6282452"/>
            <a:ext cx="2999143" cy="246221"/>
          </a:xfrm>
          <a:prstGeom prst="rect">
            <a:avLst/>
          </a:prstGeom>
        </p:spPr>
        <p:txBody>
          <a:bodyPr wrap="square">
            <a:spAutoFit/>
          </a:bodyPr>
          <a:lstStyle/>
          <a:p>
            <a:r>
              <a:rPr lang="en-US" sz="1000" b="0" i="0" kern="1200" dirty="0" smtClean="0">
                <a:solidFill>
                  <a:schemeClr val="bg1">
                    <a:alpha val="46000"/>
                  </a:schemeClr>
                </a:solidFill>
                <a:latin typeface="Palatino"/>
                <a:ea typeface="+mn-ea"/>
                <a:cs typeface="Palatino"/>
              </a:rPr>
              <a:t>© 2015</a:t>
            </a:r>
            <a:r>
              <a:rPr lang="en-US" sz="1000" b="0" i="0" kern="1200" baseline="0" dirty="0" smtClean="0">
                <a:solidFill>
                  <a:schemeClr val="bg1">
                    <a:alpha val="46000"/>
                  </a:schemeClr>
                </a:solidFill>
                <a:latin typeface="Palatino"/>
                <a:ea typeface="+mn-ea"/>
                <a:cs typeface="Palatino"/>
              </a:rPr>
              <a:t> 4ourth Mobile</a:t>
            </a:r>
            <a:endParaRPr lang="en-US" sz="1000" b="0" i="1" kern="1200" dirty="0" smtClean="0">
              <a:solidFill>
                <a:schemeClr val="bg1">
                  <a:alpha val="46000"/>
                </a:schemeClr>
              </a:solidFill>
              <a:latin typeface="Palatino"/>
              <a:ea typeface="+mn-ea"/>
              <a:cs typeface="Palatino"/>
            </a:endParaRPr>
          </a:p>
        </p:txBody>
      </p:sp>
      <p:sp>
        <p:nvSpPr>
          <p:cNvPr id="10" name="Rectangle 9"/>
          <p:cNvSpPr/>
          <p:nvPr userDrawn="1"/>
        </p:nvSpPr>
        <p:spPr>
          <a:xfrm>
            <a:off x="7659025" y="174109"/>
            <a:ext cx="1365253" cy="646331"/>
          </a:xfrm>
          <a:prstGeom prst="rect">
            <a:avLst/>
          </a:prstGeom>
        </p:spPr>
        <p:txBody>
          <a:bodyPr wrap="square">
            <a:spAutoFit/>
          </a:bodyPr>
          <a:lstStyle/>
          <a:p>
            <a:r>
              <a:rPr lang="en-US" sz="1800" b="0" i="0" kern="1200" dirty="0" smtClean="0">
                <a:solidFill>
                  <a:schemeClr val="bg1">
                    <a:alpha val="46000"/>
                  </a:schemeClr>
                </a:solidFill>
                <a:latin typeface="Palatino"/>
                <a:ea typeface="+mn-ea"/>
                <a:cs typeface="Palatino"/>
              </a:rPr>
              <a:t>@shoobe01</a:t>
            </a:r>
            <a:endParaRPr lang="en-US" sz="1800" b="0" i="0" kern="1200" baseline="0" dirty="0" smtClean="0">
              <a:solidFill>
                <a:schemeClr val="bg1">
                  <a:alpha val="46000"/>
                </a:schemeClr>
              </a:solidFill>
              <a:latin typeface="Palatino"/>
              <a:ea typeface="+mn-ea"/>
              <a:cs typeface="Palatino"/>
            </a:endParaRPr>
          </a:p>
          <a:p>
            <a:r>
              <a:rPr lang="en-US" sz="1800" b="0" i="0" kern="1200" dirty="0" smtClean="0">
                <a:solidFill>
                  <a:schemeClr val="bg1">
                    <a:alpha val="46000"/>
                  </a:schemeClr>
                </a:solidFill>
                <a:latin typeface="Palatino"/>
                <a:ea typeface="+mn-ea"/>
                <a:cs typeface="Palatino"/>
              </a:rPr>
              <a:t>4ourth.com</a:t>
            </a:r>
          </a:p>
        </p:txBody>
      </p:sp>
      <p:sp>
        <p:nvSpPr>
          <p:cNvPr id="11" name="Rectangle 10"/>
          <p:cNvSpPr/>
          <p:nvPr userDrawn="1"/>
        </p:nvSpPr>
        <p:spPr>
          <a:xfrm>
            <a:off x="155250" y="170087"/>
            <a:ext cx="6996664" cy="646331"/>
          </a:xfrm>
          <a:prstGeom prst="rect">
            <a:avLst/>
          </a:prstGeom>
          <a:noFill/>
        </p:spPr>
        <p:txBody>
          <a:bodyPr wrap="square">
            <a:spAutoFit/>
          </a:bodyPr>
          <a:lstStyle/>
          <a:p>
            <a:r>
              <a:rPr lang="en-US" sz="1800" b="0" i="0" kern="1200" dirty="0" smtClean="0">
                <a:solidFill>
                  <a:schemeClr val="bg1">
                    <a:alpha val="89000"/>
                  </a:schemeClr>
                </a:solidFill>
                <a:latin typeface="Palatino"/>
                <a:ea typeface="+mn-ea"/>
                <a:cs typeface="Palatino"/>
              </a:rPr>
              <a:t>The Complete Guide to</a:t>
            </a:r>
            <a:r>
              <a:rPr lang="en-US" sz="1800" b="0" i="0" kern="1200" baseline="0" dirty="0" smtClean="0">
                <a:solidFill>
                  <a:schemeClr val="bg1">
                    <a:alpha val="89000"/>
                  </a:schemeClr>
                </a:solidFill>
                <a:latin typeface="Palatino"/>
                <a:ea typeface="+mn-ea"/>
                <a:cs typeface="Palatino"/>
              </a:rPr>
              <a:t> </a:t>
            </a:r>
            <a:r>
              <a:rPr lang="en-US" sz="1800" b="0" i="0" kern="1200" dirty="0" smtClean="0">
                <a:solidFill>
                  <a:schemeClr val="bg1">
                    <a:alpha val="89000"/>
                  </a:schemeClr>
                </a:solidFill>
                <a:latin typeface="Palatino"/>
                <a:ea typeface="+mn-ea"/>
                <a:cs typeface="Palatino"/>
              </a:rPr>
              <a:t>Designing Mobile</a:t>
            </a:r>
            <a:r>
              <a:rPr lang="en-US" sz="1800" b="0" i="0" kern="1200" baseline="0" dirty="0" smtClean="0">
                <a:solidFill>
                  <a:schemeClr val="bg1">
                    <a:alpha val="89000"/>
                  </a:schemeClr>
                </a:solidFill>
                <a:latin typeface="Palatino"/>
                <a:ea typeface="+mn-ea"/>
                <a:cs typeface="Palatino"/>
              </a:rPr>
              <a:t> </a:t>
            </a:r>
            <a:r>
              <a:rPr lang="en-US" sz="1800" b="0" i="0" kern="1200" dirty="0" smtClean="0">
                <a:solidFill>
                  <a:schemeClr val="bg1">
                    <a:alpha val="89000"/>
                  </a:schemeClr>
                </a:solidFill>
                <a:latin typeface="Palatino"/>
                <a:ea typeface="+mn-ea"/>
                <a:cs typeface="Palatino"/>
              </a:rPr>
              <a:t>User Experiences</a:t>
            </a:r>
          </a:p>
          <a:p>
            <a:r>
              <a:rPr lang="en-US" sz="1800" b="0" i="0" kern="1200" baseline="0" dirty="0" smtClean="0">
                <a:solidFill>
                  <a:schemeClr val="bg1">
                    <a:alpha val="89000"/>
                  </a:schemeClr>
                </a:solidFill>
                <a:latin typeface="Palatino"/>
                <a:ea typeface="+mn-ea"/>
                <a:cs typeface="Palatino"/>
              </a:rPr>
              <a:t>10) Interactions &amp; Touch</a:t>
            </a:r>
          </a:p>
        </p:txBody>
      </p:sp>
    </p:spTree>
    <p:extLst>
      <p:ext uri="{BB962C8B-B14F-4D97-AF65-F5344CB8AC3E}">
        <p14:creationId xmlns:p14="http://schemas.microsoft.com/office/powerpoint/2010/main" val="1828926695"/>
      </p:ext>
    </p:extLst>
  </p:cSld>
  <p:clrMap bg1="lt1" tx1="dk1" bg2="lt2" tx2="dk2" accent1="accent1" accent2="accent2" accent3="accent3" accent4="accent4" accent5="accent5" accent6="accent6" hlink="hlink" folHlink="folHlink"/>
  <p:sldLayoutIdLst>
    <p:sldLayoutId id="2147483649" r:id="rId1"/>
    <p:sldLayoutId id="2147483660"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hf hdr="0" ftr="0" dt="0"/>
  <p:txStyles>
    <p:titleStyle>
      <a:lvl1pPr algn="l" defTabSz="457200" rtl="0" eaLnBrk="1" latinLnBrk="0" hangingPunct="1">
        <a:spcBef>
          <a:spcPct val="0"/>
        </a:spcBef>
        <a:buNone/>
        <a:defRPr sz="4200" kern="1200">
          <a:solidFill>
            <a:schemeClr val="tx1"/>
          </a:solidFill>
          <a:latin typeface="Palatino Linotype"/>
          <a:ea typeface="+mj-ea"/>
          <a:cs typeface="Palatino Linotype"/>
        </a:defRPr>
      </a:lvl1pPr>
    </p:titleStyle>
    <p:bodyStyle>
      <a:lvl1pPr marL="342900" indent="-342900" algn="l" defTabSz="457200" rtl="0" eaLnBrk="1" latinLnBrk="0" hangingPunct="1">
        <a:spcBef>
          <a:spcPct val="20000"/>
        </a:spcBef>
        <a:buFont typeface="Arial"/>
        <a:buChar char="•"/>
        <a:defRPr sz="3600" kern="1200">
          <a:solidFill>
            <a:schemeClr val="tx1"/>
          </a:solidFill>
          <a:latin typeface="Palatino"/>
          <a:ea typeface="+mn-ea"/>
          <a:cs typeface="Palatino"/>
        </a:defRPr>
      </a:lvl1pPr>
      <a:lvl2pPr marL="742950" indent="-285750" algn="l" defTabSz="457200" rtl="0" eaLnBrk="1" latinLnBrk="0" hangingPunct="1">
        <a:spcBef>
          <a:spcPct val="20000"/>
        </a:spcBef>
        <a:buFont typeface="Arial"/>
        <a:buChar char="–"/>
        <a:defRPr sz="3600" kern="1200">
          <a:solidFill>
            <a:schemeClr val="tx1"/>
          </a:solidFill>
          <a:latin typeface="Palatino"/>
          <a:ea typeface="+mn-ea"/>
          <a:cs typeface="Palatino"/>
        </a:defRPr>
      </a:lvl2pPr>
      <a:lvl3pPr marL="1143000" indent="-228600" algn="l" defTabSz="457200" rtl="0" eaLnBrk="1" latinLnBrk="0" hangingPunct="1">
        <a:spcBef>
          <a:spcPct val="20000"/>
        </a:spcBef>
        <a:buFont typeface="Arial"/>
        <a:buChar char="•"/>
        <a:defRPr sz="3600" kern="1200">
          <a:solidFill>
            <a:schemeClr val="tx1"/>
          </a:solidFill>
          <a:latin typeface="Palatino"/>
          <a:ea typeface="+mn-ea"/>
          <a:cs typeface="Palatino"/>
        </a:defRPr>
      </a:lvl3pPr>
      <a:lvl4pPr marL="1600200" indent="-228600" algn="l" defTabSz="457200" rtl="0" eaLnBrk="1" latinLnBrk="0" hangingPunct="1">
        <a:spcBef>
          <a:spcPct val="20000"/>
        </a:spcBef>
        <a:buFont typeface="Arial"/>
        <a:buChar char="–"/>
        <a:defRPr sz="3600" kern="1200">
          <a:solidFill>
            <a:schemeClr val="tx1"/>
          </a:solidFill>
          <a:latin typeface="Palatino"/>
          <a:ea typeface="+mn-ea"/>
          <a:cs typeface="Palatino"/>
        </a:defRPr>
      </a:lvl4pPr>
      <a:lvl5pPr marL="2057400" indent="-228600" algn="l" defTabSz="457200" rtl="0" eaLnBrk="1" latinLnBrk="0" hangingPunct="1">
        <a:spcBef>
          <a:spcPct val="20000"/>
        </a:spcBef>
        <a:buFont typeface="Arial"/>
        <a:buChar char="»"/>
        <a:defRPr sz="3600" kern="1200">
          <a:solidFill>
            <a:schemeClr val="tx1"/>
          </a:solidFill>
          <a:latin typeface="Palatino"/>
          <a:ea typeface="+mn-ea"/>
          <a:cs typeface="Palatino"/>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 Id="rId3" Type="http://schemas.openxmlformats.org/officeDocument/2006/relationships/hyperlink" Target="http://blogs.discovermagazine.com/badastronomy/2010/06/10/resolving-the-iphone-resolution/"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 Id="rId3" Type="http://schemas.openxmlformats.org/officeDocument/2006/relationships/hyperlink" Target="http://blogs.discovermagazine.com/badastronomy/2010/06/10/resolving-the-iphone-resolution/"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NULL" TargetMode="External"/><Relationship Id="rId4" Type="http://schemas.openxmlformats.org/officeDocument/2006/relationships/hyperlink" Target="NULL" TargetMode="External"/><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3" Type="http://schemas.openxmlformats.org/officeDocument/2006/relationships/hyperlink" Target="NULL" TargetMode="External"/><Relationship Id="rId4" Type="http://schemas.openxmlformats.org/officeDocument/2006/relationships/hyperlink" Target="NULL" TargetMode="External"/><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3" Type="http://schemas.openxmlformats.org/officeDocument/2006/relationships/hyperlink" Target="NULL" TargetMode="External"/><Relationship Id="rId4" Type="http://schemas.openxmlformats.org/officeDocument/2006/relationships/hyperlink" Target="NULL" TargetMode="External"/><Relationship Id="rId5" Type="http://schemas.openxmlformats.org/officeDocument/2006/relationships/hyperlink" Target="NULL" TargetMode="External"/><Relationship Id="rId6" Type="http://schemas.openxmlformats.org/officeDocument/2006/relationships/hyperlink" Target="NULL" TargetMode="External"/><Relationship Id="rId7" Type="http://schemas.openxmlformats.org/officeDocument/2006/relationships/image" Target="../media/image4.png"/><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3" Type="http://schemas.openxmlformats.org/officeDocument/2006/relationships/hyperlink" Target="NULL" TargetMode="External"/><Relationship Id="rId4" Type="http://schemas.openxmlformats.org/officeDocument/2006/relationships/hyperlink" Target="NULL" TargetMode="External"/><Relationship Id="rId1" Type="http://schemas.openxmlformats.org/officeDocument/2006/relationships/slideLayout" Target="../slideLayouts/slideLayout3.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3" Type="http://schemas.openxmlformats.org/officeDocument/2006/relationships/hyperlink" Target="http://interactions.acm.org/archive/view/may-june-2015/fingers-thumbs-and-people" TargetMode="External"/><Relationship Id="rId4" Type="http://schemas.openxmlformats.org/officeDocument/2006/relationships/image" Target="../media/image5.png"/><Relationship Id="rId1" Type="http://schemas.openxmlformats.org/officeDocument/2006/relationships/slideLayout" Target="../slideLayouts/slideLayout3.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 Id="rId3" Type="http://schemas.openxmlformats.org/officeDocument/2006/relationships/hyperlink" Target="http://4ourth.com/Touch/index.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TextBox 3"/>
          <p:cNvSpPr txBox="1"/>
          <p:nvPr/>
        </p:nvSpPr>
        <p:spPr>
          <a:xfrm>
            <a:off x="-2106706" y="2584824"/>
            <a:ext cx="184666" cy="369332"/>
          </a:xfrm>
          <a:prstGeom prst="rect">
            <a:avLst/>
          </a:prstGeom>
          <a:noFill/>
        </p:spPr>
        <p:txBody>
          <a:bodyPr wrap="none" rtlCol="0">
            <a:spAutoFit/>
          </a:bodyPr>
          <a:lstStyle/>
          <a:p>
            <a:endParaRPr lang="en-US" dirty="0"/>
          </a:p>
        </p:txBody>
      </p:sp>
      <p:sp>
        <p:nvSpPr>
          <p:cNvPr id="6" name="TextBox 5"/>
          <p:cNvSpPr txBox="1"/>
          <p:nvPr/>
        </p:nvSpPr>
        <p:spPr>
          <a:xfrm>
            <a:off x="9915328" y="5584081"/>
            <a:ext cx="184666" cy="369332"/>
          </a:xfrm>
          <a:prstGeom prst="rect">
            <a:avLst/>
          </a:prstGeom>
          <a:noFill/>
        </p:spPr>
        <p:txBody>
          <a:bodyPr wrap="none" rtlCol="0">
            <a:spAutoFit/>
          </a:bodyPr>
          <a:lstStyle/>
          <a:p>
            <a:endParaRPr lang="en-US"/>
          </a:p>
        </p:txBody>
      </p:sp>
      <p:sp>
        <p:nvSpPr>
          <p:cNvPr id="8" name="TextBox 7"/>
          <p:cNvSpPr txBox="1"/>
          <p:nvPr/>
        </p:nvSpPr>
        <p:spPr>
          <a:xfrm>
            <a:off x="-3428853" y="-15888"/>
            <a:ext cx="3262654" cy="5940088"/>
          </a:xfrm>
          <a:prstGeom prst="rect">
            <a:avLst/>
          </a:prstGeom>
          <a:solidFill>
            <a:srgbClr val="CCFFCC"/>
          </a:solidFill>
        </p:spPr>
        <p:txBody>
          <a:bodyPr wrap="square" rtlCol="0">
            <a:spAutoFit/>
          </a:bodyPr>
          <a:lstStyle/>
          <a:p>
            <a:r>
              <a:rPr lang="en-US" sz="2000" b="1" dirty="0"/>
              <a:t>TIMING/VIDEO</a:t>
            </a:r>
          </a:p>
          <a:p>
            <a:r>
              <a:rPr lang="en-US" sz="2000" b="1" dirty="0"/>
              <a:t>Remove auto-advancing after creating a video version:</a:t>
            </a:r>
          </a:p>
          <a:p>
            <a:endParaRPr lang="en-US" sz="2000" b="1" dirty="0"/>
          </a:p>
          <a:p>
            <a:r>
              <a:rPr lang="en-US" sz="2000" b="1" dirty="0"/>
              <a:t>On/Off:</a:t>
            </a:r>
          </a:p>
          <a:p>
            <a:r>
              <a:rPr lang="en-US" sz="2000" dirty="0"/>
              <a:t>In the tabs (not menu): “Slide Show” </a:t>
            </a:r>
          </a:p>
          <a:p>
            <a:r>
              <a:rPr lang="en-US" sz="2000" dirty="0"/>
              <a:t>[X] Play Narrations</a:t>
            </a:r>
          </a:p>
          <a:p>
            <a:r>
              <a:rPr lang="en-US" sz="2000" dirty="0"/>
              <a:t>[X] Use Timings</a:t>
            </a:r>
          </a:p>
          <a:p>
            <a:r>
              <a:rPr lang="en-US" sz="2000" dirty="0"/>
              <a:t>[  ] Show Media Controls</a:t>
            </a:r>
          </a:p>
          <a:p>
            <a:endParaRPr lang="en-US" sz="2000" dirty="0"/>
          </a:p>
          <a:p>
            <a:r>
              <a:rPr lang="en-US" sz="2000" b="1" dirty="0"/>
              <a:t>Clear the timings completely:</a:t>
            </a:r>
          </a:p>
          <a:p>
            <a:r>
              <a:rPr lang="en-US" sz="2000" dirty="0"/>
              <a:t>Select all the slides</a:t>
            </a:r>
          </a:p>
          <a:p>
            <a:r>
              <a:rPr lang="en-US" sz="2000" dirty="0"/>
              <a:t>Right click a slide &gt; “Slide Transition…”</a:t>
            </a:r>
          </a:p>
          <a:p>
            <a:r>
              <a:rPr lang="en-US" sz="2000" dirty="0"/>
              <a:t>In the “Advance slide” section uncheck “Automatically after”</a:t>
            </a:r>
          </a:p>
        </p:txBody>
      </p:sp>
      <p:sp>
        <p:nvSpPr>
          <p:cNvPr id="11" name="Title 1"/>
          <p:cNvSpPr txBox="1">
            <a:spLocks/>
          </p:cNvSpPr>
          <p:nvPr/>
        </p:nvSpPr>
        <p:spPr>
          <a:xfrm>
            <a:off x="685801" y="1868237"/>
            <a:ext cx="7887112" cy="2934475"/>
          </a:xfrm>
          <a:prstGeom prst="rect">
            <a:avLst/>
          </a:prstGeom>
          <a:effectLst>
            <a:glow rad="63500">
              <a:schemeClr val="bg1">
                <a:alpha val="40000"/>
              </a:schemeClr>
            </a:glow>
          </a:effectLst>
        </p:spPr>
        <p:txBody>
          <a:bodyPr vert="horz" lIns="91440" tIns="45720" rIns="91440" bIns="45720" rtlCol="0" anchor="ctr">
            <a:noAutofit/>
          </a:bodyPr>
          <a:lstStyle>
            <a:lvl1pPr algn="l" defTabSz="457200" rtl="0" eaLnBrk="1" latinLnBrk="0" hangingPunct="1">
              <a:spcBef>
                <a:spcPct val="0"/>
              </a:spcBef>
              <a:buNone/>
              <a:defRPr sz="4200" kern="1200">
                <a:solidFill>
                  <a:schemeClr val="tx1"/>
                </a:solidFill>
                <a:latin typeface="Palatino Linotype"/>
                <a:ea typeface="+mj-ea"/>
                <a:cs typeface="Palatino Linotype"/>
              </a:defRPr>
            </a:lvl1pPr>
          </a:lstStyle>
          <a:p>
            <a:r>
              <a:rPr lang="en-US" sz="2000" dirty="0" smtClean="0">
                <a:solidFill>
                  <a:srgbClr val="FFFFFF"/>
                </a:solidFill>
              </a:rPr>
              <a:t>The complete guide to</a:t>
            </a:r>
            <a:r>
              <a:rPr lang="en-US" sz="1600" dirty="0" smtClean="0">
                <a:solidFill>
                  <a:srgbClr val="FFFFFF"/>
                </a:solidFill>
              </a:rPr>
              <a:t/>
            </a:r>
            <a:br>
              <a:rPr lang="en-US" sz="1600" dirty="0" smtClean="0">
                <a:solidFill>
                  <a:srgbClr val="FFFFFF"/>
                </a:solidFill>
              </a:rPr>
            </a:br>
            <a:r>
              <a:rPr lang="en-US" sz="4800" dirty="0" smtClean="0">
                <a:solidFill>
                  <a:srgbClr val="FFFFFF"/>
                </a:solidFill>
              </a:rPr>
              <a:t>Designing Mobile</a:t>
            </a:r>
            <a:br>
              <a:rPr lang="en-US" sz="4800" dirty="0" smtClean="0">
                <a:solidFill>
                  <a:srgbClr val="FFFFFF"/>
                </a:solidFill>
              </a:rPr>
            </a:br>
            <a:r>
              <a:rPr lang="en-US" sz="4800" dirty="0" smtClean="0">
                <a:solidFill>
                  <a:srgbClr val="FFFFFF"/>
                </a:solidFill>
              </a:rPr>
              <a:t>User Experiences</a:t>
            </a:r>
            <a:br>
              <a:rPr lang="en-US" sz="4800" dirty="0" smtClean="0">
                <a:solidFill>
                  <a:srgbClr val="FFFFFF"/>
                </a:solidFill>
              </a:rPr>
            </a:br>
            <a:r>
              <a:rPr lang="en-US" sz="2000" dirty="0" smtClean="0">
                <a:solidFill>
                  <a:srgbClr val="FFFFFF"/>
                </a:solidFill>
              </a:rPr>
              <a:t/>
            </a:r>
            <a:br>
              <a:rPr lang="en-US" sz="2000" dirty="0" smtClean="0">
                <a:solidFill>
                  <a:srgbClr val="FFFFFF"/>
                </a:solidFill>
              </a:rPr>
            </a:br>
            <a:r>
              <a:rPr lang="en-US" sz="3200" i="1" dirty="0">
                <a:solidFill>
                  <a:schemeClr val="bg1"/>
                </a:solidFill>
              </a:rPr>
              <a:t> 10) Interactions &amp; Touch </a:t>
            </a:r>
            <a:r>
              <a:rPr lang="en-US" sz="3200" i="1" dirty="0">
                <a:solidFill>
                  <a:schemeClr val="bg1"/>
                </a:solidFill>
              </a:rPr>
              <a:t/>
            </a:r>
            <a:br>
              <a:rPr lang="en-US" sz="3200" i="1" dirty="0">
                <a:solidFill>
                  <a:schemeClr val="bg1"/>
                </a:solidFill>
              </a:rPr>
            </a:br>
            <a:r>
              <a:rPr lang="en-US" sz="3200" i="1" dirty="0">
                <a:solidFill>
                  <a:schemeClr val="bg1"/>
                </a:solidFill>
              </a:rPr>
              <a:t>    </a:t>
            </a:r>
            <a:r>
              <a:rPr lang="en-US" sz="3200" b="1" i="1" dirty="0">
                <a:solidFill>
                  <a:schemeClr val="bg1"/>
                </a:solidFill>
              </a:rPr>
              <a:t> </a:t>
            </a:r>
            <a:r>
              <a:rPr lang="en-US" sz="3200" b="1" dirty="0" smtClean="0">
                <a:solidFill>
                  <a:schemeClr val="bg1"/>
                </a:solidFill>
                <a:latin typeface="Akzidenz Grotesk BE"/>
                <a:cs typeface="Akzidenz Grotesk BE"/>
              </a:rPr>
              <a:t>Resources</a:t>
            </a:r>
            <a:endParaRPr lang="en-US" sz="3200" dirty="0">
              <a:solidFill>
                <a:srgbClr val="FFFFFF"/>
              </a:solidFill>
            </a:endParaRPr>
          </a:p>
        </p:txBody>
      </p:sp>
      <p:sp>
        <p:nvSpPr>
          <p:cNvPr id="12" name="Subtitle 2"/>
          <p:cNvSpPr txBox="1">
            <a:spLocks/>
          </p:cNvSpPr>
          <p:nvPr/>
        </p:nvSpPr>
        <p:spPr>
          <a:xfrm>
            <a:off x="685801" y="5031631"/>
            <a:ext cx="5083581" cy="921782"/>
          </a:xfrm>
          <a:prstGeom prst="rect">
            <a:avLst/>
          </a:prstGeom>
        </p:spPr>
        <p:txBody>
          <a:bodyPr vert="horz" lIns="91440" tIns="45720" rIns="91440" bIns="45720" rtlCol="0">
            <a:normAutofit/>
          </a:bodyPr>
          <a:lstStyle>
            <a:lvl1pPr marL="0" indent="0" algn="l" defTabSz="457200" rtl="0" eaLnBrk="1" latinLnBrk="0" hangingPunct="1">
              <a:spcBef>
                <a:spcPct val="20000"/>
              </a:spcBef>
              <a:buFont typeface="Arial"/>
              <a:buNone/>
              <a:defRPr sz="3600" kern="1200">
                <a:solidFill>
                  <a:schemeClr val="bg1"/>
                </a:solidFill>
                <a:latin typeface="Palatino"/>
                <a:ea typeface="+mn-ea"/>
                <a:cs typeface="Palatino"/>
              </a:defRPr>
            </a:lvl1pPr>
            <a:lvl2pPr marL="457200" indent="0" algn="ctr" defTabSz="457200" rtl="0" eaLnBrk="1" latinLnBrk="0" hangingPunct="1">
              <a:spcBef>
                <a:spcPct val="20000"/>
              </a:spcBef>
              <a:buFont typeface="Arial"/>
              <a:buNone/>
              <a:defRPr sz="3600" kern="1200">
                <a:solidFill>
                  <a:schemeClr val="tx1">
                    <a:tint val="75000"/>
                  </a:schemeClr>
                </a:solidFill>
                <a:latin typeface="Palatino"/>
                <a:ea typeface="+mn-ea"/>
                <a:cs typeface="Palatino"/>
              </a:defRPr>
            </a:lvl2pPr>
            <a:lvl3pPr marL="914400" indent="0" algn="ctr" defTabSz="457200" rtl="0" eaLnBrk="1" latinLnBrk="0" hangingPunct="1">
              <a:spcBef>
                <a:spcPct val="20000"/>
              </a:spcBef>
              <a:buFont typeface="Arial"/>
              <a:buNone/>
              <a:defRPr sz="3600" kern="1200">
                <a:solidFill>
                  <a:schemeClr val="tx1">
                    <a:tint val="75000"/>
                  </a:schemeClr>
                </a:solidFill>
                <a:latin typeface="Palatino"/>
                <a:ea typeface="+mn-ea"/>
                <a:cs typeface="Palatino"/>
              </a:defRPr>
            </a:lvl3pPr>
            <a:lvl4pPr marL="1371600" indent="0" algn="ctr" defTabSz="457200" rtl="0" eaLnBrk="1" latinLnBrk="0" hangingPunct="1">
              <a:spcBef>
                <a:spcPct val="20000"/>
              </a:spcBef>
              <a:buFont typeface="Arial"/>
              <a:buNone/>
              <a:defRPr sz="3600" kern="1200">
                <a:solidFill>
                  <a:schemeClr val="tx1">
                    <a:tint val="75000"/>
                  </a:schemeClr>
                </a:solidFill>
                <a:latin typeface="Palatino"/>
                <a:ea typeface="+mn-ea"/>
                <a:cs typeface="Palatino"/>
              </a:defRPr>
            </a:lvl4pPr>
            <a:lvl5pPr marL="1828800" indent="0" algn="ctr" defTabSz="457200" rtl="0" eaLnBrk="1" latinLnBrk="0" hangingPunct="1">
              <a:spcBef>
                <a:spcPct val="20000"/>
              </a:spcBef>
              <a:buFont typeface="Arial"/>
              <a:buNone/>
              <a:defRPr sz="3600" kern="1200">
                <a:solidFill>
                  <a:schemeClr val="tx1">
                    <a:tint val="75000"/>
                  </a:schemeClr>
                </a:solidFill>
                <a:latin typeface="Palatino"/>
                <a:ea typeface="+mn-ea"/>
                <a:cs typeface="Palatino"/>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r>
              <a:rPr lang="en-US" sz="2000" smtClean="0"/>
              <a:t>@shoobe01</a:t>
            </a:r>
          </a:p>
          <a:p>
            <a:r>
              <a:rPr lang="en-US" sz="2000" smtClean="0"/>
              <a:t>4ourth.com</a:t>
            </a:r>
            <a:endParaRPr lang="en-US" i="1" dirty="0"/>
          </a:p>
        </p:txBody>
      </p:sp>
    </p:spTree>
    <p:extLst>
      <p:ext uri="{BB962C8B-B14F-4D97-AF65-F5344CB8AC3E}">
        <p14:creationId xmlns:p14="http://schemas.microsoft.com/office/powerpoint/2010/main" val="2219002562"/>
      </p:ext>
    </p:extLst>
  </p:cSld>
  <p:clrMapOvr>
    <a:masterClrMapping/>
  </p:clrMapOvr>
  <mc:AlternateContent xmlns:mc="http://schemas.openxmlformats.org/markup-compatibility/2006" xmlns:p14="http://schemas.microsoft.com/office/powerpoint/2010/main">
    <mc:Choice Requires="p14">
      <p:transition p14:dur="400" advTm="400">
        <p:fade/>
      </p:transition>
    </mc:Choice>
    <mc:Fallback xmlns="">
      <p:transition xmlns:p14="http://schemas.microsoft.com/office/powerpoint/2010/main" advTm="400">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Content Placeholder 2"/>
          <p:cNvSpPr>
            <a:spLocks noGrp="1"/>
          </p:cNvSpPr>
          <p:nvPr>
            <p:ph idx="1"/>
          </p:nvPr>
        </p:nvSpPr>
        <p:spPr>
          <a:xfrm>
            <a:off x="457200" y="2298830"/>
            <a:ext cx="7913687" cy="3593970"/>
          </a:xfrm>
        </p:spPr>
        <p:txBody>
          <a:bodyPr>
            <a:normAutofit/>
          </a:bodyPr>
          <a:lstStyle/>
          <a:p>
            <a:pPr marL="0" indent="0">
              <a:buClr>
                <a:srgbClr val="E9213C"/>
              </a:buClr>
              <a:buNone/>
            </a:pPr>
            <a:r>
              <a:rPr lang="en-US" sz="2000" dirty="0">
                <a:solidFill>
                  <a:srgbClr val="F2806C"/>
                </a:solidFill>
                <a:latin typeface="Akzidenz Grotesk BE"/>
                <a:cs typeface="Akzidenz Grotesk BE"/>
              </a:rPr>
              <a:t>Read More: </a:t>
            </a:r>
          </a:p>
          <a:p>
            <a:pPr marL="0" indent="0">
              <a:buClr>
                <a:srgbClr val="E9213C"/>
              </a:buClr>
              <a:buNone/>
            </a:pPr>
            <a:r>
              <a:rPr lang="en-US" sz="2000" dirty="0">
                <a:solidFill>
                  <a:srgbClr val="FFFFFF"/>
                </a:solidFill>
                <a:latin typeface="Akzidenz Grotesk BE"/>
                <a:cs typeface="Akzidenz Grotesk BE"/>
              </a:rPr>
              <a:t>This is more where I have most of the basic info from my own wiki or book, and from articles and presentations about touch. </a:t>
            </a:r>
            <a:endParaRPr lang="en-US" sz="2000" dirty="0" smtClean="0">
              <a:solidFill>
                <a:srgbClr val="FFFFFF"/>
              </a:solidFill>
              <a:latin typeface="Akzidenz Grotesk BE"/>
              <a:cs typeface="Akzidenz Grotesk BE"/>
            </a:endParaRPr>
          </a:p>
          <a:p>
            <a:pPr marL="0" indent="0">
              <a:buClr>
                <a:srgbClr val="E9213C"/>
              </a:buClr>
              <a:buNone/>
            </a:pPr>
            <a:r>
              <a:rPr lang="en-US" sz="2000" dirty="0" smtClean="0">
                <a:solidFill>
                  <a:srgbClr val="FFFFFF"/>
                </a:solidFill>
                <a:latin typeface="Akzidenz Grotesk BE"/>
                <a:cs typeface="Akzidenz Grotesk BE"/>
              </a:rPr>
              <a:t>For </a:t>
            </a:r>
            <a:r>
              <a:rPr lang="en-US" sz="2000" dirty="0">
                <a:solidFill>
                  <a:srgbClr val="FFFFFF"/>
                </a:solidFill>
                <a:latin typeface="Akzidenz Grotesk BE"/>
                <a:cs typeface="Akzidenz Grotesk BE"/>
              </a:rPr>
              <a:t>something more fun and engaging despite the math, </a:t>
            </a:r>
            <a:r>
              <a:rPr lang="en-US" sz="2000" dirty="0" smtClean="0">
                <a:solidFill>
                  <a:srgbClr val="FFFFFF"/>
                </a:solidFill>
                <a:latin typeface="Akzidenz Grotesk BE"/>
                <a:cs typeface="Akzidenz Grotesk BE"/>
              </a:rPr>
              <a:t>the </a:t>
            </a:r>
            <a:r>
              <a:rPr lang="en-US" sz="2000" dirty="0" smtClean="0">
                <a:solidFill>
                  <a:srgbClr val="FFFFFF"/>
                </a:solidFill>
                <a:latin typeface="Akzidenz Grotesk BE"/>
                <a:cs typeface="Akzidenz Grotesk BE"/>
                <a:hlinkClick r:id="rId3"/>
              </a:rPr>
              <a:t>Bad Astronomy</a:t>
            </a:r>
            <a:r>
              <a:rPr lang="en-US" sz="2000" dirty="0" smtClean="0">
                <a:solidFill>
                  <a:srgbClr val="FFFFFF"/>
                </a:solidFill>
                <a:latin typeface="Akzidenz Grotesk BE"/>
                <a:cs typeface="Akzidenz Grotesk BE"/>
              </a:rPr>
              <a:t> article </a:t>
            </a:r>
            <a:r>
              <a:rPr lang="en-US" sz="2000" dirty="0">
                <a:solidFill>
                  <a:srgbClr val="FFFFFF"/>
                </a:solidFill>
                <a:latin typeface="Akzidenz Grotesk BE"/>
                <a:cs typeface="Akzidenz Grotesk BE"/>
              </a:rPr>
              <a:t>is really worth a read.</a:t>
            </a:r>
            <a:endParaRPr lang="en-US" sz="2000" dirty="0" smtClean="0">
              <a:solidFill>
                <a:srgbClr val="FFFFFF"/>
              </a:solidFill>
              <a:latin typeface="Akzidenz Grotesk BE"/>
              <a:cs typeface="Akzidenz Grotesk BE"/>
            </a:endParaRPr>
          </a:p>
        </p:txBody>
      </p:sp>
      <p:sp>
        <p:nvSpPr>
          <p:cNvPr id="6" name="TextBox 5"/>
          <p:cNvSpPr txBox="1"/>
          <p:nvPr/>
        </p:nvSpPr>
        <p:spPr>
          <a:xfrm>
            <a:off x="450290" y="1481938"/>
            <a:ext cx="7501468" cy="584776"/>
          </a:xfrm>
          <a:prstGeom prst="rect">
            <a:avLst/>
          </a:prstGeom>
          <a:noFill/>
        </p:spPr>
        <p:txBody>
          <a:bodyPr wrap="square" rtlCol="0">
            <a:spAutoFit/>
          </a:bodyPr>
          <a:lstStyle/>
          <a:p>
            <a:r>
              <a:rPr lang="en-US" sz="3200" dirty="0">
                <a:solidFill>
                  <a:srgbClr val="F2806C"/>
                </a:solidFill>
                <a:latin typeface="Palatino"/>
                <a:cs typeface="Palatino"/>
              </a:rPr>
              <a:t>Interactions &amp; Touch</a:t>
            </a:r>
          </a:p>
        </p:txBody>
      </p:sp>
    </p:spTree>
    <p:extLst>
      <p:ext uri="{BB962C8B-B14F-4D97-AF65-F5344CB8AC3E}">
        <p14:creationId xmlns:p14="http://schemas.microsoft.com/office/powerpoint/2010/main" val="3192536428"/>
      </p:ext>
    </p:extLst>
  </p:cSld>
  <p:clrMapOvr>
    <a:masterClrMapping/>
  </p:clrMapOvr>
  <mc:AlternateContent xmlns:mc="http://schemas.openxmlformats.org/markup-compatibility/2006" xmlns:p14="http://schemas.microsoft.com/office/powerpoint/2010/main">
    <mc:Choice Requires="p14">
      <p:transition p14:dur="400" advTm="400">
        <p:fade/>
      </p:transition>
    </mc:Choice>
    <mc:Fallback xmlns="">
      <p:transition xmlns:p14="http://schemas.microsoft.com/office/powerpoint/2010/main" advTm="400">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6" name="TextBox 5"/>
          <p:cNvSpPr txBox="1"/>
          <p:nvPr/>
        </p:nvSpPr>
        <p:spPr>
          <a:xfrm>
            <a:off x="450290" y="1481938"/>
            <a:ext cx="8325938" cy="3847207"/>
          </a:xfrm>
          <a:prstGeom prst="rect">
            <a:avLst/>
          </a:prstGeom>
          <a:noFill/>
        </p:spPr>
        <p:txBody>
          <a:bodyPr wrap="square" rtlCol="0">
            <a:spAutoFit/>
          </a:bodyPr>
          <a:lstStyle/>
          <a:p>
            <a:r>
              <a:rPr lang="en-US" sz="3200" dirty="0">
                <a:solidFill>
                  <a:srgbClr val="F2806C"/>
                </a:solidFill>
                <a:latin typeface="Palatino"/>
                <a:cs typeface="Palatino"/>
              </a:rPr>
              <a:t>Resolving the iPhone </a:t>
            </a:r>
            <a:r>
              <a:rPr lang="en-US" sz="3200" dirty="0" smtClean="0">
                <a:solidFill>
                  <a:srgbClr val="F2806C"/>
                </a:solidFill>
                <a:latin typeface="Palatino"/>
                <a:cs typeface="Palatino"/>
              </a:rPr>
              <a:t>resolution</a:t>
            </a:r>
          </a:p>
          <a:p>
            <a:endParaRPr lang="en-US" sz="3200" dirty="0">
              <a:solidFill>
                <a:srgbClr val="F2806C"/>
              </a:solidFill>
              <a:latin typeface="Palatino"/>
              <a:cs typeface="Palatino"/>
            </a:endParaRPr>
          </a:p>
          <a:p>
            <a:r>
              <a:rPr lang="en-US" sz="2000" dirty="0">
                <a:solidFill>
                  <a:schemeClr val="accent6">
                    <a:lumMod val="75000"/>
                  </a:schemeClr>
                </a:solidFill>
                <a:latin typeface="Akzidenz Grotesk BE"/>
                <a:cs typeface="Akzidenz Grotesk BE"/>
                <a:hlinkClick r:id="rId3"/>
              </a:rPr>
              <a:t>http://blogs.discovermagazine.com/badastronomy/2010/06/10/resolving</a:t>
            </a:r>
            <a:r>
              <a:rPr lang="en-US" sz="2000" dirty="0" smtClean="0">
                <a:solidFill>
                  <a:schemeClr val="accent6">
                    <a:lumMod val="75000"/>
                  </a:schemeClr>
                </a:solidFill>
                <a:latin typeface="Akzidenz Grotesk BE"/>
                <a:cs typeface="Akzidenz Grotesk BE"/>
                <a:hlinkClick r:id="rId3"/>
              </a:rPr>
              <a:t>-</a:t>
            </a:r>
          </a:p>
          <a:p>
            <a:r>
              <a:rPr lang="en-US" sz="2000" dirty="0" smtClean="0">
                <a:solidFill>
                  <a:schemeClr val="accent6">
                    <a:lumMod val="75000"/>
                  </a:schemeClr>
                </a:solidFill>
                <a:latin typeface="Akzidenz Grotesk BE"/>
                <a:cs typeface="Akzidenz Grotesk BE"/>
                <a:hlinkClick r:id="rId3"/>
              </a:rPr>
              <a:t>the</a:t>
            </a:r>
            <a:r>
              <a:rPr lang="en-US" sz="2000" dirty="0">
                <a:solidFill>
                  <a:schemeClr val="accent6">
                    <a:lumMod val="75000"/>
                  </a:schemeClr>
                </a:solidFill>
                <a:latin typeface="Akzidenz Grotesk BE"/>
                <a:cs typeface="Akzidenz Grotesk BE"/>
                <a:hlinkClick r:id="rId3"/>
              </a:rPr>
              <a:t>-iphone-resolution/#.</a:t>
            </a:r>
            <a:r>
              <a:rPr lang="en-US" sz="2000" dirty="0" smtClean="0">
                <a:solidFill>
                  <a:schemeClr val="accent6">
                    <a:lumMod val="75000"/>
                  </a:schemeClr>
                </a:solidFill>
                <a:latin typeface="Akzidenz Grotesk BE"/>
                <a:cs typeface="Akzidenz Grotesk BE"/>
                <a:hlinkClick r:id="rId3"/>
              </a:rPr>
              <a:t>VD10nNR4r8E</a:t>
            </a:r>
            <a:r>
              <a:rPr lang="en-US" sz="2000" dirty="0" smtClean="0">
                <a:solidFill>
                  <a:schemeClr val="bg1"/>
                </a:solidFill>
                <a:latin typeface="Akzidenz Grotesk BE"/>
                <a:cs typeface="Akzidenz Grotesk BE"/>
                <a:hlinkClick r:id="rId3"/>
              </a:rPr>
              <a:t>T</a:t>
            </a:r>
            <a:endParaRPr lang="en-US" sz="2000" dirty="0" smtClean="0">
              <a:solidFill>
                <a:schemeClr val="bg1"/>
              </a:solidFill>
              <a:latin typeface="Akzidenz Grotesk BE"/>
              <a:cs typeface="Akzidenz Grotesk BE"/>
            </a:endParaRPr>
          </a:p>
          <a:p>
            <a:r>
              <a:rPr lang="en-US" sz="2000" dirty="0" smtClean="0">
                <a:solidFill>
                  <a:schemeClr val="bg1"/>
                </a:solidFill>
                <a:latin typeface="Akzidenz Grotesk BE"/>
                <a:cs typeface="Akzidenz Grotesk BE"/>
              </a:rPr>
              <a:t>Discussion of whether Steve Jobs lied (gasp!) when he said the original Retina display was unbeatable and you couldn’t see the pixels.</a:t>
            </a:r>
          </a:p>
          <a:p>
            <a:endParaRPr lang="en-US" sz="2000" dirty="0">
              <a:solidFill>
                <a:schemeClr val="bg1"/>
              </a:solidFill>
              <a:latin typeface="Akzidenz Grotesk BE"/>
              <a:cs typeface="Akzidenz Grotesk BE"/>
            </a:endParaRPr>
          </a:p>
          <a:p>
            <a:r>
              <a:rPr lang="en-US" sz="2000" dirty="0" smtClean="0">
                <a:solidFill>
                  <a:schemeClr val="bg1"/>
                </a:solidFill>
                <a:latin typeface="Akzidenz Grotesk BE"/>
                <a:cs typeface="Akzidenz Grotesk BE"/>
              </a:rPr>
              <a:t>Great discussion in general about resolution, way past what most people talk about. You will never look at a pixel the same way again. </a:t>
            </a:r>
          </a:p>
          <a:p>
            <a:pPr>
              <a:buClr>
                <a:srgbClr val="E9213C"/>
              </a:buClr>
            </a:pPr>
            <a:endParaRPr lang="en-US" sz="2000" i="1" dirty="0">
              <a:solidFill>
                <a:schemeClr val="bg1"/>
              </a:solidFill>
              <a:latin typeface="Akzidenz Grotesk BE"/>
              <a:cs typeface="Akzidenz Grotesk BE"/>
            </a:endParaRPr>
          </a:p>
          <a:p>
            <a:pPr>
              <a:buClr>
                <a:srgbClr val="E9213C"/>
              </a:buClr>
            </a:pPr>
            <a:endParaRPr lang="en-US" sz="2000" i="1" dirty="0" smtClean="0">
              <a:solidFill>
                <a:schemeClr val="bg1"/>
              </a:solidFill>
              <a:latin typeface="Akzidenz Grotesk BE"/>
              <a:cs typeface="Akzidenz Grotesk BE"/>
            </a:endParaRPr>
          </a:p>
        </p:txBody>
      </p:sp>
    </p:spTree>
    <p:extLst>
      <p:ext uri="{BB962C8B-B14F-4D97-AF65-F5344CB8AC3E}">
        <p14:creationId xmlns:p14="http://schemas.microsoft.com/office/powerpoint/2010/main" val="742795921"/>
      </p:ext>
    </p:extLst>
  </p:cSld>
  <p:clrMapOvr>
    <a:masterClrMapping/>
  </p:clrMapOvr>
  <mc:AlternateContent xmlns:mc="http://schemas.openxmlformats.org/markup-compatibility/2006" xmlns:p14="http://schemas.microsoft.com/office/powerpoint/2010/main">
    <mc:Choice Requires="p14">
      <p:transition p14:dur="400" advTm="400">
        <p:fade/>
      </p:transition>
    </mc:Choice>
    <mc:Fallback xmlns="">
      <p:transition xmlns:p14="http://schemas.microsoft.com/office/powerpoint/2010/main" advTm="400">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6" name="TextBox 5"/>
          <p:cNvSpPr txBox="1"/>
          <p:nvPr/>
        </p:nvSpPr>
        <p:spPr>
          <a:xfrm>
            <a:off x="450290" y="1481938"/>
            <a:ext cx="8325938" cy="4585871"/>
          </a:xfrm>
          <a:prstGeom prst="rect">
            <a:avLst/>
          </a:prstGeom>
          <a:noFill/>
        </p:spPr>
        <p:txBody>
          <a:bodyPr wrap="square" rtlCol="0">
            <a:spAutoFit/>
          </a:bodyPr>
          <a:lstStyle/>
          <a:p>
            <a:r>
              <a:rPr lang="en-US" sz="3200" dirty="0">
                <a:solidFill>
                  <a:srgbClr val="F2806C"/>
                </a:solidFill>
                <a:latin typeface="Palatino"/>
                <a:cs typeface="Palatino"/>
              </a:rPr>
              <a:t>Human Factors &amp; Physiology</a:t>
            </a:r>
          </a:p>
          <a:p>
            <a:endParaRPr lang="en-US" sz="2000" dirty="0" smtClean="0">
              <a:solidFill>
                <a:schemeClr val="accent6">
                  <a:lumMod val="75000"/>
                </a:schemeClr>
              </a:solidFill>
              <a:latin typeface="Akzidenz Grotesk BE"/>
              <a:cs typeface="Akzidenz Grotesk BE"/>
            </a:endParaRPr>
          </a:p>
          <a:p>
            <a:pPr>
              <a:buClr>
                <a:srgbClr val="E9213C"/>
              </a:buClr>
            </a:pPr>
            <a:r>
              <a:rPr lang="en-US" sz="2000" dirty="0">
                <a:solidFill>
                  <a:schemeClr val="accent6">
                    <a:lumMod val="75000"/>
                  </a:schemeClr>
                </a:solidFill>
                <a:latin typeface="Akzidenz Grotesk BE"/>
                <a:cs typeface="Akzidenz Grotesk BE"/>
                <a:hlinkClick r:id="rId3" invalidUrl="http://4ourth.com/wiki/Human Factors &amp; Physiology"/>
              </a:rPr>
              <a:t>http://4ourth.com/wiki/Human%20Factors%20%26%</a:t>
            </a:r>
            <a:r>
              <a:rPr lang="en-US" sz="2000" dirty="0" smtClean="0">
                <a:solidFill>
                  <a:schemeClr val="accent6">
                    <a:lumMod val="75000"/>
                  </a:schemeClr>
                </a:solidFill>
                <a:latin typeface="Akzidenz Grotesk BE"/>
                <a:cs typeface="Akzidenz Grotesk BE"/>
                <a:hlinkClick r:id="rId4" invalidUrl="http://4ourth.com/wiki/Human Factors &amp; Physiology"/>
              </a:rPr>
              <a:t>20Physiology</a:t>
            </a:r>
            <a:endParaRPr lang="en-US" sz="2000" dirty="0" smtClean="0">
              <a:solidFill>
                <a:schemeClr val="accent6">
                  <a:lumMod val="75000"/>
                </a:schemeClr>
              </a:solidFill>
              <a:latin typeface="Akzidenz Grotesk BE"/>
              <a:cs typeface="Akzidenz Grotesk BE"/>
            </a:endParaRPr>
          </a:p>
          <a:p>
            <a:pPr>
              <a:buClr>
                <a:srgbClr val="E9213C"/>
              </a:buClr>
            </a:pPr>
            <a:r>
              <a:rPr lang="en-US" sz="2000" dirty="0" smtClean="0">
                <a:solidFill>
                  <a:schemeClr val="bg1"/>
                </a:solidFill>
                <a:latin typeface="Akzidenz Grotesk BE"/>
                <a:cs typeface="Akzidenz Grotesk BE"/>
              </a:rPr>
              <a:t>This gets into some of the physiology behind what is happening when people touch and look at their phones. </a:t>
            </a:r>
          </a:p>
          <a:p>
            <a:pPr>
              <a:buClr>
                <a:srgbClr val="E9213C"/>
              </a:buClr>
            </a:pPr>
            <a:endParaRPr lang="en-US" sz="2000" dirty="0" smtClean="0">
              <a:solidFill>
                <a:schemeClr val="bg1"/>
              </a:solidFill>
              <a:latin typeface="Akzidenz Grotesk BE"/>
              <a:cs typeface="Akzidenz Grotesk BE"/>
            </a:endParaRPr>
          </a:p>
          <a:p>
            <a:pPr>
              <a:buClr>
                <a:srgbClr val="E9213C"/>
              </a:buClr>
            </a:pPr>
            <a:r>
              <a:rPr lang="en-US" sz="2000" dirty="0" smtClean="0">
                <a:solidFill>
                  <a:schemeClr val="bg1"/>
                </a:solidFill>
                <a:latin typeface="Akzidenz Grotesk BE"/>
                <a:cs typeface="Akzidenz Grotesk BE"/>
              </a:rPr>
              <a:t>Remember this, even if you don’t remember the numbers: people do not change. Our bodies and brains are the same, so fundamental behaviors are not going to change. Adapt your technology instead. </a:t>
            </a:r>
          </a:p>
          <a:p>
            <a:pPr>
              <a:buClr>
                <a:srgbClr val="E9213C"/>
              </a:buClr>
            </a:pPr>
            <a:endParaRPr lang="en-US" sz="2000" dirty="0" smtClean="0">
              <a:solidFill>
                <a:schemeClr val="bg1"/>
              </a:solidFill>
              <a:latin typeface="Akzidenz Grotesk BE"/>
              <a:cs typeface="Akzidenz Grotesk BE"/>
            </a:endParaRPr>
          </a:p>
          <a:p>
            <a:pPr>
              <a:buClr>
                <a:srgbClr val="E9213C"/>
              </a:buClr>
            </a:pPr>
            <a:r>
              <a:rPr lang="en-US" sz="2000" dirty="0" smtClean="0">
                <a:solidFill>
                  <a:schemeClr val="bg1"/>
                </a:solidFill>
                <a:latin typeface="Akzidenz Grotesk BE"/>
                <a:cs typeface="Akzidenz Grotesk BE"/>
              </a:rPr>
              <a:t>Yeah, same as the link as the previous resources, if you’ve been reading them all.</a:t>
            </a:r>
          </a:p>
          <a:p>
            <a:pPr>
              <a:buClr>
                <a:srgbClr val="E9213C"/>
              </a:buClr>
            </a:pPr>
            <a:endParaRPr lang="en-US" sz="2000" i="1" dirty="0">
              <a:solidFill>
                <a:schemeClr val="bg1"/>
              </a:solidFill>
              <a:latin typeface="Akzidenz Grotesk BE"/>
              <a:cs typeface="Akzidenz Grotesk BE"/>
            </a:endParaRPr>
          </a:p>
          <a:p>
            <a:pPr>
              <a:buClr>
                <a:srgbClr val="E9213C"/>
              </a:buClr>
            </a:pPr>
            <a:endParaRPr lang="en-US" sz="2000" i="1" dirty="0" smtClean="0">
              <a:solidFill>
                <a:schemeClr val="bg1"/>
              </a:solidFill>
              <a:latin typeface="Akzidenz Grotesk BE"/>
              <a:cs typeface="Akzidenz Grotesk BE"/>
            </a:endParaRPr>
          </a:p>
        </p:txBody>
      </p:sp>
    </p:spTree>
    <p:extLst>
      <p:ext uri="{BB962C8B-B14F-4D97-AF65-F5344CB8AC3E}">
        <p14:creationId xmlns:p14="http://schemas.microsoft.com/office/powerpoint/2010/main" val="1719169324"/>
      </p:ext>
    </p:extLst>
  </p:cSld>
  <p:clrMapOvr>
    <a:masterClrMapping/>
  </p:clrMapOvr>
  <mc:AlternateContent xmlns:mc="http://schemas.openxmlformats.org/markup-compatibility/2006" xmlns:p14="http://schemas.microsoft.com/office/powerpoint/2010/main">
    <mc:Choice Requires="p14">
      <p:transition p14:dur="400" advTm="400">
        <p:fade/>
      </p:transition>
    </mc:Choice>
    <mc:Fallback xmlns="">
      <p:transition xmlns:p14="http://schemas.microsoft.com/office/powerpoint/2010/main" advTm="400">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6" name="TextBox 5"/>
          <p:cNvSpPr txBox="1"/>
          <p:nvPr/>
        </p:nvSpPr>
        <p:spPr>
          <a:xfrm>
            <a:off x="450290" y="1481938"/>
            <a:ext cx="8325938" cy="2123658"/>
          </a:xfrm>
          <a:prstGeom prst="rect">
            <a:avLst/>
          </a:prstGeom>
          <a:noFill/>
        </p:spPr>
        <p:txBody>
          <a:bodyPr wrap="square" rtlCol="0">
            <a:spAutoFit/>
          </a:bodyPr>
          <a:lstStyle/>
          <a:p>
            <a:r>
              <a:rPr lang="en-US" sz="3200" dirty="0">
                <a:solidFill>
                  <a:srgbClr val="F2806C"/>
                </a:solidFill>
                <a:latin typeface="Palatino"/>
                <a:cs typeface="Palatino"/>
              </a:rPr>
              <a:t>Readability and Legibility </a:t>
            </a:r>
            <a:r>
              <a:rPr lang="en-US" sz="3200" dirty="0" smtClean="0">
                <a:solidFill>
                  <a:srgbClr val="F2806C"/>
                </a:solidFill>
                <a:latin typeface="Palatino"/>
                <a:cs typeface="Palatino"/>
              </a:rPr>
              <a:t>Guidelines</a:t>
            </a:r>
          </a:p>
          <a:p>
            <a:endParaRPr lang="en-US" sz="2000" dirty="0" smtClean="0">
              <a:solidFill>
                <a:schemeClr val="accent6">
                  <a:lumMod val="75000"/>
                </a:schemeClr>
              </a:solidFill>
              <a:latin typeface="Akzidenz Grotesk BE"/>
              <a:cs typeface="Akzidenz Grotesk BE"/>
            </a:endParaRPr>
          </a:p>
          <a:p>
            <a:pPr>
              <a:buClr>
                <a:srgbClr val="E9213C"/>
              </a:buClr>
            </a:pPr>
            <a:r>
              <a:rPr lang="en-US" sz="2000" dirty="0">
                <a:solidFill>
                  <a:schemeClr val="accent6">
                    <a:lumMod val="75000"/>
                  </a:schemeClr>
                </a:solidFill>
                <a:latin typeface="Akzidenz Grotesk BE"/>
                <a:cs typeface="Akzidenz Grotesk BE"/>
                <a:hlinkClick r:id="rId3" invalidUrl="http://4ourth.com/wiki/Readability and Legibility Guidelines"/>
              </a:rPr>
              <a:t>http://4ourth.com/wiki/Readability%20and%20Legibility%</a:t>
            </a:r>
            <a:r>
              <a:rPr lang="en-US" sz="2000" dirty="0" smtClean="0">
                <a:solidFill>
                  <a:schemeClr val="accent6">
                    <a:lumMod val="75000"/>
                  </a:schemeClr>
                </a:solidFill>
                <a:latin typeface="Akzidenz Grotesk BE"/>
                <a:cs typeface="Akzidenz Grotesk BE"/>
                <a:hlinkClick r:id="rId4" invalidUrl="http://4ourth.com/wiki/Readability and Legibility Guidelines"/>
              </a:rPr>
              <a:t>20Guidelines</a:t>
            </a:r>
            <a:endParaRPr lang="en-US" sz="2000" dirty="0" smtClean="0">
              <a:solidFill>
                <a:schemeClr val="accent6">
                  <a:lumMod val="75000"/>
                </a:schemeClr>
              </a:solidFill>
              <a:latin typeface="Akzidenz Grotesk BE"/>
              <a:cs typeface="Akzidenz Grotesk BE"/>
            </a:endParaRPr>
          </a:p>
          <a:p>
            <a:pPr>
              <a:buClr>
                <a:srgbClr val="E9213C"/>
              </a:buClr>
            </a:pPr>
            <a:r>
              <a:rPr lang="en-US" sz="2000" dirty="0" smtClean="0">
                <a:solidFill>
                  <a:schemeClr val="bg1"/>
                </a:solidFill>
                <a:latin typeface="Akzidenz Grotesk BE"/>
                <a:cs typeface="Akzidenz Grotesk BE"/>
              </a:rPr>
              <a:t>Everything about caps, italics, line length alignment and everything, in one place. </a:t>
            </a:r>
            <a:endParaRPr lang="en-US" sz="2000" i="1" dirty="0">
              <a:solidFill>
                <a:schemeClr val="bg1"/>
              </a:solidFill>
              <a:latin typeface="Akzidenz Grotesk BE"/>
              <a:cs typeface="Akzidenz Grotesk BE"/>
            </a:endParaRPr>
          </a:p>
          <a:p>
            <a:pPr>
              <a:buClr>
                <a:srgbClr val="E9213C"/>
              </a:buClr>
            </a:pPr>
            <a:endParaRPr lang="en-US" sz="2000" i="1" dirty="0" smtClean="0">
              <a:solidFill>
                <a:schemeClr val="bg1"/>
              </a:solidFill>
              <a:latin typeface="Akzidenz Grotesk BE"/>
              <a:cs typeface="Akzidenz Grotesk BE"/>
            </a:endParaRPr>
          </a:p>
        </p:txBody>
      </p:sp>
    </p:spTree>
    <p:extLst>
      <p:ext uri="{BB962C8B-B14F-4D97-AF65-F5344CB8AC3E}">
        <p14:creationId xmlns:p14="http://schemas.microsoft.com/office/powerpoint/2010/main" val="3874309170"/>
      </p:ext>
    </p:extLst>
  </p:cSld>
  <p:clrMapOvr>
    <a:masterClrMapping/>
  </p:clrMapOvr>
  <mc:AlternateContent xmlns:mc="http://schemas.openxmlformats.org/markup-compatibility/2006" xmlns:p14="http://schemas.microsoft.com/office/powerpoint/2010/main">
    <mc:Choice Requires="p14">
      <p:transition p14:dur="400" advTm="400">
        <p:fade/>
      </p:transition>
    </mc:Choice>
    <mc:Fallback xmlns="">
      <p:transition xmlns:p14="http://schemas.microsoft.com/office/powerpoint/2010/main" advTm="400">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6" name="TextBox 5"/>
          <p:cNvSpPr txBox="1"/>
          <p:nvPr/>
        </p:nvSpPr>
        <p:spPr>
          <a:xfrm>
            <a:off x="450290" y="1481938"/>
            <a:ext cx="8325938" cy="3970318"/>
          </a:xfrm>
          <a:prstGeom prst="rect">
            <a:avLst/>
          </a:prstGeom>
          <a:noFill/>
        </p:spPr>
        <p:txBody>
          <a:bodyPr wrap="square" rtlCol="0">
            <a:spAutoFit/>
          </a:bodyPr>
          <a:lstStyle/>
          <a:p>
            <a:r>
              <a:rPr lang="en-US" sz="3200" dirty="0">
                <a:solidFill>
                  <a:srgbClr val="F2806C"/>
                </a:solidFill>
                <a:latin typeface="Palatino"/>
                <a:cs typeface="Palatino"/>
              </a:rPr>
              <a:t>Typefaces for Screen </a:t>
            </a:r>
            <a:r>
              <a:rPr lang="en-US" sz="3200" dirty="0" smtClean="0">
                <a:solidFill>
                  <a:srgbClr val="F2806C"/>
                </a:solidFill>
                <a:latin typeface="Palatino"/>
                <a:cs typeface="Palatino"/>
              </a:rPr>
              <a:t>Display</a:t>
            </a:r>
          </a:p>
          <a:p>
            <a:endParaRPr lang="en-US" sz="2000" dirty="0" smtClean="0">
              <a:solidFill>
                <a:schemeClr val="accent6">
                  <a:lumMod val="75000"/>
                </a:schemeClr>
              </a:solidFill>
              <a:latin typeface="Akzidenz Grotesk BE"/>
              <a:cs typeface="Akzidenz Grotesk BE"/>
            </a:endParaRPr>
          </a:p>
          <a:p>
            <a:pPr>
              <a:buClr>
                <a:srgbClr val="E9213C"/>
              </a:buClr>
            </a:pPr>
            <a:r>
              <a:rPr lang="en-US" sz="2000" dirty="0">
                <a:solidFill>
                  <a:schemeClr val="accent6">
                    <a:lumMod val="75000"/>
                  </a:schemeClr>
                </a:solidFill>
                <a:latin typeface="Akzidenz Grotesk BE"/>
                <a:cs typeface="Akzidenz Grotesk BE"/>
                <a:hlinkClick r:id="rId3" invalidUrl="http://4ourth.com/wiki/Typefaces for Screen Display"/>
              </a:rPr>
              <a:t>http://4ourth.com/wiki/Typefaces%20for%20Screen%</a:t>
            </a:r>
            <a:r>
              <a:rPr lang="en-US" sz="2000" dirty="0" smtClean="0">
                <a:solidFill>
                  <a:schemeClr val="accent6">
                    <a:lumMod val="75000"/>
                  </a:schemeClr>
                </a:solidFill>
                <a:latin typeface="Akzidenz Grotesk BE"/>
                <a:cs typeface="Akzidenz Grotesk BE"/>
                <a:hlinkClick r:id="rId4" invalidUrl="http://4ourth.com/wiki/Typefaces for Screen Display"/>
              </a:rPr>
              <a:t>20Display</a:t>
            </a:r>
            <a:endParaRPr lang="en-US" sz="2000" dirty="0" smtClean="0">
              <a:solidFill>
                <a:schemeClr val="accent6">
                  <a:lumMod val="75000"/>
                </a:schemeClr>
              </a:solidFill>
              <a:latin typeface="Akzidenz Grotesk BE"/>
              <a:cs typeface="Akzidenz Grotesk BE"/>
            </a:endParaRPr>
          </a:p>
          <a:p>
            <a:pPr>
              <a:buClr>
                <a:srgbClr val="E9213C"/>
              </a:buClr>
            </a:pPr>
            <a:r>
              <a:rPr lang="en-US" sz="2000" dirty="0" smtClean="0">
                <a:solidFill>
                  <a:schemeClr val="bg1"/>
                </a:solidFill>
                <a:latin typeface="Akzidenz Grotesk BE"/>
                <a:cs typeface="Akzidenz Grotesk BE"/>
              </a:rPr>
              <a:t>If you say “font” and have no other word for that, expand your horizons and start getting used to type, typeface, etc. There are many words here, and it’s pretty important to understand them so you can pick good types for your project, and exploit them properly. </a:t>
            </a:r>
          </a:p>
          <a:p>
            <a:pPr>
              <a:buClr>
                <a:srgbClr val="E9213C"/>
              </a:buClr>
            </a:pPr>
            <a:endParaRPr lang="en-US" sz="2000" dirty="0">
              <a:solidFill>
                <a:schemeClr val="bg1"/>
              </a:solidFill>
              <a:latin typeface="Akzidenz Grotesk BE"/>
              <a:cs typeface="Akzidenz Grotesk BE"/>
            </a:endParaRPr>
          </a:p>
          <a:p>
            <a:pPr>
              <a:buClr>
                <a:srgbClr val="E9213C"/>
              </a:buClr>
            </a:pPr>
            <a:r>
              <a:rPr lang="en-US" sz="2000" dirty="0" smtClean="0">
                <a:solidFill>
                  <a:schemeClr val="bg1"/>
                </a:solidFill>
                <a:latin typeface="Akzidenz Grotesk BE"/>
                <a:cs typeface="Akzidenz Grotesk BE"/>
              </a:rPr>
              <a:t>For even more terms, read this intro. It has pictures even.</a:t>
            </a:r>
          </a:p>
          <a:p>
            <a:pPr>
              <a:buClr>
                <a:srgbClr val="E9213C"/>
              </a:buClr>
            </a:pPr>
            <a:r>
              <a:rPr lang="en-US" sz="2000" dirty="0">
                <a:solidFill>
                  <a:schemeClr val="bg1"/>
                </a:solidFill>
                <a:latin typeface="Akzidenz Grotesk BE"/>
                <a:cs typeface="Akzidenz Grotesk BE"/>
                <a:hlinkClick r:id="rId5" invalidUrl="http://4ourth.com/wiki/Introduction to Mobile Typography"/>
              </a:rPr>
              <a:t>http://4ourth.com/wiki/Introduction%20to%20Mobile%</a:t>
            </a:r>
            <a:r>
              <a:rPr lang="en-US" sz="2000" dirty="0" smtClean="0">
                <a:solidFill>
                  <a:schemeClr val="bg1"/>
                </a:solidFill>
                <a:latin typeface="Akzidenz Grotesk BE"/>
                <a:cs typeface="Akzidenz Grotesk BE"/>
                <a:hlinkClick r:id="rId6" invalidUrl="http://4ourth.com/wiki/Introduction to Mobile Typography"/>
              </a:rPr>
              <a:t>20Typography</a:t>
            </a:r>
            <a:endParaRPr lang="en-US" sz="2000" dirty="0" smtClean="0">
              <a:solidFill>
                <a:schemeClr val="bg1"/>
              </a:solidFill>
              <a:latin typeface="Akzidenz Grotesk BE"/>
              <a:cs typeface="Akzidenz Grotesk BE"/>
            </a:endParaRPr>
          </a:p>
          <a:p>
            <a:pPr>
              <a:buClr>
                <a:srgbClr val="E9213C"/>
              </a:buClr>
            </a:pPr>
            <a:endParaRPr lang="en-US" sz="2000" dirty="0">
              <a:solidFill>
                <a:schemeClr val="bg1"/>
              </a:solidFill>
              <a:latin typeface="Akzidenz Grotesk BE"/>
              <a:cs typeface="Akzidenz Grotesk BE"/>
            </a:endParaRPr>
          </a:p>
          <a:p>
            <a:pPr>
              <a:buClr>
                <a:srgbClr val="E9213C"/>
              </a:buClr>
            </a:pPr>
            <a:endParaRPr lang="en-US" sz="2000" dirty="0" smtClean="0">
              <a:solidFill>
                <a:schemeClr val="bg1"/>
              </a:solidFill>
              <a:latin typeface="Akzidenz Grotesk BE"/>
              <a:cs typeface="Akzidenz Grotesk BE"/>
            </a:endParaRPr>
          </a:p>
        </p:txBody>
      </p:sp>
      <p:pic>
        <p:nvPicPr>
          <p:cNvPr id="2" name="Picture 1"/>
          <p:cNvPicPr>
            <a:picLocks noChangeAspect="1"/>
          </p:cNvPicPr>
          <p:nvPr/>
        </p:nvPicPr>
        <p:blipFill>
          <a:blip r:embed="rId7"/>
          <a:stretch>
            <a:fillRect/>
          </a:stretch>
        </p:blipFill>
        <p:spPr>
          <a:xfrm>
            <a:off x="512545" y="5166817"/>
            <a:ext cx="3960314" cy="1653827"/>
          </a:xfrm>
          <a:prstGeom prst="rect">
            <a:avLst/>
          </a:prstGeom>
        </p:spPr>
      </p:pic>
    </p:spTree>
    <p:extLst>
      <p:ext uri="{BB962C8B-B14F-4D97-AF65-F5344CB8AC3E}">
        <p14:creationId xmlns:p14="http://schemas.microsoft.com/office/powerpoint/2010/main" val="4062981140"/>
      </p:ext>
    </p:extLst>
  </p:cSld>
  <p:clrMapOvr>
    <a:masterClrMapping/>
  </p:clrMapOvr>
  <mc:AlternateContent xmlns:mc="http://schemas.openxmlformats.org/markup-compatibility/2006" xmlns:p14="http://schemas.microsoft.com/office/powerpoint/2010/main">
    <mc:Choice Requires="p14">
      <p:transition p14:dur="400" advTm="400">
        <p:fade/>
      </p:transition>
    </mc:Choice>
    <mc:Fallback xmlns="">
      <p:transition xmlns:p14="http://schemas.microsoft.com/office/powerpoint/2010/main" advTm="400">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6" name="TextBox 5"/>
          <p:cNvSpPr txBox="1"/>
          <p:nvPr/>
        </p:nvSpPr>
        <p:spPr>
          <a:xfrm>
            <a:off x="450290" y="1481938"/>
            <a:ext cx="8325938" cy="3354765"/>
          </a:xfrm>
          <a:prstGeom prst="rect">
            <a:avLst/>
          </a:prstGeom>
          <a:noFill/>
        </p:spPr>
        <p:txBody>
          <a:bodyPr wrap="square" rtlCol="0">
            <a:spAutoFit/>
          </a:bodyPr>
          <a:lstStyle/>
          <a:p>
            <a:r>
              <a:rPr lang="en-US" sz="3200" dirty="0">
                <a:solidFill>
                  <a:srgbClr val="F2806C"/>
                </a:solidFill>
                <a:latin typeface="Palatino"/>
                <a:cs typeface="Palatino"/>
              </a:rPr>
              <a:t>Raster Design Tips</a:t>
            </a:r>
          </a:p>
          <a:p>
            <a:endParaRPr lang="en-US" sz="2000" dirty="0" smtClean="0">
              <a:solidFill>
                <a:schemeClr val="accent6">
                  <a:lumMod val="75000"/>
                </a:schemeClr>
              </a:solidFill>
              <a:latin typeface="Akzidenz Grotesk BE"/>
              <a:cs typeface="Akzidenz Grotesk BE"/>
            </a:endParaRPr>
          </a:p>
          <a:p>
            <a:pPr>
              <a:buClr>
                <a:srgbClr val="E9213C"/>
              </a:buClr>
            </a:pPr>
            <a:r>
              <a:rPr lang="en-US" sz="2000" dirty="0">
                <a:solidFill>
                  <a:schemeClr val="accent6">
                    <a:lumMod val="75000"/>
                  </a:schemeClr>
                </a:solidFill>
                <a:latin typeface="Akzidenz Grotesk BE"/>
                <a:cs typeface="Akzidenz Grotesk BE"/>
                <a:hlinkClick r:id="rId3" invalidUrl="http://4ourth.com/wiki/Raster Design Tips"/>
              </a:rPr>
              <a:t>http://4ourth.com/wiki/Raster%20Design%</a:t>
            </a:r>
            <a:r>
              <a:rPr lang="en-US" sz="2000" dirty="0" smtClean="0">
                <a:solidFill>
                  <a:schemeClr val="accent6">
                    <a:lumMod val="75000"/>
                  </a:schemeClr>
                </a:solidFill>
                <a:latin typeface="Akzidenz Grotesk BE"/>
                <a:cs typeface="Akzidenz Grotesk BE"/>
                <a:hlinkClick r:id="rId4" invalidUrl="http://4ourth.com/wiki/Raster Design Tips"/>
              </a:rPr>
              <a:t>20Tips</a:t>
            </a:r>
            <a:endParaRPr lang="en-US" sz="2000" dirty="0" smtClean="0">
              <a:solidFill>
                <a:schemeClr val="accent6">
                  <a:lumMod val="75000"/>
                </a:schemeClr>
              </a:solidFill>
              <a:latin typeface="Akzidenz Grotesk BE"/>
              <a:cs typeface="Akzidenz Grotesk BE"/>
            </a:endParaRPr>
          </a:p>
          <a:p>
            <a:pPr>
              <a:buClr>
                <a:srgbClr val="E9213C"/>
              </a:buClr>
            </a:pPr>
            <a:r>
              <a:rPr lang="en-US" sz="2000" dirty="0" smtClean="0">
                <a:solidFill>
                  <a:schemeClr val="bg1"/>
                </a:solidFill>
                <a:latin typeface="Akzidenz Grotesk BE"/>
                <a:cs typeface="Akzidenz Grotesk BE"/>
              </a:rPr>
              <a:t>I use this page for my own work almost daily. There’s a lot to remember about scaling, and if you get it wrong, you get fuzzy images. </a:t>
            </a:r>
          </a:p>
          <a:p>
            <a:pPr>
              <a:buClr>
                <a:srgbClr val="E9213C"/>
              </a:buClr>
            </a:pPr>
            <a:endParaRPr lang="en-US" sz="2000" dirty="0">
              <a:solidFill>
                <a:schemeClr val="bg1"/>
              </a:solidFill>
              <a:latin typeface="Akzidenz Grotesk BE"/>
              <a:cs typeface="Akzidenz Grotesk BE"/>
            </a:endParaRPr>
          </a:p>
          <a:p>
            <a:pPr>
              <a:buClr>
                <a:srgbClr val="E9213C"/>
              </a:buClr>
            </a:pPr>
            <a:r>
              <a:rPr lang="en-US" sz="2000" dirty="0" smtClean="0">
                <a:solidFill>
                  <a:schemeClr val="bg1"/>
                </a:solidFill>
                <a:latin typeface="Akzidenz Grotesk BE"/>
                <a:cs typeface="Akzidenz Grotesk BE"/>
              </a:rPr>
              <a:t>Someday soon we’ll get out of raster images for every icon, but today, if you export images by hand you need to read this or have a similar guide to assure your icons and other images look good. </a:t>
            </a:r>
            <a:endParaRPr lang="en-US" sz="2000" dirty="0">
              <a:solidFill>
                <a:schemeClr val="bg1"/>
              </a:solidFill>
              <a:latin typeface="Akzidenz Grotesk BE"/>
              <a:cs typeface="Akzidenz Grotesk BE"/>
            </a:endParaRPr>
          </a:p>
          <a:p>
            <a:pPr>
              <a:buClr>
                <a:srgbClr val="E9213C"/>
              </a:buClr>
            </a:pPr>
            <a:endParaRPr lang="en-US" sz="2000" dirty="0" smtClean="0">
              <a:solidFill>
                <a:schemeClr val="bg1"/>
              </a:solidFill>
              <a:latin typeface="Akzidenz Grotesk BE"/>
              <a:cs typeface="Akzidenz Grotesk BE"/>
            </a:endParaRPr>
          </a:p>
        </p:txBody>
      </p:sp>
    </p:spTree>
    <p:extLst>
      <p:ext uri="{BB962C8B-B14F-4D97-AF65-F5344CB8AC3E}">
        <p14:creationId xmlns:p14="http://schemas.microsoft.com/office/powerpoint/2010/main" val="2246730844"/>
      </p:ext>
    </p:extLst>
  </p:cSld>
  <p:clrMapOvr>
    <a:masterClrMapping/>
  </p:clrMapOvr>
  <mc:AlternateContent xmlns:mc="http://schemas.openxmlformats.org/markup-compatibility/2006" xmlns:p14="http://schemas.microsoft.com/office/powerpoint/2010/main">
    <mc:Choice Requires="p14">
      <p:transition p14:dur="400" advTm="400">
        <p:fade/>
      </p:transition>
    </mc:Choice>
    <mc:Fallback xmlns="">
      <p:transition xmlns:p14="http://schemas.microsoft.com/office/powerpoint/2010/main" advTm="400">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6" name="TextBox 5"/>
          <p:cNvSpPr txBox="1"/>
          <p:nvPr/>
        </p:nvSpPr>
        <p:spPr>
          <a:xfrm>
            <a:off x="450290" y="1481938"/>
            <a:ext cx="8325938" cy="2123658"/>
          </a:xfrm>
          <a:prstGeom prst="rect">
            <a:avLst/>
          </a:prstGeom>
          <a:noFill/>
        </p:spPr>
        <p:txBody>
          <a:bodyPr wrap="square" rtlCol="0">
            <a:spAutoFit/>
          </a:bodyPr>
          <a:lstStyle/>
          <a:p>
            <a:r>
              <a:rPr lang="en-US" sz="3200" dirty="0" smtClean="0">
                <a:solidFill>
                  <a:srgbClr val="F2806C"/>
                </a:solidFill>
                <a:latin typeface="Palatino"/>
                <a:cs typeface="Palatino"/>
              </a:rPr>
              <a:t>FINGERS, THUMBS, AND PEOPLE</a:t>
            </a:r>
          </a:p>
          <a:p>
            <a:endParaRPr lang="en-US" sz="2000" dirty="0">
              <a:solidFill>
                <a:schemeClr val="accent6">
                  <a:lumMod val="75000"/>
                </a:schemeClr>
              </a:solidFill>
              <a:latin typeface="Akzidenz Grotesk BE"/>
              <a:cs typeface="Akzidenz Grotesk BE"/>
            </a:endParaRPr>
          </a:p>
          <a:p>
            <a:pPr>
              <a:buClr>
                <a:srgbClr val="E9213C"/>
              </a:buClr>
            </a:pPr>
            <a:r>
              <a:rPr lang="en-US" sz="2000" dirty="0">
                <a:solidFill>
                  <a:schemeClr val="bg1"/>
                </a:solidFill>
                <a:latin typeface="Akzidenz Grotesk BE"/>
                <a:cs typeface="Akzidenz Grotesk BE"/>
                <a:hlinkClick r:id="rId3"/>
              </a:rPr>
              <a:t>http://interactions.acm.org/archive/view/may-june-2015/fingers-thumbs-and-</a:t>
            </a:r>
            <a:r>
              <a:rPr lang="en-US" sz="2000" dirty="0" smtClean="0">
                <a:solidFill>
                  <a:schemeClr val="bg1"/>
                </a:solidFill>
                <a:latin typeface="Akzidenz Grotesk BE"/>
                <a:cs typeface="Akzidenz Grotesk BE"/>
                <a:hlinkClick r:id="rId3"/>
              </a:rPr>
              <a:t>people</a:t>
            </a:r>
            <a:endParaRPr lang="en-US" sz="2000" dirty="0" smtClean="0">
              <a:solidFill>
                <a:schemeClr val="bg1"/>
              </a:solidFill>
              <a:latin typeface="Akzidenz Grotesk BE"/>
              <a:cs typeface="Akzidenz Grotesk BE"/>
            </a:endParaRPr>
          </a:p>
          <a:p>
            <a:pPr>
              <a:buClr>
                <a:srgbClr val="E9213C"/>
              </a:buClr>
            </a:pPr>
            <a:r>
              <a:rPr lang="en-US" sz="2000" dirty="0" smtClean="0">
                <a:solidFill>
                  <a:schemeClr val="bg1"/>
                </a:solidFill>
                <a:latin typeface="Akzidenz Grotesk BE"/>
                <a:cs typeface="Akzidenz Grotesk BE"/>
              </a:rPr>
              <a:t>Summary of my research in the June 2015 issue of ACM Interactions magazine. </a:t>
            </a:r>
          </a:p>
        </p:txBody>
      </p:sp>
      <p:pic>
        <p:nvPicPr>
          <p:cNvPr id="3" name="Picture 2"/>
          <p:cNvPicPr>
            <a:picLocks noChangeAspect="1"/>
          </p:cNvPicPr>
          <p:nvPr/>
        </p:nvPicPr>
        <p:blipFill>
          <a:blip r:embed="rId4"/>
          <a:stretch>
            <a:fillRect/>
          </a:stretch>
        </p:blipFill>
        <p:spPr>
          <a:xfrm>
            <a:off x="0" y="3882325"/>
            <a:ext cx="9144000" cy="2975675"/>
          </a:xfrm>
          <a:prstGeom prst="rect">
            <a:avLst/>
          </a:prstGeom>
        </p:spPr>
      </p:pic>
    </p:spTree>
    <p:extLst>
      <p:ext uri="{BB962C8B-B14F-4D97-AF65-F5344CB8AC3E}">
        <p14:creationId xmlns:p14="http://schemas.microsoft.com/office/powerpoint/2010/main" val="4274270157"/>
      </p:ext>
    </p:extLst>
  </p:cSld>
  <p:clrMapOvr>
    <a:masterClrMapping/>
  </p:clrMapOvr>
  <mc:AlternateContent xmlns:mc="http://schemas.openxmlformats.org/markup-compatibility/2006" xmlns:p14="http://schemas.microsoft.com/office/powerpoint/2010/main">
    <mc:Choice Requires="p14">
      <p:transition p14:dur="400" advTm="400">
        <p:fade/>
      </p:transition>
    </mc:Choice>
    <mc:Fallback xmlns="">
      <p:transition xmlns:p14="http://schemas.microsoft.com/office/powerpoint/2010/main" advTm="400">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6" name="TextBox 5"/>
          <p:cNvSpPr txBox="1"/>
          <p:nvPr/>
        </p:nvSpPr>
        <p:spPr>
          <a:xfrm>
            <a:off x="450290" y="1481938"/>
            <a:ext cx="8325938" cy="2739211"/>
          </a:xfrm>
          <a:prstGeom prst="rect">
            <a:avLst/>
          </a:prstGeom>
          <a:noFill/>
        </p:spPr>
        <p:txBody>
          <a:bodyPr wrap="square" rtlCol="0">
            <a:spAutoFit/>
          </a:bodyPr>
          <a:lstStyle/>
          <a:p>
            <a:r>
              <a:rPr lang="en-US" sz="3200" dirty="0" smtClean="0">
                <a:solidFill>
                  <a:srgbClr val="F2806C"/>
                </a:solidFill>
                <a:latin typeface="Palatino"/>
                <a:cs typeface="Palatino"/>
              </a:rPr>
              <a:t>Designing for Touch</a:t>
            </a:r>
          </a:p>
          <a:p>
            <a:endParaRPr lang="en-US" sz="2000" dirty="0">
              <a:solidFill>
                <a:schemeClr val="accent6">
                  <a:lumMod val="75000"/>
                </a:schemeClr>
              </a:solidFill>
              <a:latin typeface="Akzidenz Grotesk BE"/>
              <a:cs typeface="Akzidenz Grotesk BE"/>
            </a:endParaRPr>
          </a:p>
          <a:p>
            <a:pPr>
              <a:buClr>
                <a:srgbClr val="E9213C"/>
              </a:buClr>
            </a:pPr>
            <a:r>
              <a:rPr lang="en-US" sz="2000" dirty="0">
                <a:solidFill>
                  <a:schemeClr val="bg1"/>
                </a:solidFill>
                <a:latin typeface="Akzidenz Grotesk BE"/>
                <a:cs typeface="Akzidenz Grotesk BE"/>
                <a:hlinkClick r:id="rId3"/>
              </a:rPr>
              <a:t>http://4ourth.com/Touch/</a:t>
            </a:r>
            <a:r>
              <a:rPr lang="en-US" sz="2000" dirty="0" smtClean="0">
                <a:solidFill>
                  <a:schemeClr val="bg1"/>
                </a:solidFill>
                <a:latin typeface="Akzidenz Grotesk BE"/>
                <a:cs typeface="Akzidenz Grotesk BE"/>
                <a:hlinkClick r:id="rId3"/>
              </a:rPr>
              <a:t>index.html</a:t>
            </a:r>
            <a:endParaRPr lang="en-US" sz="2000" dirty="0" smtClean="0">
              <a:solidFill>
                <a:schemeClr val="bg1"/>
              </a:solidFill>
              <a:latin typeface="Akzidenz Grotesk BE"/>
              <a:cs typeface="Akzidenz Grotesk BE"/>
            </a:endParaRPr>
          </a:p>
          <a:p>
            <a:pPr>
              <a:buClr>
                <a:srgbClr val="E9213C"/>
              </a:buClr>
            </a:pPr>
            <a:r>
              <a:rPr lang="en-US" sz="2000" dirty="0" smtClean="0">
                <a:solidFill>
                  <a:schemeClr val="bg1"/>
                </a:solidFill>
                <a:latin typeface="Akzidenz Grotesk BE"/>
                <a:cs typeface="Akzidenz Grotesk BE"/>
              </a:rPr>
              <a:t>All my touch stuff is summarized here. Links to all the videos, PPTs, and articles ever written, plus a summary on the page itself.</a:t>
            </a:r>
          </a:p>
          <a:p>
            <a:pPr>
              <a:buClr>
                <a:srgbClr val="E9213C"/>
              </a:buClr>
            </a:pPr>
            <a:endParaRPr lang="en-US" sz="2000" dirty="0">
              <a:solidFill>
                <a:schemeClr val="bg1"/>
              </a:solidFill>
              <a:latin typeface="Akzidenz Grotesk BE"/>
              <a:cs typeface="Akzidenz Grotesk BE"/>
            </a:endParaRPr>
          </a:p>
          <a:p>
            <a:pPr>
              <a:buClr>
                <a:srgbClr val="E9213C"/>
              </a:buClr>
            </a:pPr>
            <a:r>
              <a:rPr lang="en-US" sz="2000" dirty="0" smtClean="0">
                <a:solidFill>
                  <a:schemeClr val="bg1"/>
                </a:solidFill>
                <a:latin typeface="Akzidenz Grotesk BE"/>
                <a:cs typeface="Akzidenz Grotesk BE"/>
              </a:rPr>
              <a:t>When I say to use the right type size, touch size and spacing, this has the most up to date guidelines on it</a:t>
            </a:r>
            <a:r>
              <a:rPr lang="en-US" sz="2000" smtClean="0">
                <a:solidFill>
                  <a:schemeClr val="bg1"/>
                </a:solidFill>
                <a:latin typeface="Akzidenz Grotesk BE"/>
                <a:cs typeface="Akzidenz Grotesk BE"/>
              </a:rPr>
              <a:t>, always. </a:t>
            </a:r>
            <a:endParaRPr lang="en-US" sz="2000" dirty="0" smtClean="0">
              <a:solidFill>
                <a:schemeClr val="bg1"/>
              </a:solidFill>
              <a:latin typeface="Akzidenz Grotesk BE"/>
              <a:cs typeface="Akzidenz Grotesk BE"/>
            </a:endParaRPr>
          </a:p>
        </p:txBody>
      </p:sp>
    </p:spTree>
    <p:extLst>
      <p:ext uri="{BB962C8B-B14F-4D97-AF65-F5344CB8AC3E}">
        <p14:creationId xmlns:p14="http://schemas.microsoft.com/office/powerpoint/2010/main" val="1496459107"/>
      </p:ext>
    </p:extLst>
  </p:cSld>
  <p:clrMapOvr>
    <a:masterClrMapping/>
  </p:clrMapOvr>
  <mc:AlternateContent xmlns:mc="http://schemas.openxmlformats.org/markup-compatibility/2006" xmlns:p14="http://schemas.microsoft.com/office/powerpoint/2010/main">
    <mc:Choice Requires="p14">
      <p:transition p14:dur="400" advTm="400">
        <p:fade/>
      </p:transition>
    </mc:Choice>
    <mc:Fallback xmlns="">
      <p:transition xmlns:p14="http://schemas.microsoft.com/office/powerpoint/2010/main" advTm="400">
        <p:fade/>
      </p:transition>
    </mc:Fallback>
  </mc:AlternateContent>
  <p:timing>
    <p:tnLst>
      <p:par>
        <p:cTn id="1" dur="indefinite" restart="never" nodeType="tmRoot"/>
      </p:par>
    </p:tnLst>
  </p:timing>
</p:sld>
</file>

<file path=ppt/theme/theme1.xml><?xml version="1.0" encoding="utf-8"?>
<a:theme xmlns:a="http://schemas.openxmlformats.org/drawingml/2006/main" name="Office Theme">
  <a:themeElements>
    <a:clrScheme name="Custom 1">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FF0015"/>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197666</TotalTime>
  <Words>547</Words>
  <Application>Microsoft Macintosh PowerPoint</Application>
  <PresentationFormat>On-screen Show (4:3)</PresentationFormat>
  <Paragraphs>71</Paragraphs>
  <Slides>9</Slides>
  <Notes>9</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9</vt:i4>
      </vt:variant>
    </vt:vector>
  </HeadingPairs>
  <TitlesOfParts>
    <vt:vector size="16" baseType="lpstr">
      <vt:lpstr>Akzidenz Grotesk</vt:lpstr>
      <vt:lpstr>Akzidenz Grotesk BE</vt:lpstr>
      <vt:lpstr>Calibri</vt:lpstr>
      <vt:lpstr>Palatino</vt:lpstr>
      <vt:lpstr>Palatino Linotype</vt:lpstr>
      <vt:lpstr>Arial</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Steven Hoober</dc:creator>
  <cp:lastModifiedBy>Steven Hoober</cp:lastModifiedBy>
  <cp:revision>1400</cp:revision>
  <cp:lastPrinted>2013-04-15T23:35:07Z</cp:lastPrinted>
  <dcterms:created xsi:type="dcterms:W3CDTF">2011-10-30T17:26:39Z</dcterms:created>
  <dcterms:modified xsi:type="dcterms:W3CDTF">2015-10-11T18:06:34Z</dcterms:modified>
</cp:coreProperties>
</file>