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91" r:id="rId2"/>
    <p:sldId id="604" r:id="rId3"/>
    <p:sldId id="605" r:id="rId4"/>
    <p:sldId id="606" r:id="rId5"/>
    <p:sldId id="607" r:id="rId6"/>
    <p:sldId id="608" r:id="rId7"/>
    <p:sldId id="60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9213C"/>
    <a:srgbClr val="562D26"/>
    <a:srgbClr val="F2806C"/>
    <a:srgbClr val="FF7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249" autoAdjust="0"/>
    <p:restoredTop sz="70478" autoAdjust="0"/>
  </p:normalViewPr>
  <p:slideViewPr>
    <p:cSldViewPr snapToGrid="0" snapToObjects="1">
      <p:cViewPr varScale="1">
        <p:scale>
          <a:sx n="69" d="100"/>
          <a:sy n="69" d="100"/>
        </p:scale>
        <p:origin x="46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9" d="100"/>
        <a:sy n="89" d="100"/>
      </p:scale>
      <p:origin x="0" y="0"/>
    </p:cViewPr>
  </p:sorterViewPr>
  <p:notesViewPr>
    <p:cSldViewPr snapToGrid="0" snapToObjects="1">
      <p:cViewPr>
        <p:scale>
          <a:sx n="75" d="100"/>
          <a:sy n="75" d="100"/>
        </p:scale>
        <p:origin x="-2912" y="-8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3E2636-F00D-3B4C-91BC-978C0CC75288}" type="datetime1">
              <a:rPr lang="en-US" smtClean="0"/>
              <a:t>10/11/15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3E92EE-8017-1746-A6F4-E4C0BCDFA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5066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DADC0-0B0F-C44F-96FC-226034E2F398}" type="datetime1">
              <a:rPr lang="en-US" smtClean="0"/>
              <a:t>10/11/15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D55F2-16B5-3A42-80D9-9BC8F66E0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4397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3100387" cy="2327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D55F2-16B5-3A42-80D9-9BC8F66E0B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570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3575050" cy="2682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D55F2-16B5-3A42-80D9-9BC8F66E0B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57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3575050" cy="2682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D55F2-16B5-3A42-80D9-9BC8F66E0B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57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3575050" cy="2682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D55F2-16B5-3A42-80D9-9BC8F66E0B6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57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3575050" cy="2682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D55F2-16B5-3A42-80D9-9BC8F66E0B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57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3575050" cy="2682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D55F2-16B5-3A42-80D9-9BC8F66E0B6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574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3575050" cy="2682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D55F2-16B5-3A42-80D9-9BC8F66E0B6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57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tle-Slide-Lovebird-1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37204"/>
            <a:ext cx="6341533" cy="158644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18934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74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292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8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5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itle-Slide-Lovebird-2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285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82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1090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25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342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828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3098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tle-Slide-Lovebird-3.png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55171"/>
            <a:ext cx="8229600" cy="7074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7"/>
            <a:ext cx="8229600" cy="398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8337551" y="6139934"/>
            <a:ext cx="850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0681935-B1E9-0C42-B5A3-F64407C35846}" type="slidenum">
              <a:rPr lang="en-US" smtClean="0">
                <a:solidFill>
                  <a:schemeClr val="bg1">
                    <a:lumMod val="50000"/>
                  </a:schemeClr>
                </a:solidFill>
                <a:latin typeface="Akzidenz Grotesk"/>
                <a:cs typeface="Akzidenz Grotesk"/>
              </a:rPr>
              <a:pPr algn="ctr"/>
              <a:t>‹#›</a:t>
            </a:fld>
            <a:endParaRPr lang="en-US" dirty="0">
              <a:solidFill>
                <a:schemeClr val="bg1">
                  <a:lumMod val="50000"/>
                </a:schemeClr>
              </a:solidFill>
              <a:latin typeface="Akzidenz Grotesk"/>
              <a:cs typeface="Akzidenz Grotesk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" y="6282452"/>
            <a:ext cx="299914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0" i="0" kern="1200" dirty="0" smtClean="0">
                <a:solidFill>
                  <a:schemeClr val="bg1">
                    <a:alpha val="46000"/>
                  </a:schemeClr>
                </a:solidFill>
                <a:latin typeface="Palatino"/>
                <a:ea typeface="+mn-ea"/>
                <a:cs typeface="Palatino"/>
              </a:rPr>
              <a:t>© 2015</a:t>
            </a:r>
            <a:r>
              <a:rPr lang="en-US" sz="1000" b="0" i="0" kern="1200" baseline="0" dirty="0" smtClean="0">
                <a:solidFill>
                  <a:schemeClr val="bg1">
                    <a:alpha val="46000"/>
                  </a:schemeClr>
                </a:solidFill>
                <a:latin typeface="Palatino"/>
                <a:ea typeface="+mn-ea"/>
                <a:cs typeface="Palatino"/>
              </a:rPr>
              <a:t> 4ourth Mobile</a:t>
            </a:r>
            <a:endParaRPr lang="en-US" sz="1000" b="0" i="1" kern="1200" dirty="0" smtClean="0">
              <a:solidFill>
                <a:schemeClr val="bg1">
                  <a:alpha val="46000"/>
                </a:schemeClr>
              </a:solidFill>
              <a:latin typeface="Palatino"/>
              <a:ea typeface="+mn-ea"/>
              <a:cs typeface="Palatino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7659025" y="174109"/>
            <a:ext cx="13652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0" i="0" kern="1200" dirty="0" smtClean="0">
                <a:solidFill>
                  <a:schemeClr val="bg1">
                    <a:alpha val="46000"/>
                  </a:schemeClr>
                </a:solidFill>
                <a:latin typeface="Palatino"/>
                <a:ea typeface="+mn-ea"/>
                <a:cs typeface="Palatino"/>
              </a:rPr>
              <a:t>@shoobe01</a:t>
            </a:r>
            <a:endParaRPr lang="en-US" sz="1800" b="0" i="0" kern="1200" baseline="0" dirty="0" smtClean="0">
              <a:solidFill>
                <a:schemeClr val="bg1">
                  <a:alpha val="46000"/>
                </a:schemeClr>
              </a:solidFill>
              <a:latin typeface="Palatino"/>
              <a:ea typeface="+mn-ea"/>
              <a:cs typeface="Palatino"/>
            </a:endParaRPr>
          </a:p>
          <a:p>
            <a:r>
              <a:rPr lang="en-US" sz="1800" b="0" i="0" kern="1200" dirty="0" smtClean="0">
                <a:solidFill>
                  <a:schemeClr val="bg1">
                    <a:alpha val="46000"/>
                  </a:schemeClr>
                </a:solidFill>
                <a:latin typeface="Palatino"/>
                <a:ea typeface="+mn-ea"/>
                <a:cs typeface="Palatino"/>
              </a:rPr>
              <a:t>4ourth.com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155250" y="170087"/>
            <a:ext cx="69966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kern="1200" dirty="0" smtClean="0">
                <a:solidFill>
                  <a:schemeClr val="bg1">
                    <a:alpha val="89000"/>
                  </a:schemeClr>
                </a:solidFill>
                <a:latin typeface="Palatino"/>
                <a:ea typeface="+mn-ea"/>
                <a:cs typeface="Palatino"/>
              </a:rPr>
              <a:t>The Complete Guide to</a:t>
            </a:r>
            <a:r>
              <a:rPr lang="en-US" sz="1800" b="0" i="0" kern="1200" baseline="0" dirty="0" smtClean="0">
                <a:solidFill>
                  <a:schemeClr val="bg1">
                    <a:alpha val="89000"/>
                  </a:schemeClr>
                </a:solidFill>
                <a:latin typeface="Palatino"/>
                <a:ea typeface="+mn-ea"/>
                <a:cs typeface="Palatino"/>
              </a:rPr>
              <a:t> </a:t>
            </a:r>
            <a:r>
              <a:rPr lang="en-US" sz="1800" b="0" i="0" kern="1200" dirty="0" smtClean="0">
                <a:solidFill>
                  <a:schemeClr val="bg1">
                    <a:alpha val="89000"/>
                  </a:schemeClr>
                </a:solidFill>
                <a:latin typeface="Palatino"/>
                <a:ea typeface="+mn-ea"/>
                <a:cs typeface="Palatino"/>
              </a:rPr>
              <a:t>Designing Mobile</a:t>
            </a:r>
            <a:r>
              <a:rPr lang="en-US" sz="1800" b="0" i="0" kern="1200" baseline="0" dirty="0" smtClean="0">
                <a:solidFill>
                  <a:schemeClr val="bg1">
                    <a:alpha val="89000"/>
                  </a:schemeClr>
                </a:solidFill>
                <a:latin typeface="Palatino"/>
                <a:ea typeface="+mn-ea"/>
                <a:cs typeface="Palatino"/>
              </a:rPr>
              <a:t> </a:t>
            </a:r>
            <a:r>
              <a:rPr lang="en-US" sz="1800" b="0" i="0" kern="1200" dirty="0" smtClean="0">
                <a:solidFill>
                  <a:schemeClr val="bg1">
                    <a:alpha val="89000"/>
                  </a:schemeClr>
                </a:solidFill>
                <a:latin typeface="Palatino"/>
                <a:ea typeface="+mn-ea"/>
                <a:cs typeface="Palatino"/>
              </a:rPr>
              <a:t>User Experiences</a:t>
            </a:r>
          </a:p>
          <a:p>
            <a:r>
              <a:rPr lang="en-US" sz="1800" b="0" i="0" kern="1200" baseline="0" dirty="0" smtClean="0">
                <a:solidFill>
                  <a:schemeClr val="bg1">
                    <a:alpha val="89000"/>
                  </a:schemeClr>
                </a:solidFill>
                <a:latin typeface="Palatino"/>
                <a:ea typeface="+mn-ea"/>
                <a:cs typeface="Palatino"/>
              </a:rPr>
              <a:t>10) Interactions &amp; Touch</a:t>
            </a:r>
          </a:p>
        </p:txBody>
      </p:sp>
    </p:spTree>
    <p:extLst>
      <p:ext uri="{BB962C8B-B14F-4D97-AF65-F5344CB8AC3E}">
        <p14:creationId xmlns:p14="http://schemas.microsoft.com/office/powerpoint/2010/main" val="1828926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Palatino Linotype"/>
          <a:ea typeface="+mj-ea"/>
          <a:cs typeface="Palatino Linotype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Palatino"/>
          <a:ea typeface="+mn-ea"/>
          <a:cs typeface="Palatin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Palatino"/>
          <a:ea typeface="+mn-ea"/>
          <a:cs typeface="Palatin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Palatino"/>
          <a:ea typeface="+mn-ea"/>
          <a:cs typeface="Palatin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Palatino"/>
          <a:ea typeface="+mn-ea"/>
          <a:cs typeface="Palatin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3600" kern="1200">
          <a:solidFill>
            <a:schemeClr val="tx1"/>
          </a:solidFill>
          <a:latin typeface="Palatino"/>
          <a:ea typeface="+mn-ea"/>
          <a:cs typeface="Palatin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NUL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2106706" y="258482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15328" y="558408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-3428853" y="-15888"/>
            <a:ext cx="3262654" cy="5940088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sz="2000" b="1" dirty="0"/>
              <a:t>TIMING/VIDEO</a:t>
            </a:r>
          </a:p>
          <a:p>
            <a:r>
              <a:rPr lang="en-US" sz="2000" b="1" dirty="0"/>
              <a:t>Remove auto-advancing after creating a video version:</a:t>
            </a:r>
          </a:p>
          <a:p>
            <a:endParaRPr lang="en-US" sz="2000" b="1" dirty="0"/>
          </a:p>
          <a:p>
            <a:r>
              <a:rPr lang="en-US" sz="2000" b="1" dirty="0"/>
              <a:t>On/Off:</a:t>
            </a:r>
          </a:p>
          <a:p>
            <a:r>
              <a:rPr lang="en-US" sz="2000" dirty="0"/>
              <a:t>In the tabs (not menu): “Slide Show” </a:t>
            </a:r>
          </a:p>
          <a:p>
            <a:r>
              <a:rPr lang="en-US" sz="2000" dirty="0"/>
              <a:t>[X] Play Narrations</a:t>
            </a:r>
          </a:p>
          <a:p>
            <a:r>
              <a:rPr lang="en-US" sz="2000" dirty="0"/>
              <a:t>[X] Use Timings</a:t>
            </a:r>
          </a:p>
          <a:p>
            <a:r>
              <a:rPr lang="en-US" sz="2000" dirty="0"/>
              <a:t>[  ] Show Media Controls</a:t>
            </a:r>
          </a:p>
          <a:p>
            <a:endParaRPr lang="en-US" sz="2000" dirty="0"/>
          </a:p>
          <a:p>
            <a:r>
              <a:rPr lang="en-US" sz="2000" b="1" dirty="0"/>
              <a:t>Clear the timings completely:</a:t>
            </a:r>
          </a:p>
          <a:p>
            <a:r>
              <a:rPr lang="en-US" sz="2000" dirty="0"/>
              <a:t>Select all the slides</a:t>
            </a:r>
          </a:p>
          <a:p>
            <a:r>
              <a:rPr lang="en-US" sz="2000" dirty="0"/>
              <a:t>Right click a slide &gt; “Slide Transition…”</a:t>
            </a:r>
          </a:p>
          <a:p>
            <a:r>
              <a:rPr lang="en-US" sz="2000" dirty="0"/>
              <a:t>In the “Advance slide” section uncheck “Automatically after”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85801" y="1868237"/>
            <a:ext cx="7887112" cy="2934475"/>
          </a:xfrm>
          <a:prstGeom prst="rect">
            <a:avLst/>
          </a:prstGeom>
          <a:effectLst>
            <a:glow rad="63500">
              <a:schemeClr val="bg1"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kern="1200">
                <a:solidFill>
                  <a:schemeClr val="tx1"/>
                </a:solidFill>
                <a:latin typeface="Palatino Linotype"/>
                <a:ea typeface="+mj-ea"/>
                <a:cs typeface="Palatino Linotype"/>
              </a:defRPr>
            </a:lvl1pPr>
          </a:lstStyle>
          <a:p>
            <a:r>
              <a:rPr lang="en-US" sz="2000" dirty="0" smtClean="0">
                <a:solidFill>
                  <a:srgbClr val="FFFFFF"/>
                </a:solidFill>
              </a:rPr>
              <a:t>The complete guide to</a:t>
            </a:r>
            <a:r>
              <a:rPr lang="en-US" sz="1600" dirty="0" smtClean="0">
                <a:solidFill>
                  <a:srgbClr val="FFFFFF"/>
                </a:solidFill>
              </a:rPr>
              <a:t/>
            </a:r>
            <a:br>
              <a:rPr lang="en-US" sz="1600" dirty="0" smtClean="0">
                <a:solidFill>
                  <a:srgbClr val="FFFFFF"/>
                </a:solidFill>
              </a:rPr>
            </a:br>
            <a:r>
              <a:rPr lang="en-US" sz="4800" dirty="0" smtClean="0">
                <a:solidFill>
                  <a:srgbClr val="FFFFFF"/>
                </a:solidFill>
              </a:rPr>
              <a:t>Designing Mobile</a:t>
            </a:r>
            <a:br>
              <a:rPr lang="en-US" sz="4800" dirty="0" smtClean="0">
                <a:solidFill>
                  <a:srgbClr val="FFFFFF"/>
                </a:solidFill>
              </a:rPr>
            </a:br>
            <a:r>
              <a:rPr lang="en-US" sz="4800" dirty="0" smtClean="0">
                <a:solidFill>
                  <a:srgbClr val="FFFFFF"/>
                </a:solidFill>
              </a:rPr>
              <a:t>User Experiences</a:t>
            </a:r>
            <a:br>
              <a:rPr lang="en-US" sz="4800" dirty="0" smtClean="0">
                <a:solidFill>
                  <a:srgbClr val="FFFFFF"/>
                </a:solidFill>
              </a:rPr>
            </a:br>
            <a:r>
              <a:rPr lang="en-US" sz="2000" dirty="0" smtClean="0">
                <a:solidFill>
                  <a:srgbClr val="FFFFFF"/>
                </a:solidFill>
              </a:rPr>
              <a:t/>
            </a:r>
            <a:br>
              <a:rPr lang="en-US" sz="2000" dirty="0" smtClean="0">
                <a:solidFill>
                  <a:srgbClr val="FFFFFF"/>
                </a:solidFill>
              </a:rPr>
            </a:br>
            <a:r>
              <a:rPr lang="en-US" sz="3200" i="1" dirty="0">
                <a:solidFill>
                  <a:schemeClr val="bg1"/>
                </a:solidFill>
              </a:rPr>
              <a:t>10) Interactions &amp; Touch</a:t>
            </a:r>
            <a:br>
              <a:rPr lang="en-US" sz="3200" i="1" dirty="0">
                <a:solidFill>
                  <a:schemeClr val="bg1"/>
                </a:solidFill>
              </a:rPr>
            </a:br>
            <a:r>
              <a:rPr lang="en-US" sz="3200" i="1" dirty="0">
                <a:solidFill>
                  <a:schemeClr val="bg1"/>
                </a:solidFill>
              </a:rPr>
              <a:t>    </a:t>
            </a:r>
            <a:r>
              <a:rPr lang="en-US" sz="3200" b="1" i="1" dirty="0">
                <a:solidFill>
                  <a:schemeClr val="bg1"/>
                </a:solidFill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Akzidenz Grotesk BE"/>
                <a:cs typeface="Akzidenz Grotesk BE"/>
              </a:rPr>
              <a:t>Assignment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685801" y="5031631"/>
            <a:ext cx="5083581" cy="921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bg1"/>
                </a:solidFill>
                <a:latin typeface="Palatino"/>
                <a:ea typeface="+mn-ea"/>
                <a:cs typeface="Palatin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Palatino"/>
                <a:ea typeface="+mn-ea"/>
                <a:cs typeface="Palatin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Palatino"/>
                <a:ea typeface="+mn-ea"/>
                <a:cs typeface="Palatin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Palatino"/>
                <a:ea typeface="+mn-ea"/>
                <a:cs typeface="Palatin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Palatino"/>
                <a:ea typeface="+mn-ea"/>
                <a:cs typeface="Palatin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smtClean="0"/>
              <a:t>@shoobe01</a:t>
            </a:r>
          </a:p>
          <a:p>
            <a:r>
              <a:rPr lang="en-US" sz="2000" smtClean="0"/>
              <a:t>4ourth.com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219002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400">
        <p:fade/>
      </p:transition>
    </mc:Choice>
    <mc:Fallback xmlns="">
      <p:transition xmlns:p14="http://schemas.microsoft.com/office/powerpoint/2010/main" advTm="4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0290" y="1481938"/>
            <a:ext cx="75014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2806C"/>
                </a:solidFill>
                <a:latin typeface="Palatino"/>
                <a:cs typeface="Palatino"/>
              </a:rPr>
              <a:t>Interactions </a:t>
            </a:r>
            <a:r>
              <a:rPr lang="en-US" sz="3200" dirty="0">
                <a:solidFill>
                  <a:srgbClr val="F2806C"/>
                </a:solidFill>
                <a:latin typeface="Palatino"/>
                <a:cs typeface="Palatino"/>
              </a:rPr>
              <a:t>&amp; Touch</a:t>
            </a:r>
            <a:endParaRPr lang="en-US" sz="3200" dirty="0" smtClean="0">
              <a:solidFill>
                <a:srgbClr val="F2806C"/>
              </a:solidFill>
              <a:latin typeface="Palatino"/>
              <a:cs typeface="Palatino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1" y="2298830"/>
            <a:ext cx="8208976" cy="3615923"/>
          </a:xfrm>
        </p:spPr>
        <p:txBody>
          <a:bodyPr>
            <a:normAutofit/>
          </a:bodyPr>
          <a:lstStyle/>
          <a:p>
            <a:pPr marL="0" indent="0">
              <a:buClr>
                <a:srgbClr val="E9213C"/>
              </a:buClr>
              <a:buNone/>
            </a:pP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Continue with your revisions. You may want to bring it to the computer or get a fresh sheet of paper for these, so your scribbling on the existing design doesn't get out of hand. That happens to me at least. </a:t>
            </a:r>
            <a:endParaRPr lang="en-US" sz="2000" dirty="0" smtClean="0">
              <a:solidFill>
                <a:schemeClr val="bg1"/>
              </a:solidFill>
              <a:latin typeface="Akzidenz Grotesk BE"/>
              <a:cs typeface="Akzidenz Grotesk BE"/>
            </a:endParaRPr>
          </a:p>
        </p:txBody>
      </p:sp>
    </p:spTree>
    <p:extLst>
      <p:ext uri="{BB962C8B-B14F-4D97-AF65-F5344CB8AC3E}">
        <p14:creationId xmlns:p14="http://schemas.microsoft.com/office/powerpoint/2010/main" val="3763644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400">
        <p:fade/>
      </p:transition>
    </mc:Choice>
    <mc:Fallback xmlns="">
      <p:transition xmlns:p14="http://schemas.microsoft.com/office/powerpoint/2010/main" advTm="4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0290" y="1481938"/>
            <a:ext cx="75014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2806C"/>
                </a:solidFill>
                <a:latin typeface="Palatino"/>
                <a:cs typeface="Palatino"/>
              </a:rPr>
              <a:t>Interactions </a:t>
            </a:r>
            <a:r>
              <a:rPr lang="en-US" sz="3200" dirty="0">
                <a:solidFill>
                  <a:srgbClr val="F2806C"/>
                </a:solidFill>
                <a:latin typeface="Palatino"/>
                <a:cs typeface="Palatino"/>
              </a:rPr>
              <a:t>&amp; Touch</a:t>
            </a:r>
            <a:endParaRPr lang="en-US" sz="3200" dirty="0" smtClean="0">
              <a:solidFill>
                <a:srgbClr val="F2806C"/>
              </a:solidFill>
              <a:latin typeface="Palatino"/>
              <a:cs typeface="Palatino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1" y="2298830"/>
            <a:ext cx="8208976" cy="4089103"/>
          </a:xfrm>
        </p:spPr>
        <p:txBody>
          <a:bodyPr>
            <a:normAutofit/>
          </a:bodyPr>
          <a:lstStyle/>
          <a:p>
            <a:pPr marL="0" indent="0">
              <a:buClr>
                <a:srgbClr val="E9213C"/>
              </a:buClr>
              <a:buNone/>
            </a:pP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Check 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type sizes. </a:t>
            </a:r>
            <a:endParaRPr lang="en-US" sz="2000" dirty="0" smtClean="0">
              <a:solidFill>
                <a:schemeClr val="bg1"/>
              </a:solidFill>
              <a:latin typeface="Akzidenz Grotesk BE"/>
              <a:cs typeface="Akzidenz Grotesk BE"/>
            </a:endParaRPr>
          </a:p>
          <a:p>
            <a:pPr>
              <a:buClr>
                <a:srgbClr val="E9213C"/>
              </a:buClr>
            </a:pP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This 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is best done on the device, so get the design (even if just a pencil sketch) onto the phone or tablet at scale and measure it directly. </a:t>
            </a:r>
          </a:p>
          <a:p>
            <a:pPr marL="0" indent="0">
              <a:buClr>
                <a:srgbClr val="E9213C"/>
              </a:buClr>
              <a:buNone/>
            </a:pPr>
            <a:endParaRPr lang="en-US" sz="2000" dirty="0" smtClean="0">
              <a:solidFill>
                <a:schemeClr val="bg1"/>
              </a:solidFill>
              <a:latin typeface="Akzidenz Grotesk BE"/>
              <a:cs typeface="Akzidenz Grotesk BE"/>
            </a:endParaRPr>
          </a:p>
        </p:txBody>
      </p:sp>
    </p:spTree>
    <p:extLst>
      <p:ext uri="{BB962C8B-B14F-4D97-AF65-F5344CB8AC3E}">
        <p14:creationId xmlns:p14="http://schemas.microsoft.com/office/powerpoint/2010/main" val="2093062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400">
        <p:fade/>
      </p:transition>
    </mc:Choice>
    <mc:Fallback xmlns="">
      <p:transition xmlns:p14="http://schemas.microsoft.com/office/powerpoint/2010/main" advTm="4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0290" y="1481938"/>
            <a:ext cx="75014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2806C"/>
                </a:solidFill>
                <a:latin typeface="Palatino"/>
                <a:cs typeface="Palatino"/>
              </a:rPr>
              <a:t>Interactions </a:t>
            </a:r>
            <a:r>
              <a:rPr lang="en-US" sz="3200" dirty="0">
                <a:solidFill>
                  <a:srgbClr val="F2806C"/>
                </a:solidFill>
                <a:latin typeface="Palatino"/>
                <a:cs typeface="Palatino"/>
              </a:rPr>
              <a:t>&amp; Touch</a:t>
            </a:r>
            <a:endParaRPr lang="en-US" sz="3200" dirty="0" smtClean="0">
              <a:solidFill>
                <a:srgbClr val="F2806C"/>
              </a:solidFill>
              <a:latin typeface="Palatino"/>
              <a:cs typeface="Palatino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1" y="2298830"/>
            <a:ext cx="8208976" cy="4089103"/>
          </a:xfrm>
        </p:spPr>
        <p:txBody>
          <a:bodyPr>
            <a:normAutofit/>
          </a:bodyPr>
          <a:lstStyle/>
          <a:p>
            <a:pPr marL="0" indent="0">
              <a:buClr>
                <a:srgbClr val="E9213C"/>
              </a:buClr>
              <a:buNone/>
            </a:pP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Understand pixel density.</a:t>
            </a:r>
          </a:p>
          <a:p>
            <a:pPr>
              <a:buClr>
                <a:srgbClr val="E9213C"/>
              </a:buClr>
            </a:pP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For 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all this, be very, very careful if you are scaling and measuring in Photoshop or anything. </a:t>
            </a:r>
            <a:endParaRPr lang="en-US" sz="2000" dirty="0" smtClean="0">
              <a:solidFill>
                <a:schemeClr val="bg1"/>
              </a:solidFill>
              <a:latin typeface="Akzidenz Grotesk BE"/>
              <a:cs typeface="Akzidenz Grotesk BE"/>
            </a:endParaRPr>
          </a:p>
          <a:p>
            <a:pPr>
              <a:buClr>
                <a:srgbClr val="E9213C"/>
              </a:buClr>
            </a:pP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Almost 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100% of the time I see people do this wrong. Here's a hint: if you think 72 dpi is good for all displays, you are doing it wrong </a:t>
            </a: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also.</a:t>
            </a:r>
          </a:p>
          <a:p>
            <a:pPr>
              <a:buClr>
                <a:srgbClr val="E9213C"/>
              </a:buClr>
            </a:pP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See 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the link </a:t>
            </a: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about </a:t>
            </a: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  <a:hlinkClick r:id="rId3" invalidUrl="http://4ourth.com/wiki/Raster Design Tips"/>
              </a:rPr>
              <a:t>Raster Design Tips</a:t>
            </a: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 on the resources for more. </a:t>
            </a:r>
          </a:p>
        </p:txBody>
      </p:sp>
    </p:spTree>
    <p:extLst>
      <p:ext uri="{BB962C8B-B14F-4D97-AF65-F5344CB8AC3E}">
        <p14:creationId xmlns:p14="http://schemas.microsoft.com/office/powerpoint/2010/main" val="973280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400">
        <p:fade/>
      </p:transition>
    </mc:Choice>
    <mc:Fallback xmlns="">
      <p:transition xmlns:p14="http://schemas.microsoft.com/office/powerpoint/2010/main" advTm="4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0290" y="1481938"/>
            <a:ext cx="75014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2806C"/>
                </a:solidFill>
                <a:latin typeface="Palatino"/>
                <a:cs typeface="Palatino"/>
              </a:rPr>
              <a:t>Interactions </a:t>
            </a:r>
            <a:r>
              <a:rPr lang="en-US" sz="3200" dirty="0">
                <a:solidFill>
                  <a:srgbClr val="F2806C"/>
                </a:solidFill>
                <a:latin typeface="Palatino"/>
                <a:cs typeface="Palatino"/>
              </a:rPr>
              <a:t>&amp; Touch</a:t>
            </a:r>
            <a:endParaRPr lang="en-US" sz="3200" dirty="0" smtClean="0">
              <a:solidFill>
                <a:srgbClr val="F2806C"/>
              </a:solidFill>
              <a:latin typeface="Palatino"/>
              <a:cs typeface="Palatino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1" y="2298830"/>
            <a:ext cx="8208976" cy="4089103"/>
          </a:xfrm>
        </p:spPr>
        <p:txBody>
          <a:bodyPr>
            <a:normAutofit/>
          </a:bodyPr>
          <a:lstStyle/>
          <a:p>
            <a:pPr marL="0" indent="0">
              <a:buClr>
                <a:srgbClr val="E9213C"/>
              </a:buClr>
              <a:buNone/>
            </a:pP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Leave 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room for scroll and </a:t>
            </a: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gesture.</a:t>
            </a:r>
          </a:p>
          <a:p>
            <a:pPr>
              <a:buClr>
                <a:srgbClr val="E9213C"/>
              </a:buClr>
            </a:pP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Again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, put it on a real device, and see how you'd scroll. </a:t>
            </a:r>
            <a:endParaRPr lang="en-US" sz="2000" dirty="0" smtClean="0">
              <a:solidFill>
                <a:schemeClr val="bg1"/>
              </a:solidFill>
              <a:latin typeface="Akzidenz Grotesk BE"/>
              <a:cs typeface="Akzidenz Grotesk BE"/>
            </a:endParaRPr>
          </a:p>
          <a:p>
            <a:pPr>
              <a:buClr>
                <a:srgbClr val="E9213C"/>
              </a:buClr>
            </a:pP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Does 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your thumb get in the way of important information</a:t>
            </a: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?</a:t>
            </a:r>
          </a:p>
          <a:p>
            <a:pPr>
              <a:buClr>
                <a:srgbClr val="E9213C"/>
              </a:buClr>
            </a:pP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What 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can you move around to help with this? </a:t>
            </a:r>
          </a:p>
        </p:txBody>
      </p:sp>
    </p:spTree>
    <p:extLst>
      <p:ext uri="{BB962C8B-B14F-4D97-AF65-F5344CB8AC3E}">
        <p14:creationId xmlns:p14="http://schemas.microsoft.com/office/powerpoint/2010/main" val="417178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400">
        <p:fade/>
      </p:transition>
    </mc:Choice>
    <mc:Fallback xmlns="">
      <p:transition xmlns:p14="http://schemas.microsoft.com/office/powerpoint/2010/main" advTm="4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0290" y="1481938"/>
            <a:ext cx="75014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2806C"/>
                </a:solidFill>
                <a:latin typeface="Palatino"/>
                <a:cs typeface="Palatino"/>
              </a:rPr>
              <a:t>Interactions </a:t>
            </a:r>
            <a:r>
              <a:rPr lang="en-US" sz="3200" dirty="0">
                <a:solidFill>
                  <a:srgbClr val="F2806C"/>
                </a:solidFill>
                <a:latin typeface="Palatino"/>
                <a:cs typeface="Palatino"/>
              </a:rPr>
              <a:t>&amp; Touch</a:t>
            </a:r>
            <a:endParaRPr lang="en-US" sz="3200" dirty="0" smtClean="0">
              <a:solidFill>
                <a:srgbClr val="F2806C"/>
              </a:solidFill>
              <a:latin typeface="Palatino"/>
              <a:cs typeface="Palatino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1" y="2298830"/>
            <a:ext cx="8208976" cy="4089103"/>
          </a:xfrm>
        </p:spPr>
        <p:txBody>
          <a:bodyPr>
            <a:normAutofit/>
          </a:bodyPr>
          <a:lstStyle/>
          <a:p>
            <a:pPr marL="0" indent="0">
              <a:buClr>
                <a:srgbClr val="E9213C"/>
              </a:buClr>
              <a:buNone/>
            </a:pP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Make 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touch targets clear. </a:t>
            </a:r>
            <a:endParaRPr lang="en-US" sz="2000" dirty="0" smtClean="0">
              <a:solidFill>
                <a:schemeClr val="bg1"/>
              </a:solidFill>
              <a:latin typeface="Akzidenz Grotesk BE"/>
              <a:cs typeface="Akzidenz Grotesk BE"/>
            </a:endParaRPr>
          </a:p>
          <a:p>
            <a:pPr>
              <a:buClr>
                <a:srgbClr val="E9213C"/>
              </a:buClr>
            </a:pP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Follow 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the guidelines in the lesson for readability, legibility, consistency and clarity. </a:t>
            </a:r>
            <a:endParaRPr lang="en-US" sz="2000" dirty="0" smtClean="0">
              <a:solidFill>
                <a:schemeClr val="bg1"/>
              </a:solidFill>
              <a:latin typeface="Akzidenz Grotesk BE"/>
              <a:cs typeface="Akzidenz Grotesk BE"/>
            </a:endParaRPr>
          </a:p>
          <a:p>
            <a:pPr>
              <a:buClr>
                <a:srgbClr val="E9213C"/>
              </a:buClr>
            </a:pP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Bound 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all clickable items, and don't bound non-</a:t>
            </a:r>
            <a:r>
              <a:rPr lang="en-US" sz="2000" dirty="0" err="1">
                <a:solidFill>
                  <a:schemeClr val="bg1"/>
                </a:solidFill>
                <a:latin typeface="Akzidenz Grotesk BE"/>
                <a:cs typeface="Akzidenz Grotesk BE"/>
              </a:rPr>
              <a:t>tappable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 things. </a:t>
            </a:r>
          </a:p>
        </p:txBody>
      </p:sp>
    </p:spTree>
    <p:extLst>
      <p:ext uri="{BB962C8B-B14F-4D97-AF65-F5344CB8AC3E}">
        <p14:creationId xmlns:p14="http://schemas.microsoft.com/office/powerpoint/2010/main" val="3428194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400">
        <p:fade/>
      </p:transition>
    </mc:Choice>
    <mc:Fallback xmlns="">
      <p:transition xmlns:p14="http://schemas.microsoft.com/office/powerpoint/2010/main" advTm="4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0290" y="1481938"/>
            <a:ext cx="75014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2806C"/>
                </a:solidFill>
                <a:latin typeface="Palatino"/>
                <a:cs typeface="Palatino"/>
              </a:rPr>
              <a:t>Interactions </a:t>
            </a:r>
            <a:r>
              <a:rPr lang="en-US" sz="3200" dirty="0">
                <a:solidFill>
                  <a:srgbClr val="F2806C"/>
                </a:solidFill>
                <a:latin typeface="Palatino"/>
                <a:cs typeface="Palatino"/>
              </a:rPr>
              <a:t>&amp; Touch</a:t>
            </a:r>
            <a:endParaRPr lang="en-US" sz="3200" dirty="0" smtClean="0">
              <a:solidFill>
                <a:srgbClr val="F2806C"/>
              </a:solidFill>
              <a:latin typeface="Palatino"/>
              <a:cs typeface="Palatino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1" y="2298830"/>
            <a:ext cx="8208976" cy="4089103"/>
          </a:xfrm>
        </p:spPr>
        <p:txBody>
          <a:bodyPr>
            <a:normAutofit/>
          </a:bodyPr>
          <a:lstStyle/>
          <a:p>
            <a:pPr marL="0" indent="0">
              <a:buClr>
                <a:srgbClr val="E9213C"/>
              </a:buClr>
              <a:buNone/>
            </a:pP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Make 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touch targets as large as </a:t>
            </a: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possible.</a:t>
            </a:r>
          </a:p>
          <a:p>
            <a:pPr>
              <a:buClr>
                <a:srgbClr val="E9213C"/>
              </a:buClr>
            </a:pP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Use 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whole rows, and containers, even if there's no indication the row is </a:t>
            </a: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clickable.</a:t>
            </a:r>
          </a:p>
          <a:p>
            <a:pPr>
              <a:buClr>
                <a:srgbClr val="E9213C"/>
              </a:buClr>
            </a:pP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Allow 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for misses before users get a chance to miss. </a:t>
            </a:r>
          </a:p>
        </p:txBody>
      </p:sp>
    </p:spTree>
    <p:extLst>
      <p:ext uri="{BB962C8B-B14F-4D97-AF65-F5344CB8AC3E}">
        <p14:creationId xmlns:p14="http://schemas.microsoft.com/office/powerpoint/2010/main" val="1368570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400">
        <p:fade/>
      </p:transition>
    </mc:Choice>
    <mc:Fallback xmlns="">
      <p:transition xmlns:p14="http://schemas.microsoft.com/office/powerpoint/2010/main" advTm="4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001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197449</TotalTime>
  <Words>361</Words>
  <Application>Microsoft Macintosh PowerPoint</Application>
  <PresentationFormat>On-screen Show (4:3)</PresentationFormat>
  <Paragraphs>46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Akzidenz Grotesk</vt:lpstr>
      <vt:lpstr>Akzidenz Grotesk BE</vt:lpstr>
      <vt:lpstr>Calibri</vt:lpstr>
      <vt:lpstr>Palatino</vt:lpstr>
      <vt:lpstr>Palatino Linotype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Hoober</dc:creator>
  <cp:lastModifiedBy>Steven Hoober</cp:lastModifiedBy>
  <cp:revision>1376</cp:revision>
  <cp:lastPrinted>2013-04-15T23:35:07Z</cp:lastPrinted>
  <dcterms:created xsi:type="dcterms:W3CDTF">2011-10-30T17:26:39Z</dcterms:created>
  <dcterms:modified xsi:type="dcterms:W3CDTF">2015-10-11T18:05:47Z</dcterms:modified>
</cp:coreProperties>
</file>