
<file path=[Content_Types].xml><?xml version="1.0" encoding="utf-8"?>
<Types xmlns="http://schemas.openxmlformats.org/package/2006/content-types">
  <Default Extension="xml" ContentType="application/xml"/>
  <Default Extension="wav" ContentType="audio/x-wav"/>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8.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2"/>
  </p:notesMasterIdLst>
  <p:handoutMasterIdLst>
    <p:handoutMasterId r:id="rId23"/>
  </p:handoutMasterIdLst>
  <p:sldIdLst>
    <p:sldId id="591" r:id="rId2"/>
    <p:sldId id="650" r:id="rId3"/>
    <p:sldId id="652" r:id="rId4"/>
    <p:sldId id="655" r:id="rId5"/>
    <p:sldId id="653" r:id="rId6"/>
    <p:sldId id="654" r:id="rId7"/>
    <p:sldId id="656" r:id="rId8"/>
    <p:sldId id="645" r:id="rId9"/>
    <p:sldId id="659" r:id="rId10"/>
    <p:sldId id="647" r:id="rId11"/>
    <p:sldId id="660" r:id="rId12"/>
    <p:sldId id="648" r:id="rId13"/>
    <p:sldId id="661" r:id="rId14"/>
    <p:sldId id="649" r:id="rId15"/>
    <p:sldId id="662" r:id="rId16"/>
    <p:sldId id="663" r:id="rId17"/>
    <p:sldId id="664" r:id="rId18"/>
    <p:sldId id="665" r:id="rId19"/>
    <p:sldId id="636" r:id="rId20"/>
    <p:sldId id="646"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9213C"/>
    <a:srgbClr val="562D26"/>
    <a:srgbClr val="F2806C"/>
    <a:srgbClr val="FF72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451" autoAdjust="0"/>
    <p:restoredTop sz="56858" autoAdjust="0"/>
  </p:normalViewPr>
  <p:slideViewPr>
    <p:cSldViewPr snapToGrid="0" snapToObjects="1">
      <p:cViewPr varScale="1">
        <p:scale>
          <a:sx n="71" d="100"/>
          <a:sy n="71" d="100"/>
        </p:scale>
        <p:origin x="2064" y="176"/>
      </p:cViewPr>
      <p:guideLst>
        <p:guide orient="horz" pos="2160"/>
        <p:guide pos="2880"/>
      </p:guideLst>
    </p:cSldViewPr>
  </p:slideViewPr>
  <p:outlineViewPr>
    <p:cViewPr>
      <p:scale>
        <a:sx n="33" d="100"/>
        <a:sy n="33" d="100"/>
      </p:scale>
      <p:origin x="0" y="7880"/>
    </p:cViewPr>
  </p:outlineViewPr>
  <p:notesTextViewPr>
    <p:cViewPr>
      <p:scale>
        <a:sx n="100" d="100"/>
        <a:sy n="100" d="100"/>
      </p:scale>
      <p:origin x="0" y="0"/>
    </p:cViewPr>
  </p:notesTextViewPr>
  <p:sorterViewPr>
    <p:cViewPr>
      <p:scale>
        <a:sx n="89" d="100"/>
        <a:sy n="89" d="100"/>
      </p:scale>
      <p:origin x="0" y="0"/>
    </p:cViewPr>
  </p:sorterViewPr>
  <p:notesViewPr>
    <p:cSldViewPr snapToGrid="0" snapToObjects="1">
      <p:cViewPr>
        <p:scale>
          <a:sx n="75" d="100"/>
          <a:sy n="75" d="100"/>
        </p:scale>
        <p:origin x="-2912" y="-8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handoutMaster" Target="handoutMasters/handoutMaster1.xml"/><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83E2636-F00D-3B4C-91BC-978C0CC75288}" type="datetime1">
              <a:rPr lang="en-US" smtClean="0"/>
              <a:t>3/11/16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13E92EE-8017-1746-A6F4-E4C0BCDFA803}" type="slidenum">
              <a:rPr lang="en-US" smtClean="0"/>
              <a:t>‹#›</a:t>
            </a:fld>
            <a:endParaRPr lang="en-US"/>
          </a:p>
        </p:txBody>
      </p:sp>
    </p:spTree>
    <p:extLst>
      <p:ext uri="{BB962C8B-B14F-4D97-AF65-F5344CB8AC3E}">
        <p14:creationId xmlns:p14="http://schemas.microsoft.com/office/powerpoint/2010/main" val="327950666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84DADC0-0B0F-C44F-96FC-226034E2F398}" type="datetime1">
              <a:rPr lang="en-US" smtClean="0"/>
              <a:t>3/11/16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9D55F2-16B5-3A42-80D9-9BC8F66E0B68}" type="slidenum">
              <a:rPr lang="en-US" smtClean="0"/>
              <a:t>‹#›</a:t>
            </a:fld>
            <a:endParaRPr lang="en-US"/>
          </a:p>
        </p:txBody>
      </p:sp>
    </p:spTree>
    <p:extLst>
      <p:ext uri="{BB962C8B-B14F-4D97-AF65-F5344CB8AC3E}">
        <p14:creationId xmlns:p14="http://schemas.microsoft.com/office/powerpoint/2010/main" val="429443971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100387" cy="2327275"/>
          </a:xfrm>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Now we’re getting into the meat of the app or website. We have the scope, know all the pieces we need, and how they relate to each other. Now we’re going to progress from Information Architecture to Information Design. </a:t>
            </a:r>
          </a:p>
        </p:txBody>
      </p:sp>
      <p:sp>
        <p:nvSpPr>
          <p:cNvPr id="4" name="Slide Number Placeholder 3"/>
          <p:cNvSpPr>
            <a:spLocks noGrp="1"/>
          </p:cNvSpPr>
          <p:nvPr>
            <p:ph type="sldNum" sz="quarter" idx="10"/>
          </p:nvPr>
        </p:nvSpPr>
        <p:spPr/>
        <p:txBody>
          <a:bodyPr/>
          <a:lstStyle/>
          <a:p>
            <a:fld id="{C19D55F2-16B5-3A42-80D9-9BC8F66E0B68}" type="slidenum">
              <a:rPr lang="en-US" smtClean="0"/>
              <a:t>1</a:t>
            </a:fld>
            <a:endParaRPr lang="en-US"/>
          </a:p>
        </p:txBody>
      </p:sp>
    </p:spTree>
    <p:extLst>
      <p:ext uri="{BB962C8B-B14F-4D97-AF65-F5344CB8AC3E}">
        <p14:creationId xmlns:p14="http://schemas.microsoft.com/office/powerpoint/2010/main" val="642570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pPr marL="0" indent="0">
              <a:buFontTx/>
              <a:buNone/>
            </a:pPr>
            <a:r>
              <a:rPr lang="en-US" sz="1200" kern="1200" baseline="0" dirty="0" smtClean="0">
                <a:solidFill>
                  <a:schemeClr val="tx1"/>
                </a:solidFill>
                <a:effectLst/>
                <a:latin typeface="+mn-lt"/>
                <a:ea typeface="+mn-ea"/>
                <a:cs typeface="+mn-cs"/>
              </a:rPr>
              <a:t>The top has special problems. For the Web, you don’t always have access to the top. While it often disappears, the browser chrome takes up the true top space, so your site masthead is pushed down in prominence. Because of this, I’d avoid very big mastheads. CLICK And I can never condone the topmost strip of tiny global functions. That’s directly in opposition to people’s ability to touch and is just an artifact of your desktop website. Stop it. </a:t>
            </a:r>
          </a:p>
        </p:txBody>
      </p:sp>
      <p:sp>
        <p:nvSpPr>
          <p:cNvPr id="4" name="Slide Number Placeholder 3"/>
          <p:cNvSpPr>
            <a:spLocks noGrp="1"/>
          </p:cNvSpPr>
          <p:nvPr>
            <p:ph type="sldNum" sz="quarter" idx="10"/>
          </p:nvPr>
        </p:nvSpPr>
        <p:spPr/>
        <p:txBody>
          <a:bodyPr/>
          <a:lstStyle/>
          <a:p>
            <a:fld id="{C19D55F2-16B5-3A42-80D9-9BC8F66E0B68}" type="slidenum">
              <a:rPr lang="en-US" smtClean="0"/>
              <a:t>10</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pPr marL="0" indent="0">
              <a:buFontTx/>
              <a:buNone/>
            </a:pPr>
            <a:r>
              <a:rPr lang="en-US" sz="1200" kern="1200" baseline="0" dirty="0" smtClean="0">
                <a:solidFill>
                  <a:schemeClr val="tx1"/>
                </a:solidFill>
                <a:effectLst/>
                <a:latin typeface="+mn-lt"/>
                <a:ea typeface="+mn-ea"/>
                <a:cs typeface="+mn-cs"/>
              </a:rPr>
              <a:t>For apps, or if you are dedicated to simulating an app with your website, the top has to be kept loose. For smaller phones like the iPhone up through 5, more than about 4 items is getting too tight. Items need about 12 mm spacing on center. Even on large phones, more than 5-6 is risky just on tap spacing. </a:t>
            </a:r>
          </a:p>
          <a:p>
            <a:pPr marL="0" indent="0">
              <a:buFontTx/>
              <a:buNone/>
            </a:pPr>
            <a:endParaRPr lang="en-US" sz="1200" kern="1200" baseline="0" dirty="0" smtClean="0">
              <a:solidFill>
                <a:schemeClr val="tx1"/>
              </a:solidFill>
              <a:effectLst/>
              <a:latin typeface="+mn-lt"/>
              <a:ea typeface="+mn-ea"/>
              <a:cs typeface="+mn-cs"/>
            </a:endParaRPr>
          </a:p>
          <a:p>
            <a:pPr marL="0" indent="0">
              <a:buFontTx/>
              <a:buNone/>
            </a:pPr>
            <a:r>
              <a:rPr lang="en-US" sz="1200" kern="1200" baseline="0" dirty="0" smtClean="0">
                <a:solidFill>
                  <a:schemeClr val="tx1"/>
                </a:solidFill>
                <a:effectLst/>
                <a:latin typeface="+mn-lt"/>
                <a:ea typeface="+mn-ea"/>
                <a:cs typeface="+mn-cs"/>
              </a:rPr>
              <a:t>Branding and menus — which we’ll talk about later — are almost always up here. Lately, there has been a rather effective trend of putting actions up here as well. Items that can be done in the current context, CLICK like refresh and share. Try to limit to a handful of these. Even if it’s a tablet with plenty of room, a sea of icons is hard to scan, so keep it to 2-3 at most. </a:t>
            </a:r>
          </a:p>
        </p:txBody>
      </p:sp>
      <p:sp>
        <p:nvSpPr>
          <p:cNvPr id="4" name="Slide Number Placeholder 3"/>
          <p:cNvSpPr>
            <a:spLocks noGrp="1"/>
          </p:cNvSpPr>
          <p:nvPr>
            <p:ph type="sldNum" sz="quarter" idx="10"/>
          </p:nvPr>
        </p:nvSpPr>
        <p:spPr/>
        <p:txBody>
          <a:bodyPr/>
          <a:lstStyle/>
          <a:p>
            <a:fld id="{C19D55F2-16B5-3A42-80D9-9BC8F66E0B68}" type="slidenum">
              <a:rPr lang="en-US" smtClean="0"/>
              <a:t>11</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pPr marL="0" indent="0">
              <a:buFontTx/>
              <a:buNone/>
            </a:pPr>
            <a:r>
              <a:rPr lang="en-US" sz="1200" kern="1200" baseline="0" dirty="0" smtClean="0">
                <a:solidFill>
                  <a:schemeClr val="tx1"/>
                </a:solidFill>
                <a:effectLst/>
                <a:latin typeface="+mn-lt"/>
                <a:ea typeface="+mn-ea"/>
                <a:cs typeface="+mn-cs"/>
              </a:rPr>
              <a:t>Tabs are a problem. If you expect people to actually touch them, at least. They are ALWAYS made very, very narrow, but that doesn’t provide nearly enough room for them to be tapped. People will hit the title bar items all the time. </a:t>
            </a:r>
          </a:p>
        </p:txBody>
      </p:sp>
      <p:sp>
        <p:nvSpPr>
          <p:cNvPr id="4" name="Slide Number Placeholder 3"/>
          <p:cNvSpPr>
            <a:spLocks noGrp="1"/>
          </p:cNvSpPr>
          <p:nvPr>
            <p:ph type="sldNum" sz="quarter" idx="10"/>
          </p:nvPr>
        </p:nvSpPr>
        <p:spPr/>
        <p:txBody>
          <a:bodyPr/>
          <a:lstStyle/>
          <a:p>
            <a:fld id="{C19D55F2-16B5-3A42-80D9-9BC8F66E0B68}" type="slidenum">
              <a:rPr lang="en-US" smtClean="0"/>
              <a:t>12</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pPr marL="0" indent="0">
              <a:buFontTx/>
              <a:buNone/>
            </a:pPr>
            <a:r>
              <a:rPr lang="en-US" sz="1200" kern="1200" baseline="0" dirty="0" smtClean="0">
                <a:solidFill>
                  <a:schemeClr val="tx1"/>
                </a:solidFill>
                <a:effectLst/>
                <a:latin typeface="+mn-lt"/>
                <a:ea typeface="+mn-ea"/>
                <a:cs typeface="+mn-cs"/>
              </a:rPr>
              <a:t>This is the sort of thing I do, and which is becoming the trend anyway. Make the tabs taller. Or push the tabs to another part of the page. Even a little bit of padding between the masthead and the tabs helps a lot. </a:t>
            </a:r>
          </a:p>
        </p:txBody>
      </p:sp>
      <p:sp>
        <p:nvSpPr>
          <p:cNvPr id="4" name="Slide Number Placeholder 3"/>
          <p:cNvSpPr>
            <a:spLocks noGrp="1"/>
          </p:cNvSpPr>
          <p:nvPr>
            <p:ph type="sldNum" sz="quarter" idx="10"/>
          </p:nvPr>
        </p:nvSpPr>
        <p:spPr/>
        <p:txBody>
          <a:bodyPr/>
          <a:lstStyle/>
          <a:p>
            <a:fld id="{C19D55F2-16B5-3A42-80D9-9BC8F66E0B68}" type="slidenum">
              <a:rPr lang="en-US" smtClean="0"/>
              <a:t>13</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pPr marL="0" indent="0">
              <a:buFontTx/>
              <a:buNone/>
            </a:pPr>
            <a:r>
              <a:rPr lang="en-US" sz="1200" kern="1200" baseline="0" dirty="0" err="1" smtClean="0">
                <a:solidFill>
                  <a:schemeClr val="tx1"/>
                </a:solidFill>
                <a:effectLst/>
                <a:latin typeface="+mn-lt"/>
                <a:ea typeface="+mn-ea"/>
                <a:cs typeface="+mn-cs"/>
              </a:rPr>
              <a:t>iOS</a:t>
            </a:r>
            <a:r>
              <a:rPr lang="en-US" sz="1200" kern="1200" baseline="0" dirty="0" smtClean="0">
                <a:solidFill>
                  <a:schemeClr val="tx1"/>
                </a:solidFill>
                <a:effectLst/>
                <a:latin typeface="+mn-lt"/>
                <a:ea typeface="+mn-ea"/>
                <a:cs typeface="+mn-cs"/>
              </a:rPr>
              <a:t> officially thinks the </a:t>
            </a:r>
            <a:r>
              <a:rPr lang="en-US" sz="1200" kern="1200" baseline="0" dirty="0" err="1" smtClean="0">
                <a:solidFill>
                  <a:schemeClr val="tx1"/>
                </a:solidFill>
                <a:effectLst/>
                <a:latin typeface="+mn-lt"/>
                <a:ea typeface="+mn-ea"/>
                <a:cs typeface="+mn-cs"/>
              </a:rPr>
              <a:t>chyron</a:t>
            </a:r>
            <a:r>
              <a:rPr lang="en-US" sz="1200" kern="1200" baseline="0" dirty="0" smtClean="0">
                <a:solidFill>
                  <a:schemeClr val="tx1"/>
                </a:solidFill>
                <a:effectLst/>
                <a:latin typeface="+mn-lt"/>
                <a:ea typeface="+mn-ea"/>
                <a:cs typeface="+mn-cs"/>
              </a:rPr>
              <a:t> (the bottom strip always docked to the edge of the viewport) is their answer to tabs and the primary navigation level. But you don’t have to use it like that. Many apps use this for actions, and have tabs sort of faked with gesture only. [CLICK] See the three dots under the Home title here in Twitter? That means you can tab inside the Timelines section also. It’s okay, but tabs on tabs can be confusing. Your Task Flow document step should help prevent confusing organization like this. </a:t>
            </a:r>
          </a:p>
          <a:p>
            <a:pPr marL="0" indent="0">
              <a:buFontTx/>
              <a:buNone/>
            </a:pPr>
            <a:endParaRPr lang="en-US" sz="1200" kern="1200" baseline="0" dirty="0" smtClean="0">
              <a:solidFill>
                <a:schemeClr val="tx1"/>
              </a:solidFill>
              <a:effectLst/>
              <a:latin typeface="+mn-lt"/>
              <a:ea typeface="+mn-ea"/>
              <a:cs typeface="+mn-cs"/>
            </a:endParaRPr>
          </a:p>
          <a:p>
            <a:pPr marL="0" indent="0">
              <a:buFontTx/>
              <a:buNone/>
            </a:pPr>
            <a:r>
              <a:rPr lang="en-US" sz="1200" kern="1200" baseline="0" dirty="0" smtClean="0">
                <a:solidFill>
                  <a:schemeClr val="tx1"/>
                </a:solidFill>
                <a:effectLst/>
                <a:latin typeface="+mn-lt"/>
                <a:ea typeface="+mn-ea"/>
                <a:cs typeface="+mn-cs"/>
              </a:rPr>
              <a:t>If you don’t like the bottom items, or just aren’t on </a:t>
            </a:r>
            <a:r>
              <a:rPr lang="en-US" sz="1200" kern="1200" baseline="0" dirty="0" err="1" smtClean="0">
                <a:solidFill>
                  <a:schemeClr val="tx1"/>
                </a:solidFill>
                <a:effectLst/>
                <a:latin typeface="+mn-lt"/>
                <a:ea typeface="+mn-ea"/>
                <a:cs typeface="+mn-cs"/>
              </a:rPr>
              <a:t>iOS</a:t>
            </a:r>
            <a:r>
              <a:rPr lang="en-US" sz="1200" kern="1200" baseline="0" dirty="0" smtClean="0">
                <a:solidFill>
                  <a:schemeClr val="tx1"/>
                </a:solidFill>
                <a:effectLst/>
                <a:latin typeface="+mn-lt"/>
                <a:ea typeface="+mn-ea"/>
                <a:cs typeface="+mn-cs"/>
              </a:rPr>
              <a:t> where it’s not expected, you can also put advertising there. I like to do stuff like </a:t>
            </a:r>
            <a:r>
              <a:rPr lang="en-US" sz="1200" kern="1200" baseline="0" dirty="0" err="1" smtClean="0">
                <a:solidFill>
                  <a:schemeClr val="tx1"/>
                </a:solidFill>
                <a:effectLst/>
                <a:latin typeface="+mn-lt"/>
                <a:ea typeface="+mn-ea"/>
                <a:cs typeface="+mn-cs"/>
              </a:rPr>
              <a:t>Lyft</a:t>
            </a:r>
            <a:r>
              <a:rPr lang="en-US" sz="1200" kern="1200" baseline="0" dirty="0" smtClean="0">
                <a:solidFill>
                  <a:schemeClr val="tx1"/>
                </a:solidFill>
                <a:effectLst/>
                <a:latin typeface="+mn-lt"/>
                <a:ea typeface="+mn-ea"/>
                <a:cs typeface="+mn-cs"/>
              </a:rPr>
              <a:t> did here [CLICK] and often add buttons there. Buttons below forms are pretty natural (like signing your name to the paper is at the bottom) so I like big buttons down here as well. </a:t>
            </a:r>
          </a:p>
          <a:p>
            <a:pPr marL="0" indent="0">
              <a:buFontTx/>
              <a:buNone/>
            </a:pPr>
            <a:endParaRPr lang="en-US" sz="1200" kern="1200" baseline="0" dirty="0" smtClean="0">
              <a:solidFill>
                <a:schemeClr val="tx1"/>
              </a:solidFill>
              <a:effectLst/>
              <a:latin typeface="+mn-lt"/>
              <a:ea typeface="+mn-ea"/>
              <a:cs typeface="+mn-cs"/>
            </a:endParaRPr>
          </a:p>
          <a:p>
            <a:pPr marL="0" indent="0">
              <a:buFontTx/>
              <a:buNone/>
            </a:pPr>
            <a:r>
              <a:rPr lang="en-US" sz="1200" kern="1200" baseline="0" dirty="0" smtClean="0">
                <a:solidFill>
                  <a:schemeClr val="tx1"/>
                </a:solidFill>
                <a:effectLst/>
                <a:latin typeface="+mn-lt"/>
                <a:ea typeface="+mn-ea"/>
                <a:cs typeface="+mn-cs"/>
              </a:rPr>
              <a:t>I would pick only ONE thing at the bottom. If you are making a classic </a:t>
            </a:r>
            <a:r>
              <a:rPr lang="en-US" sz="1200" kern="1200" baseline="0" dirty="0" err="1" smtClean="0">
                <a:solidFill>
                  <a:schemeClr val="tx1"/>
                </a:solidFill>
                <a:effectLst/>
                <a:latin typeface="+mn-lt"/>
                <a:ea typeface="+mn-ea"/>
                <a:cs typeface="+mn-cs"/>
              </a:rPr>
              <a:t>iOS</a:t>
            </a:r>
            <a:r>
              <a:rPr lang="en-US" sz="1200" kern="1200" baseline="0" dirty="0" smtClean="0">
                <a:solidFill>
                  <a:schemeClr val="tx1"/>
                </a:solidFill>
                <a:effectLst/>
                <a:latin typeface="+mn-lt"/>
                <a:ea typeface="+mn-ea"/>
                <a:cs typeface="+mn-cs"/>
              </a:rPr>
              <a:t> app with a tab bar, don’t have a button or ad unit right above it. It reduces screen space, devalues your second bar, and increases the chances of accidental clicks. </a:t>
            </a:r>
          </a:p>
          <a:p>
            <a:pPr marL="0" indent="0">
              <a:buFontTx/>
              <a:buNone/>
            </a:pPr>
            <a:endParaRPr lang="en-US" sz="1200" kern="1200" baseline="0" dirty="0" smtClean="0">
              <a:solidFill>
                <a:schemeClr val="tx1"/>
              </a:solidFill>
              <a:effectLst/>
              <a:latin typeface="+mn-lt"/>
              <a:ea typeface="+mn-ea"/>
              <a:cs typeface="+mn-cs"/>
            </a:endParaRPr>
          </a:p>
          <a:p>
            <a:pPr marL="0" indent="0">
              <a:buFontTx/>
              <a:buNone/>
            </a:pPr>
            <a:r>
              <a:rPr lang="en-US" sz="1200" kern="1200" baseline="0" dirty="0" smtClean="0">
                <a:solidFill>
                  <a:schemeClr val="tx1"/>
                </a:solidFill>
                <a:effectLst/>
                <a:latin typeface="+mn-lt"/>
                <a:ea typeface="+mn-ea"/>
                <a:cs typeface="+mn-cs"/>
              </a:rPr>
              <a:t>And size-wise, you need about 12 mm between items, so your iPhone navigation should have four items only. Even 5 is risky. </a:t>
            </a:r>
          </a:p>
        </p:txBody>
      </p:sp>
      <p:sp>
        <p:nvSpPr>
          <p:cNvPr id="4" name="Slide Number Placeholder 3"/>
          <p:cNvSpPr>
            <a:spLocks noGrp="1"/>
          </p:cNvSpPr>
          <p:nvPr>
            <p:ph type="sldNum" sz="quarter" idx="10"/>
          </p:nvPr>
        </p:nvSpPr>
        <p:spPr/>
        <p:txBody>
          <a:bodyPr/>
          <a:lstStyle/>
          <a:p>
            <a:fld id="{C19D55F2-16B5-3A42-80D9-9BC8F66E0B68}" type="slidenum">
              <a:rPr lang="en-US" smtClean="0"/>
              <a:t>14</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pPr marL="0" indent="0">
              <a:buFontTx/>
              <a:buNone/>
            </a:pPr>
            <a:r>
              <a:rPr lang="en-US" sz="1200" kern="1200" baseline="0" dirty="0" smtClean="0">
                <a:solidFill>
                  <a:schemeClr val="tx1"/>
                </a:solidFill>
                <a:effectLst/>
                <a:latin typeface="+mn-lt"/>
                <a:ea typeface="+mn-ea"/>
                <a:cs typeface="+mn-cs"/>
              </a:rPr>
              <a:t>The trend is suddenly, surprisingly positive though. Android at least is supporting actions off the bottom of the page, so things like compose have moved from the very, very edge to up here. </a:t>
            </a:r>
          </a:p>
        </p:txBody>
      </p:sp>
      <p:sp>
        <p:nvSpPr>
          <p:cNvPr id="4" name="Slide Number Placeholder 3"/>
          <p:cNvSpPr>
            <a:spLocks noGrp="1"/>
          </p:cNvSpPr>
          <p:nvPr>
            <p:ph type="sldNum" sz="quarter" idx="10"/>
          </p:nvPr>
        </p:nvSpPr>
        <p:spPr/>
        <p:txBody>
          <a:bodyPr/>
          <a:lstStyle/>
          <a:p>
            <a:fld id="{C19D55F2-16B5-3A42-80D9-9BC8F66E0B68}" type="slidenum">
              <a:rPr lang="en-US" smtClean="0"/>
              <a:t>15</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pPr marL="0" indent="0">
              <a:buFontTx/>
              <a:buNone/>
            </a:pPr>
            <a:r>
              <a:rPr lang="en-US" sz="1200" kern="1200" baseline="0" dirty="0" smtClean="0">
                <a:solidFill>
                  <a:schemeClr val="tx1"/>
                </a:solidFill>
                <a:effectLst/>
                <a:latin typeface="+mn-lt"/>
                <a:ea typeface="+mn-ea"/>
                <a:cs typeface="+mn-cs"/>
              </a:rPr>
              <a:t>And this is even better in other apps. Even just Google Maps is placing controls like centering no longer in obscure corners, but somewhat over the map, and larger. These are much easier to use, and I hope this trend continues, is embraced by app designers, and maybe spreads to other platforms. </a:t>
            </a:r>
          </a:p>
        </p:txBody>
      </p:sp>
      <p:sp>
        <p:nvSpPr>
          <p:cNvPr id="4" name="Slide Number Placeholder 3"/>
          <p:cNvSpPr>
            <a:spLocks noGrp="1"/>
          </p:cNvSpPr>
          <p:nvPr>
            <p:ph type="sldNum" sz="quarter" idx="10"/>
          </p:nvPr>
        </p:nvSpPr>
        <p:spPr/>
        <p:txBody>
          <a:bodyPr/>
          <a:lstStyle/>
          <a:p>
            <a:fld id="{C19D55F2-16B5-3A42-80D9-9BC8F66E0B68}" type="slidenum">
              <a:rPr lang="en-US" smtClean="0"/>
              <a:t>16</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Let’s turn this into a single, simple guide for how to design: design from the center outward.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Decide on a hierarchy of tasks, then stick to it. And make the user interface reflect the hierarchy.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First, give them information—front and center. Place one primary task or function in the middle of the page.</a:t>
            </a:r>
            <a:r>
              <a:rPr lang="en-US" sz="1200" kern="1200" baseline="0" dirty="0" smtClean="0">
                <a:solidFill>
                  <a:schemeClr val="tx1"/>
                </a:solidFill>
                <a:effectLst/>
                <a:latin typeface="+mn-lt"/>
                <a:ea typeface="+mn-ea"/>
                <a:cs typeface="+mn-cs"/>
              </a:rPr>
              <a:t> One doesn’t mean one thing, but one TASK. A list of tweets or videos is a single task as the user selects ONE of them at a time.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If your tool requires it, </a:t>
            </a:r>
            <a:r>
              <a:rPr lang="en-US" sz="1200" kern="1200" dirty="0" smtClean="0">
                <a:solidFill>
                  <a:schemeClr val="tx1"/>
                </a:solidFill>
                <a:effectLst/>
                <a:latin typeface="+mn-lt"/>
                <a:ea typeface="+mn-ea"/>
                <a:cs typeface="+mn-cs"/>
              </a:rPr>
              <a:t>make two or three secondary tasks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immediately available along the edges. Again, not 2-3 links, but tasks. You can have</a:t>
            </a:r>
            <a:r>
              <a:rPr lang="en-US" sz="1200" kern="1200" baseline="0" dirty="0" smtClean="0">
                <a:solidFill>
                  <a:schemeClr val="tx1"/>
                </a:solidFill>
                <a:effectLst/>
                <a:latin typeface="+mn-lt"/>
                <a:ea typeface="+mn-ea"/>
                <a:cs typeface="+mn-cs"/>
              </a:rPr>
              <a:t> actions on the page AND a tab to switch views.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Stack all of the tertiary functions in a menu of some sort. If you pick the right functions, people WILL find them. In my research, I</a:t>
            </a:r>
            <a:r>
              <a:rPr lang="en-US" sz="1200" kern="1200" baseline="0" dirty="0" smtClean="0">
                <a:solidFill>
                  <a:schemeClr val="tx1"/>
                </a:solidFill>
                <a:effectLst/>
                <a:latin typeface="+mn-lt"/>
                <a:ea typeface="+mn-ea"/>
                <a:cs typeface="+mn-cs"/>
              </a:rPr>
              <a:t> have never, ever had someone fail to find a task I put in a menu. 100% reliable.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Most importantly, design for actual devices and users. Don’t hold onto old assumptions or standard practice from other environments. Don’t try to turn your Web site into something mobile friendly simply by changing its navigation bar into a menu. Instead, re-architect them, and design solutions that work for users experiencing the unique user interfaces of tablets and mobile handsets. </a:t>
            </a:r>
          </a:p>
          <a:p>
            <a:pPr marL="0" indent="0">
              <a:buFontTx/>
              <a:buNone/>
            </a:pPr>
            <a:endParaRPr lang="en-US" sz="1200" kern="1200" baseline="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What to do? Most of the apps and sites we use lead with the key information, then put secondary functions off to the side. For example, both Twitter and your email client show the most recent messages, and a single icon at the top or bottom edge of the screen lets you compose your own.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Icons or links on title bars or at the bottom of a screen and small sets of tabs are the most common ways of providing secondary functions on Web sites for mobile devices and in mobile apps.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a:t>
            </a:r>
            <a:r>
              <a:rPr lang="en-US" sz="1200" kern="1200" dirty="0" err="1" smtClean="0">
                <a:solidFill>
                  <a:schemeClr val="tx1"/>
                </a:solidFill>
                <a:effectLst/>
                <a:latin typeface="+mn-lt"/>
                <a:ea typeface="+mn-ea"/>
                <a:cs typeface="+mn-cs"/>
              </a:rPr>
              <a:t>Weather.com</a:t>
            </a:r>
            <a:r>
              <a:rPr lang="en-US" sz="1200" kern="1200" dirty="0" smtClean="0">
                <a:solidFill>
                  <a:schemeClr val="tx1"/>
                </a:solidFill>
                <a:effectLst/>
                <a:latin typeface="+mn-lt"/>
                <a:ea typeface="+mn-ea"/>
                <a:cs typeface="+mn-cs"/>
              </a:rPr>
              <a:t> mobile Web site organizes information by importance, as shown in Figure 4. The most important information to which the user has navigated is in the center of the screen. Secondary functions are along the edges. Plus, there’s a button at the end of the list to load more times and a search function to change locations at the top of the page.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Figure 4—A central list dominates the hourly forecast page on </a:t>
            </a:r>
            <a:r>
              <a:rPr lang="en-US" sz="1200" kern="1200" dirty="0" err="1" smtClean="0">
                <a:solidFill>
                  <a:schemeClr val="tx1"/>
                </a:solidFill>
                <a:effectLst/>
                <a:latin typeface="+mn-lt"/>
                <a:ea typeface="+mn-ea"/>
                <a:cs typeface="+mn-cs"/>
              </a:rPr>
              <a:t>Weather.com</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Android Material Design apps, such as those shown in Figure 5, use a new, even more robust method of making secondary functions more visible, while they’re still to the side, so clearly secondary.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Figure 5—Note the location of the compose button in Gmail and the center and direction buttons in Google Maps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 consider functions that people use even more rarely to be tertiary. These can reside on a menu, where getting to them takes one more level of difficulty, but the likelihood that the user will deliberately seek the functions is also reduced, so it’s fine.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YouTube is filled with information—people add 300 hours of new video each minute. With categories, channels, ads, and more, YouTube clearly has a very, very complex product. But you wouldn’t know it by how focused and simple the core user experience is. As Figure 6 shows, its primary function is to present a recommendation list on the home page.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Figure 6—YouTube, a list, with secondary functions at the edge, and tertiary functions in a menu</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Since I don’t work for YouTube, I don’t know for sure what their business model is, but I think it’s safe to assume that most viewing is from casual use and recommendations. Look around the edges. There’s a </a:t>
            </a:r>
            <a:r>
              <a:rPr lang="en-US" sz="1200" b="1" kern="1200" dirty="0" smtClean="0">
                <a:solidFill>
                  <a:schemeClr val="tx1"/>
                </a:solidFill>
                <a:effectLst/>
                <a:latin typeface="+mn-lt"/>
                <a:ea typeface="+mn-ea"/>
                <a:cs typeface="+mn-cs"/>
              </a:rPr>
              <a:t>Music</a:t>
            </a:r>
            <a:r>
              <a:rPr lang="en-US" sz="1200" kern="1200" dirty="0" smtClean="0">
                <a:solidFill>
                  <a:schemeClr val="tx1"/>
                </a:solidFill>
                <a:effectLst/>
                <a:latin typeface="+mn-lt"/>
                <a:ea typeface="+mn-ea"/>
                <a:cs typeface="+mn-cs"/>
              </a:rPr>
              <a:t> link for a new service they’re pushing, then search, and some menus on the title bar.</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This layout should be familiar to anyone who designs apps or Web sites—or even optimizes them or manages projects. Search is important. We can assume that YouTube’s second highest rate of discovery is via search, can’t we? </a:t>
            </a:r>
          </a:p>
          <a:p>
            <a:r>
              <a:rPr lang="en-US" sz="1200" b="1" kern="1200" dirty="0" smtClean="0">
                <a:solidFill>
                  <a:schemeClr val="tx1"/>
                </a:solidFill>
                <a:effectLst/>
                <a:latin typeface="+mn-lt"/>
                <a:ea typeface="+mn-ea"/>
                <a:cs typeface="+mn-cs"/>
              </a:rPr>
              <a:t>Architect Your Solutions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That last principle of mine could be better stated as:</a:t>
            </a: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17</a:t>
            </a:fld>
            <a:endParaRPr lang="en-US"/>
          </a:p>
        </p:txBody>
      </p:sp>
    </p:spTree>
    <p:extLst>
      <p:ext uri="{BB962C8B-B14F-4D97-AF65-F5344CB8AC3E}">
        <p14:creationId xmlns:p14="http://schemas.microsoft.com/office/powerpoint/2010/main" val="12529949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 few</a:t>
            </a:r>
            <a:r>
              <a:rPr lang="en-US" sz="1200" kern="1200" baseline="0" dirty="0" smtClean="0">
                <a:solidFill>
                  <a:schemeClr val="tx1"/>
                </a:solidFill>
                <a:effectLst/>
                <a:latin typeface="+mn-lt"/>
                <a:ea typeface="+mn-ea"/>
                <a:cs typeface="+mn-cs"/>
              </a:rPr>
              <a:t> others have taken this even more to heart. Daniel Fisher, who I do not know and have never talked to, interpreted some of my older research the same way, but even tighter.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He’s placed a simple, small set of functions along the bottom third of the viewport on his music app, and uses the top to display information on the song, album or artist. </a:t>
            </a:r>
          </a:p>
          <a:p>
            <a:endParaRPr lang="en-US" sz="1200" kern="1200" baseline="0" dirty="0" smtClean="0">
              <a:solidFill>
                <a:schemeClr val="tx1"/>
              </a:solidFill>
              <a:effectLst/>
              <a:latin typeface="+mn-lt"/>
              <a:ea typeface="+mn-ea"/>
              <a:cs typeface="+mn-cs"/>
            </a:endParaRPr>
          </a:p>
          <a:p>
            <a:endParaRPr lang="en-US" sz="1200" kern="1200" baseline="0" dirty="0" smtClean="0">
              <a:solidFill>
                <a:schemeClr val="tx1"/>
              </a:solidFill>
              <a:effectLst/>
              <a:latin typeface="+mn-lt"/>
              <a:ea typeface="+mn-ea"/>
              <a:cs typeface="+mn-cs"/>
            </a:endParaRPr>
          </a:p>
          <a:p>
            <a:endParaRPr lang="en-US" sz="1200" kern="1200" baseline="0" dirty="0" smtClean="0">
              <a:solidFill>
                <a:schemeClr val="tx1"/>
              </a:solidFill>
              <a:effectLst/>
              <a:latin typeface="+mn-lt"/>
              <a:ea typeface="+mn-ea"/>
              <a:cs typeface="+mn-cs"/>
            </a:endParaRPr>
          </a:p>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18</a:t>
            </a:fld>
            <a:endParaRPr lang="en-US"/>
          </a:p>
        </p:txBody>
      </p:sp>
    </p:spTree>
    <p:extLst>
      <p:ext uri="{BB962C8B-B14F-4D97-AF65-F5344CB8AC3E}">
        <p14:creationId xmlns:p14="http://schemas.microsoft.com/office/powerpoint/2010/main" val="16136584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That was a lot of information, and there’s much more to dig into but just try to remember these points: </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200" baseline="0" dirty="0" smtClean="0"/>
              <a:t>Put primary content and functionality in the center, usually in a list view.</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200" baseline="0" dirty="0" smtClean="0"/>
              <a:t>Avoid actions along the sides of the lists. </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200" baseline="0" dirty="0" smtClean="0"/>
              <a:t>Put your secondary actions along the top or bottom, or both. </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200" baseline="0" dirty="0" smtClean="0"/>
              <a:t>Keep edge items well-spaced, so use as few as possible. </a:t>
            </a:r>
          </a:p>
        </p:txBody>
      </p:sp>
      <p:sp>
        <p:nvSpPr>
          <p:cNvPr id="4" name="Slide Number Placeholder 3"/>
          <p:cNvSpPr>
            <a:spLocks noGrp="1"/>
          </p:cNvSpPr>
          <p:nvPr>
            <p:ph type="sldNum" sz="quarter" idx="10"/>
          </p:nvPr>
        </p:nvSpPr>
        <p:spPr/>
        <p:txBody>
          <a:bodyPr/>
          <a:lstStyle/>
          <a:p>
            <a:fld id="{E84E1A1A-86FB-4D8F-9AAA-CC197843CE34}" type="slidenum">
              <a:rPr lang="en-US" smtClean="0"/>
              <a:pPr/>
              <a:t>19</a:t>
            </a:fld>
            <a:endParaRPr lang="en-US" dirty="0"/>
          </a:p>
        </p:txBody>
      </p:sp>
    </p:spTree>
    <p:extLst>
      <p:ext uri="{BB962C8B-B14F-4D97-AF65-F5344CB8AC3E}">
        <p14:creationId xmlns:p14="http://schemas.microsoft.com/office/powerpoint/2010/main" val="270754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And today, designing for touchscreens mostly, we care a great deal about how people touch the screen.</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2</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the next part we’ll continue this</a:t>
            </a:r>
            <a:r>
              <a:rPr lang="en-US" sz="1200" kern="1200" baseline="0" dirty="0" smtClean="0">
                <a:solidFill>
                  <a:schemeClr val="tx1"/>
                </a:solidFill>
                <a:effectLst/>
                <a:latin typeface="+mn-lt"/>
                <a:ea typeface="+mn-ea"/>
                <a:cs typeface="+mn-cs"/>
              </a:rPr>
              <a:t> discussion by getting more detailed about how people hold, touch and see their phones, and tablets and how you can take advantage of this information to design better </a:t>
            </a:r>
            <a:r>
              <a:rPr lang="en-US" sz="1200" kern="1200" baseline="0" smtClean="0">
                <a:solidFill>
                  <a:schemeClr val="tx1"/>
                </a:solidFill>
                <a:effectLst/>
                <a:latin typeface="+mn-lt"/>
                <a:ea typeface="+mn-ea"/>
                <a:cs typeface="+mn-cs"/>
              </a:rPr>
              <a:t>mobile interfaces.</a:t>
            </a: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20</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When you tap a target , you are never, ever perfectly aligned. [CLICK] There is no such thing as perfect accuracy, so the user misses. Accuracy is relative, and we define it with the </a:t>
            </a:r>
            <a:r>
              <a:rPr lang="en-US" sz="1200" i="1" kern="1200" baseline="0" dirty="0" smtClean="0">
                <a:solidFill>
                  <a:schemeClr val="tx1"/>
                </a:solidFill>
                <a:effectLst/>
                <a:latin typeface="+mn-lt"/>
                <a:ea typeface="+mn-ea"/>
                <a:cs typeface="+mn-cs"/>
              </a:rPr>
              <a:t>Circular Error of Probability</a:t>
            </a:r>
            <a:r>
              <a:rPr lang="en-US" sz="1200" i="0" kern="1200" baseline="0" dirty="0" smtClean="0">
                <a:solidFill>
                  <a:schemeClr val="tx1"/>
                </a:solidFill>
                <a:effectLst/>
                <a:latin typeface="+mn-lt"/>
                <a:ea typeface="+mn-ea"/>
                <a:cs typeface="+mn-cs"/>
              </a:rPr>
              <a:t>, or CEP</a:t>
            </a:r>
            <a:r>
              <a:rPr lang="en-US" sz="1200" i="1" kern="1200" baseline="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which is just a mathematical representation of how much you miss a target. [CLICK]</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When everything is imprecise, we stop calling these errors, and refer to tolerances instead. As I said earlier, we need to plan for imprecision and problems as part of the process. And that’s all the way down to making buttons.</a:t>
            </a:r>
          </a:p>
        </p:txBody>
      </p:sp>
      <p:sp>
        <p:nvSpPr>
          <p:cNvPr id="4" name="Slide Number Placeholder 3"/>
          <p:cNvSpPr>
            <a:spLocks noGrp="1"/>
          </p:cNvSpPr>
          <p:nvPr>
            <p:ph type="sldNum" sz="quarter" idx="10"/>
          </p:nvPr>
        </p:nvSpPr>
        <p:spPr/>
        <p:txBody>
          <a:bodyPr/>
          <a:lstStyle/>
          <a:p>
            <a:fld id="{C19D55F2-16B5-3A42-80D9-9BC8F66E0B68}" type="slidenum">
              <a:rPr lang="en-US" smtClean="0"/>
              <a:t>3</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But let’s back up and look at the whole phone again. When you account for content position and different devices, you find that most taps are in about the center half of the page.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CLICK</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If you wonder about tablets, they are surprisingly similar so that data is embedded into this data viz.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4</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And on top of this we know that people are more accurate at the middle of the screen. And we mean pretty much any screen, any way they hold their phone or tablet. They also subconsciously know this — or it may be tied to their preference for reading in the middle — so are more confident at the center, but will slow down to tap corner or edge targets.</a:t>
            </a:r>
          </a:p>
        </p:txBody>
      </p:sp>
      <p:sp>
        <p:nvSpPr>
          <p:cNvPr id="4" name="Slide Number Placeholder 3"/>
          <p:cNvSpPr>
            <a:spLocks noGrp="1"/>
          </p:cNvSpPr>
          <p:nvPr>
            <p:ph type="sldNum" sz="quarter" idx="10"/>
          </p:nvPr>
        </p:nvSpPr>
        <p:spPr/>
        <p:txBody>
          <a:bodyPr/>
          <a:lstStyle/>
          <a:p>
            <a:fld id="{C19D55F2-16B5-3A42-80D9-9BC8F66E0B68}" type="slidenum">
              <a:rPr lang="en-US" smtClean="0"/>
              <a:t>5</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If we map that research differently, we can see how much more room</a:t>
            </a:r>
            <a:r>
              <a:rPr lang="en-US" sz="1200" kern="1200" baseline="0" dirty="0" smtClean="0">
                <a:solidFill>
                  <a:schemeClr val="tx1"/>
                </a:solidFill>
                <a:effectLst/>
                <a:latin typeface="+mn-lt"/>
                <a:ea typeface="+mn-ea"/>
                <a:cs typeface="+mn-cs"/>
              </a:rPr>
              <a:t> is needed between items in various parts of the screen. [CLICK] The sides are a little worse than the center, [CLICK] but the top and bottom require much more room, [CLICK] and corners are the worst.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Now, I</a:t>
            </a:r>
            <a:r>
              <a:rPr lang="en-US" sz="1200" kern="1200" baseline="0" dirty="0" smtClean="0">
                <a:solidFill>
                  <a:schemeClr val="tx1"/>
                </a:solidFill>
                <a:effectLst/>
                <a:latin typeface="+mn-lt"/>
                <a:ea typeface="+mn-ea"/>
                <a:cs typeface="+mn-cs"/>
              </a:rPr>
              <a:t> want to go over each of these sections in turn.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i="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6</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And going by importance, you</a:t>
            </a:r>
            <a:r>
              <a:rPr lang="en-US" sz="1200" kern="1200" baseline="0" dirty="0" smtClean="0">
                <a:solidFill>
                  <a:schemeClr val="tx1"/>
                </a:solidFill>
                <a:effectLst/>
                <a:latin typeface="+mn-lt"/>
                <a:ea typeface="+mn-ea"/>
                <a:cs typeface="+mn-cs"/>
              </a:rPr>
              <a:t> might think the top CLICK or if you are an iPhone fan the bottom CLICK, but weren’t you just listening? The center is where people tap, scroll-to and view whenever given the choice.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Hey, look at this very typical app design. All the info is actually in the center already! CLICK Don’t be fooled by terms like “primary navigation” anymore. The primary functional and display area is the middle of the page. You know this, we just always forget it.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These items can be quite close together, with space between targets as small as 7 mm.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7</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If you design in lists — and many, many mobile apps and websites work off lists — then you need to know that the sides are less accurate, and less-preferred to touch. They also get covered up and generally are not seen as much.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CLICK</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My preference is to simply make the whole row </a:t>
            </a:r>
            <a:r>
              <a:rPr lang="en-US" sz="1200" kern="1200" baseline="0" dirty="0" err="1" smtClean="0">
                <a:solidFill>
                  <a:schemeClr val="tx1"/>
                </a:solidFill>
                <a:effectLst/>
                <a:latin typeface="+mn-lt"/>
                <a:ea typeface="+mn-ea"/>
                <a:cs typeface="+mn-cs"/>
              </a:rPr>
              <a:t>tappable</a:t>
            </a:r>
            <a:r>
              <a:rPr lang="en-US" sz="1200" kern="1200" baseline="0" dirty="0" smtClean="0">
                <a:solidFill>
                  <a:schemeClr val="tx1"/>
                </a:solidFill>
                <a:effectLst/>
                <a:latin typeface="+mn-lt"/>
                <a:ea typeface="+mn-ea"/>
                <a:cs typeface="+mn-cs"/>
              </a:rPr>
              <a:t>. Click it to get options presented below, like here. </a:t>
            </a:r>
          </a:p>
        </p:txBody>
      </p:sp>
      <p:sp>
        <p:nvSpPr>
          <p:cNvPr id="4" name="Slide Number Placeholder 3"/>
          <p:cNvSpPr>
            <a:spLocks noGrp="1"/>
          </p:cNvSpPr>
          <p:nvPr>
            <p:ph type="sldNum" sz="quarter" idx="10"/>
          </p:nvPr>
        </p:nvSpPr>
        <p:spPr/>
        <p:txBody>
          <a:bodyPr/>
          <a:lstStyle/>
          <a:p>
            <a:fld id="{C19D55F2-16B5-3A42-80D9-9BC8F66E0B68}" type="slidenum">
              <a:rPr lang="en-US" smtClean="0"/>
              <a:t>8</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But if you must put checkboxes on the left and trashcans on the right, or worse yet controls like these little switches, then you have to provide enough room. Your row height has to increase to account for these items, so each row has to be at least 8 mm tall now. Preferably 9-10 mm.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This is not a good example, because none exist. These are too small, too close together, and I almost never am able to accurately activate the right one. </a:t>
            </a:r>
          </a:p>
        </p:txBody>
      </p:sp>
      <p:sp>
        <p:nvSpPr>
          <p:cNvPr id="4" name="Slide Number Placeholder 3"/>
          <p:cNvSpPr>
            <a:spLocks noGrp="1"/>
          </p:cNvSpPr>
          <p:nvPr>
            <p:ph type="sldNum" sz="quarter" idx="10"/>
          </p:nvPr>
        </p:nvSpPr>
        <p:spPr/>
        <p:txBody>
          <a:bodyPr/>
          <a:lstStyle/>
          <a:p>
            <a:fld id="{C19D55F2-16B5-3A42-80D9-9BC8F66E0B68}" type="slidenum">
              <a:rPr lang="en-US" smtClean="0"/>
              <a:t>9</a:t>
            </a:fld>
            <a:endParaRPr lang="en-US"/>
          </a:p>
        </p:txBody>
      </p:sp>
    </p:spTree>
    <p:extLst>
      <p:ext uri="{BB962C8B-B14F-4D97-AF65-F5344CB8AC3E}">
        <p14:creationId xmlns:p14="http://schemas.microsoft.com/office/powerpoint/2010/main" val="24192574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descr="Title-Slide-Lovebird-1.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337204"/>
            <a:ext cx="6341533" cy="1586442"/>
          </a:xfrm>
        </p:spPr>
        <p:txBody>
          <a:bodyPr/>
          <a:lstStyle>
            <a:lvl1pPr algn="l">
              <a:defRPr>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3318934"/>
            <a:ext cx="6400800" cy="1752600"/>
          </a:xfrm>
        </p:spPr>
        <p:txBody>
          <a:bodyPr>
            <a:normAutofit/>
          </a:bodyPr>
          <a:lstStyle>
            <a:lvl1pPr marL="0" indent="0" algn="l">
              <a:buNone/>
              <a:defRPr sz="2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41037465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429277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783824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192522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Title-Slide-Lovebird-2.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922858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3"/>
          <p:cNvSpPr/>
          <p:nvPr userDrawn="1"/>
        </p:nvSpPr>
        <p:spPr>
          <a:xfrm>
            <a:off x="457200" y="6282452"/>
            <a:ext cx="2999143" cy="246221"/>
          </a:xfrm>
          <a:prstGeom prst="rect">
            <a:avLst/>
          </a:prstGeom>
        </p:spPr>
        <p:txBody>
          <a:bodyPr wrap="square">
            <a:spAutoFit/>
          </a:bodyPr>
          <a:lstStyle/>
          <a:p>
            <a:r>
              <a:rPr lang="en-US" sz="1000" b="0" i="0" kern="1200" dirty="0" smtClean="0">
                <a:solidFill>
                  <a:schemeClr val="bg1">
                    <a:alpha val="46000"/>
                  </a:schemeClr>
                </a:solidFill>
                <a:latin typeface="Palatino"/>
                <a:ea typeface="+mn-ea"/>
                <a:cs typeface="Palatino"/>
              </a:rPr>
              <a:t>© 2015</a:t>
            </a:r>
            <a:r>
              <a:rPr lang="en-US" sz="1000" b="0" i="0" kern="1200" baseline="0" dirty="0" smtClean="0">
                <a:solidFill>
                  <a:schemeClr val="bg1">
                    <a:alpha val="46000"/>
                  </a:schemeClr>
                </a:solidFill>
                <a:latin typeface="Palatino"/>
                <a:ea typeface="+mn-ea"/>
                <a:cs typeface="Palatino"/>
              </a:rPr>
              <a:t> 4ourth Mobile</a:t>
            </a:r>
            <a:endParaRPr lang="en-US" sz="1000" b="0" i="1" kern="1200" dirty="0" smtClean="0">
              <a:solidFill>
                <a:schemeClr val="bg1">
                  <a:alpha val="46000"/>
                </a:schemeClr>
              </a:solidFill>
              <a:latin typeface="Palatino"/>
              <a:ea typeface="+mn-ea"/>
              <a:cs typeface="Palatino"/>
            </a:endParaRPr>
          </a:p>
        </p:txBody>
      </p:sp>
    </p:spTree>
    <p:extLst>
      <p:ext uri="{BB962C8B-B14F-4D97-AF65-F5344CB8AC3E}">
        <p14:creationId xmlns:p14="http://schemas.microsoft.com/office/powerpoint/2010/main" val="34528282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5710907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422593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953429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72862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82811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930988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Title-Slide-Lovebird-3.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1155171"/>
            <a:ext cx="8229600" cy="707496"/>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2142067"/>
            <a:ext cx="8229600" cy="398409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Box 16"/>
          <p:cNvSpPr txBox="1"/>
          <p:nvPr userDrawn="1"/>
        </p:nvSpPr>
        <p:spPr>
          <a:xfrm>
            <a:off x="8337551" y="6139934"/>
            <a:ext cx="850900" cy="369332"/>
          </a:xfrm>
          <a:prstGeom prst="rect">
            <a:avLst/>
          </a:prstGeom>
          <a:noFill/>
        </p:spPr>
        <p:txBody>
          <a:bodyPr wrap="square" rtlCol="0">
            <a:spAutoFit/>
          </a:bodyPr>
          <a:lstStyle/>
          <a:p>
            <a:pPr algn="ctr"/>
            <a:fld id="{40681935-B1E9-0C42-B5A3-F64407C35846}" type="slidenum">
              <a:rPr lang="en-US" smtClean="0">
                <a:solidFill>
                  <a:schemeClr val="bg1">
                    <a:lumMod val="50000"/>
                  </a:schemeClr>
                </a:solidFill>
                <a:latin typeface="Akzidenz Grotesk"/>
                <a:cs typeface="Akzidenz Grotesk"/>
              </a:rPr>
              <a:pPr algn="ctr"/>
              <a:t>‹#›</a:t>
            </a:fld>
            <a:endParaRPr lang="en-US" dirty="0">
              <a:solidFill>
                <a:schemeClr val="bg1">
                  <a:lumMod val="50000"/>
                </a:schemeClr>
              </a:solidFill>
              <a:latin typeface="Akzidenz Grotesk"/>
              <a:cs typeface="Akzidenz Grotesk"/>
            </a:endParaRPr>
          </a:p>
        </p:txBody>
      </p:sp>
      <p:sp>
        <p:nvSpPr>
          <p:cNvPr id="9" name="Rectangle 8"/>
          <p:cNvSpPr/>
          <p:nvPr userDrawn="1"/>
        </p:nvSpPr>
        <p:spPr>
          <a:xfrm>
            <a:off x="7659025" y="174109"/>
            <a:ext cx="1365253" cy="646331"/>
          </a:xfrm>
          <a:prstGeom prst="rect">
            <a:avLst/>
          </a:prstGeom>
        </p:spPr>
        <p:txBody>
          <a:bodyPr wrap="square">
            <a:spAutoFit/>
          </a:bodyPr>
          <a:lstStyle/>
          <a:p>
            <a:r>
              <a:rPr lang="en-US" sz="1800" b="0" i="0" kern="1200" dirty="0" smtClean="0">
                <a:solidFill>
                  <a:schemeClr val="bg1">
                    <a:alpha val="46000"/>
                  </a:schemeClr>
                </a:solidFill>
                <a:latin typeface="Palatino"/>
                <a:ea typeface="+mn-ea"/>
                <a:cs typeface="Palatino"/>
              </a:rPr>
              <a:t>@shoobe01</a:t>
            </a:r>
            <a:endParaRPr lang="en-US" sz="1800" b="0" i="0" kern="1200" baseline="0" dirty="0" smtClean="0">
              <a:solidFill>
                <a:schemeClr val="bg1">
                  <a:alpha val="46000"/>
                </a:schemeClr>
              </a:solidFill>
              <a:latin typeface="Palatino"/>
              <a:ea typeface="+mn-ea"/>
              <a:cs typeface="Palatino"/>
            </a:endParaRPr>
          </a:p>
          <a:p>
            <a:r>
              <a:rPr lang="en-US" sz="1800" b="0" i="0" kern="1200" dirty="0" smtClean="0">
                <a:solidFill>
                  <a:schemeClr val="bg1">
                    <a:alpha val="46000"/>
                  </a:schemeClr>
                </a:solidFill>
                <a:latin typeface="Palatino"/>
                <a:ea typeface="+mn-ea"/>
                <a:cs typeface="Palatino"/>
              </a:rPr>
              <a:t>4ourth.com</a:t>
            </a:r>
          </a:p>
        </p:txBody>
      </p:sp>
      <p:sp>
        <p:nvSpPr>
          <p:cNvPr id="10" name="Rectangle 9"/>
          <p:cNvSpPr/>
          <p:nvPr userDrawn="1"/>
        </p:nvSpPr>
        <p:spPr>
          <a:xfrm>
            <a:off x="155250" y="170087"/>
            <a:ext cx="6996664" cy="646331"/>
          </a:xfrm>
          <a:prstGeom prst="rect">
            <a:avLst/>
          </a:prstGeom>
          <a:noFill/>
        </p:spPr>
        <p:txBody>
          <a:bodyPr wrap="square">
            <a:spAutoFit/>
          </a:bodyPr>
          <a:lstStyle/>
          <a:p>
            <a:r>
              <a:rPr lang="en-US" sz="1800" b="0" i="0" kern="1200" dirty="0" smtClean="0">
                <a:solidFill>
                  <a:schemeClr val="bg1">
                    <a:alpha val="89000"/>
                  </a:schemeClr>
                </a:solidFill>
                <a:latin typeface="Palatino"/>
                <a:ea typeface="+mn-ea"/>
                <a:cs typeface="Palatino"/>
              </a:rPr>
              <a:t>The Complete Guide to</a:t>
            </a:r>
            <a:r>
              <a:rPr lang="en-US" sz="1800" b="0" i="0" kern="1200" baseline="0" dirty="0" smtClean="0">
                <a:solidFill>
                  <a:schemeClr val="bg1">
                    <a:alpha val="89000"/>
                  </a:schemeClr>
                </a:solidFill>
                <a:latin typeface="Palatino"/>
                <a:ea typeface="+mn-ea"/>
                <a:cs typeface="Palatino"/>
              </a:rPr>
              <a:t> </a:t>
            </a:r>
            <a:r>
              <a:rPr lang="en-US" sz="1800" b="0" i="0" kern="1200" dirty="0" smtClean="0">
                <a:solidFill>
                  <a:schemeClr val="bg1">
                    <a:alpha val="89000"/>
                  </a:schemeClr>
                </a:solidFill>
                <a:latin typeface="Palatino"/>
                <a:ea typeface="+mn-ea"/>
                <a:cs typeface="Palatino"/>
              </a:rPr>
              <a:t>Designing Mobile</a:t>
            </a:r>
            <a:r>
              <a:rPr lang="en-US" sz="1800" b="0" i="0" kern="1200" baseline="0" dirty="0" smtClean="0">
                <a:solidFill>
                  <a:schemeClr val="bg1">
                    <a:alpha val="89000"/>
                  </a:schemeClr>
                </a:solidFill>
                <a:latin typeface="Palatino"/>
                <a:ea typeface="+mn-ea"/>
                <a:cs typeface="Palatino"/>
              </a:rPr>
              <a:t> </a:t>
            </a:r>
            <a:r>
              <a:rPr lang="en-US" sz="1800" b="0" i="0" kern="1200" dirty="0" smtClean="0">
                <a:solidFill>
                  <a:schemeClr val="bg1">
                    <a:alpha val="89000"/>
                  </a:schemeClr>
                </a:solidFill>
                <a:latin typeface="Palatino"/>
                <a:ea typeface="+mn-ea"/>
                <a:cs typeface="Palatino"/>
              </a:rPr>
              <a:t>User Experiences</a:t>
            </a:r>
          </a:p>
          <a:p>
            <a:r>
              <a:rPr lang="en-US" sz="1800" b="0" i="0" kern="1200" baseline="0" dirty="0" smtClean="0">
                <a:solidFill>
                  <a:schemeClr val="bg1">
                    <a:alpha val="89000"/>
                  </a:schemeClr>
                </a:solidFill>
                <a:latin typeface="Palatino"/>
                <a:ea typeface="+mn-ea"/>
                <a:cs typeface="Palatino"/>
              </a:rPr>
              <a:t>9) Interface Design by Zones</a:t>
            </a:r>
          </a:p>
        </p:txBody>
      </p:sp>
    </p:spTree>
    <p:extLst>
      <p:ext uri="{BB962C8B-B14F-4D97-AF65-F5344CB8AC3E}">
        <p14:creationId xmlns:p14="http://schemas.microsoft.com/office/powerpoint/2010/main" val="1828926695"/>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hf hdr="0" ftr="0" dt="0"/>
  <p:txStyles>
    <p:titleStyle>
      <a:lvl1pPr algn="l" defTabSz="457200" rtl="0" eaLnBrk="1" latinLnBrk="0" hangingPunct="1">
        <a:spcBef>
          <a:spcPct val="0"/>
        </a:spcBef>
        <a:buNone/>
        <a:defRPr sz="4200" kern="1200">
          <a:solidFill>
            <a:srgbClr val="F2806C"/>
          </a:solidFill>
          <a:latin typeface="Palatino"/>
          <a:ea typeface="+mj-ea"/>
          <a:cs typeface="Palatino"/>
        </a:defRPr>
      </a:lvl1pPr>
    </p:titleStyle>
    <p:bodyStyle>
      <a:lvl1pPr marL="342900" indent="-342900" algn="l" defTabSz="457200" rtl="0" eaLnBrk="1" latinLnBrk="0" hangingPunct="1">
        <a:spcBef>
          <a:spcPct val="20000"/>
        </a:spcBef>
        <a:buFont typeface="Arial"/>
        <a:buChar char="•"/>
        <a:defRPr sz="3600" kern="1200">
          <a:solidFill>
            <a:srgbClr val="F2806C"/>
          </a:solidFill>
          <a:latin typeface="Palatino"/>
          <a:ea typeface="+mn-ea"/>
          <a:cs typeface="Palatino"/>
        </a:defRPr>
      </a:lvl1pPr>
      <a:lvl2pPr marL="742950" indent="-285750" algn="l" defTabSz="457200" rtl="0" eaLnBrk="1" latinLnBrk="0" hangingPunct="1">
        <a:spcBef>
          <a:spcPct val="20000"/>
        </a:spcBef>
        <a:buFont typeface="Arial"/>
        <a:buChar char="–"/>
        <a:defRPr sz="3600" kern="1200">
          <a:solidFill>
            <a:srgbClr val="F2806C"/>
          </a:solidFill>
          <a:latin typeface="Palatino"/>
          <a:ea typeface="+mn-ea"/>
          <a:cs typeface="Palatino"/>
        </a:defRPr>
      </a:lvl2pPr>
      <a:lvl3pPr marL="1143000" indent="-228600" algn="l" defTabSz="457200" rtl="0" eaLnBrk="1" latinLnBrk="0" hangingPunct="1">
        <a:spcBef>
          <a:spcPct val="20000"/>
        </a:spcBef>
        <a:buFont typeface="Arial"/>
        <a:buChar char="•"/>
        <a:defRPr sz="3600" kern="1200">
          <a:solidFill>
            <a:srgbClr val="F2806C"/>
          </a:solidFill>
          <a:latin typeface="Palatino"/>
          <a:ea typeface="+mn-ea"/>
          <a:cs typeface="Palatino"/>
        </a:defRPr>
      </a:lvl3pPr>
      <a:lvl4pPr marL="1600200" indent="-228600" algn="l" defTabSz="457200" rtl="0" eaLnBrk="1" latinLnBrk="0" hangingPunct="1">
        <a:spcBef>
          <a:spcPct val="20000"/>
        </a:spcBef>
        <a:buFont typeface="Arial"/>
        <a:buChar char="–"/>
        <a:defRPr sz="3600" kern="1200">
          <a:solidFill>
            <a:srgbClr val="F2806C"/>
          </a:solidFill>
          <a:latin typeface="Palatino"/>
          <a:ea typeface="+mn-ea"/>
          <a:cs typeface="Palatino"/>
        </a:defRPr>
      </a:lvl4pPr>
      <a:lvl5pPr marL="2057400" indent="-228600" algn="l" defTabSz="457200" rtl="0" eaLnBrk="1" latinLnBrk="0" hangingPunct="1">
        <a:spcBef>
          <a:spcPct val="20000"/>
        </a:spcBef>
        <a:buFont typeface="Arial"/>
        <a:buChar char="»"/>
        <a:defRPr sz="3600" kern="1200">
          <a:solidFill>
            <a:srgbClr val="F2806C"/>
          </a:solidFill>
          <a:latin typeface="Palatino"/>
          <a:ea typeface="+mn-ea"/>
          <a:cs typeface="Palatin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4.png"/><Relationship Id="rId1" Type="http://schemas.microsoft.com/office/2007/relationships/media" Target="../media/media1.wav"/><Relationship Id="rId2" Type="http://schemas.openxmlformats.org/officeDocument/2006/relationships/audio" Target="../media/media1.wav"/></Relationships>
</file>

<file path=ppt/slides/_rels/slide10.xml.rels><?xml version="1.0" encoding="UTF-8" standalone="yes"?>
<Relationships xmlns="http://schemas.openxmlformats.org/package/2006/relationships"><Relationship Id="rId3" Type="http://schemas.openxmlformats.org/officeDocument/2006/relationships/audio" Target="../media/media10.wav"/><Relationship Id="rId4" Type="http://schemas.openxmlformats.org/officeDocument/2006/relationships/slideLayout" Target="../slideLayouts/slideLayout3.xml"/><Relationship Id="rId5" Type="http://schemas.openxmlformats.org/officeDocument/2006/relationships/notesSlide" Target="../notesSlides/notesSlide10.xml"/><Relationship Id="rId6" Type="http://schemas.openxmlformats.org/officeDocument/2006/relationships/image" Target="../media/image20.png"/><Relationship Id="rId7" Type="http://schemas.openxmlformats.org/officeDocument/2006/relationships/image" Target="../media/image16.png"/><Relationship Id="rId8" Type="http://schemas.openxmlformats.org/officeDocument/2006/relationships/image" Target="../media/image21.png"/><Relationship Id="rId9" Type="http://schemas.openxmlformats.org/officeDocument/2006/relationships/image" Target="../media/image4.png"/><Relationship Id="rId1" Type="http://schemas.openxmlformats.org/officeDocument/2006/relationships/tags" Target="../tags/tag6.xml"/><Relationship Id="rId2" Type="http://schemas.microsoft.com/office/2007/relationships/media" Target="../media/media10.wav"/></Relationships>
</file>

<file path=ppt/slides/_rels/slide11.xml.rels><?xml version="1.0" encoding="UTF-8" standalone="yes"?>
<Relationships xmlns="http://schemas.openxmlformats.org/package/2006/relationships"><Relationship Id="rId3" Type="http://schemas.openxmlformats.org/officeDocument/2006/relationships/audio" Target="../media/media11.wav"/><Relationship Id="rId4" Type="http://schemas.openxmlformats.org/officeDocument/2006/relationships/slideLayout" Target="../slideLayouts/slideLayout3.xml"/><Relationship Id="rId5" Type="http://schemas.openxmlformats.org/officeDocument/2006/relationships/notesSlide" Target="../notesSlides/notesSlide11.xml"/><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 Id="rId9" Type="http://schemas.openxmlformats.org/officeDocument/2006/relationships/image" Target="../media/image4.png"/><Relationship Id="rId1" Type="http://schemas.openxmlformats.org/officeDocument/2006/relationships/tags" Target="../tags/tag7.xml"/><Relationship Id="rId2" Type="http://schemas.microsoft.com/office/2007/relationships/media" Target="../media/media11.wav"/></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2.xml"/><Relationship Id="rId5" Type="http://schemas.openxmlformats.org/officeDocument/2006/relationships/image" Target="../media/image17.png"/><Relationship Id="rId6" Type="http://schemas.openxmlformats.org/officeDocument/2006/relationships/image" Target="../media/image16.png"/><Relationship Id="rId7" Type="http://schemas.openxmlformats.org/officeDocument/2006/relationships/image" Target="../media/image21.png"/><Relationship Id="rId8" Type="http://schemas.openxmlformats.org/officeDocument/2006/relationships/image" Target="../media/image4.png"/><Relationship Id="rId1" Type="http://schemas.microsoft.com/office/2007/relationships/media" Target="../media/media12.wav"/><Relationship Id="rId2" Type="http://schemas.openxmlformats.org/officeDocument/2006/relationships/audio" Target="../media/media12.wav"/></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3.xml"/><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1.png"/><Relationship Id="rId8" Type="http://schemas.openxmlformats.org/officeDocument/2006/relationships/image" Target="../media/image4.png"/><Relationship Id="rId1" Type="http://schemas.microsoft.com/office/2007/relationships/media" Target="../media/media13.wav"/><Relationship Id="rId2" Type="http://schemas.openxmlformats.org/officeDocument/2006/relationships/audio" Target="../media/media13.wav"/></Relationships>
</file>

<file path=ppt/slides/_rels/slide14.xml.rels><?xml version="1.0" encoding="UTF-8" standalone="yes"?>
<Relationships xmlns="http://schemas.openxmlformats.org/package/2006/relationships"><Relationship Id="rId11" Type="http://schemas.openxmlformats.org/officeDocument/2006/relationships/image" Target="../media/image8.png"/><Relationship Id="rId12" Type="http://schemas.openxmlformats.org/officeDocument/2006/relationships/image" Target="../media/image4.png"/><Relationship Id="rId1" Type="http://schemas.openxmlformats.org/officeDocument/2006/relationships/tags" Target="../tags/tag8.xml"/><Relationship Id="rId2" Type="http://schemas.microsoft.com/office/2007/relationships/media" Target="../media/media14.wav"/><Relationship Id="rId3" Type="http://schemas.openxmlformats.org/officeDocument/2006/relationships/audio" Target="../media/media14.wav"/><Relationship Id="rId4" Type="http://schemas.openxmlformats.org/officeDocument/2006/relationships/slideLayout" Target="../slideLayouts/slideLayout3.xml"/><Relationship Id="rId5" Type="http://schemas.openxmlformats.org/officeDocument/2006/relationships/notesSlide" Target="../notesSlides/notesSlide14.xml"/><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8.png"/><Relationship Id="rId9" Type="http://schemas.openxmlformats.org/officeDocument/2006/relationships/image" Target="../media/image23.png"/><Relationship Id="rId10"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5.xml"/><Relationship Id="rId5" Type="http://schemas.openxmlformats.org/officeDocument/2006/relationships/image" Target="../media/image29.png"/><Relationship Id="rId6" Type="http://schemas.openxmlformats.org/officeDocument/2006/relationships/image" Target="../media/image28.png"/><Relationship Id="rId7" Type="http://schemas.openxmlformats.org/officeDocument/2006/relationships/image" Target="../media/image30.png"/><Relationship Id="rId8" Type="http://schemas.openxmlformats.org/officeDocument/2006/relationships/image" Target="../media/image31.png"/><Relationship Id="rId9" Type="http://schemas.openxmlformats.org/officeDocument/2006/relationships/image" Target="../media/image23.png"/><Relationship Id="rId10" Type="http://schemas.openxmlformats.org/officeDocument/2006/relationships/image" Target="../media/image4.png"/><Relationship Id="rId1" Type="http://schemas.microsoft.com/office/2007/relationships/media" Target="../media/media15.wav"/><Relationship Id="rId2" Type="http://schemas.openxmlformats.org/officeDocument/2006/relationships/audio" Target="../media/media15.wav"/></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6.xml"/><Relationship Id="rId5" Type="http://schemas.openxmlformats.org/officeDocument/2006/relationships/image" Target="../media/image32.png"/><Relationship Id="rId6" Type="http://schemas.openxmlformats.org/officeDocument/2006/relationships/image" Target="../media/image21.png"/><Relationship Id="rId7" Type="http://schemas.openxmlformats.org/officeDocument/2006/relationships/image" Target="../media/image23.png"/><Relationship Id="rId8" Type="http://schemas.openxmlformats.org/officeDocument/2006/relationships/image" Target="../media/image4.png"/><Relationship Id="rId1" Type="http://schemas.microsoft.com/office/2007/relationships/media" Target="../media/media16.wav"/><Relationship Id="rId2" Type="http://schemas.openxmlformats.org/officeDocument/2006/relationships/audio" Target="../media/media16.wav"/></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7.xml"/><Relationship Id="rId5" Type="http://schemas.openxmlformats.org/officeDocument/2006/relationships/image" Target="../media/image33.png"/><Relationship Id="rId6" Type="http://schemas.openxmlformats.org/officeDocument/2006/relationships/image" Target="../media/image4.png"/><Relationship Id="rId7" Type="http://schemas.openxmlformats.org/officeDocument/2006/relationships/image" Target="../media/image21.png"/><Relationship Id="rId8" Type="http://schemas.openxmlformats.org/officeDocument/2006/relationships/image" Target="../media/image34.png"/><Relationship Id="rId1" Type="http://schemas.microsoft.com/office/2007/relationships/media" Target="../media/media16.wav"/><Relationship Id="rId2" Type="http://schemas.openxmlformats.org/officeDocument/2006/relationships/audio" Target="../media/media16.wav"/></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8.xml"/><Relationship Id="rId5" Type="http://schemas.openxmlformats.org/officeDocument/2006/relationships/image" Target="../media/image4.png"/><Relationship Id="rId6" Type="http://schemas.openxmlformats.org/officeDocument/2006/relationships/image" Target="../media/image35.tiff"/><Relationship Id="rId7" Type="http://schemas.openxmlformats.org/officeDocument/2006/relationships/image" Target="../media/image36.tiff"/><Relationship Id="rId1" Type="http://schemas.microsoft.com/office/2007/relationships/media" Target="../media/media16.wav"/><Relationship Id="rId2" Type="http://schemas.openxmlformats.org/officeDocument/2006/relationships/audio" Target="../media/media16.wav"/></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9.xml"/><Relationship Id="rId5" Type="http://schemas.openxmlformats.org/officeDocument/2006/relationships/image" Target="../media/image4.png"/><Relationship Id="rId1" Type="http://schemas.microsoft.com/office/2007/relationships/media" Target="../media/media17.wav"/><Relationship Id="rId2" Type="http://schemas.openxmlformats.org/officeDocument/2006/relationships/audio" Target="../media/media17.wav"/></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2.xml"/><Relationship Id="rId5" Type="http://schemas.openxmlformats.org/officeDocument/2006/relationships/image" Target="../media/image5.png"/><Relationship Id="rId6" Type="http://schemas.openxmlformats.org/officeDocument/2006/relationships/image" Target="../media/image4.png"/><Relationship Id="rId1" Type="http://schemas.microsoft.com/office/2007/relationships/media" Target="../media/media2.wav"/><Relationship Id="rId2" Type="http://schemas.openxmlformats.org/officeDocument/2006/relationships/audio" Target="../media/media2.wav"/></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20.xml"/><Relationship Id="rId5" Type="http://schemas.openxmlformats.org/officeDocument/2006/relationships/image" Target="../media/image4.png"/><Relationship Id="rId1" Type="http://schemas.microsoft.com/office/2007/relationships/media" Target="../media/media18.wav"/><Relationship Id="rId2" Type="http://schemas.openxmlformats.org/officeDocument/2006/relationships/audio" Target="../media/media18.wav"/></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4" Type="http://schemas.openxmlformats.org/officeDocument/2006/relationships/slideLayout" Target="../slideLayouts/slideLayout3.xml"/><Relationship Id="rId5" Type="http://schemas.openxmlformats.org/officeDocument/2006/relationships/notesSlide" Target="../notesSlides/notesSlide3.xml"/><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1.png"/><Relationship Id="rId10" Type="http://schemas.openxmlformats.org/officeDocument/2006/relationships/image" Target="../media/image4.png"/><Relationship Id="rId1" Type="http://schemas.openxmlformats.org/officeDocument/2006/relationships/tags" Target="../tags/tag1.xml"/><Relationship Id="rId2" Type="http://schemas.microsoft.com/office/2007/relationships/media" Target="../media/media3.wav"/></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4" Type="http://schemas.openxmlformats.org/officeDocument/2006/relationships/slideLayout" Target="../slideLayouts/slideLayout3.xml"/><Relationship Id="rId5" Type="http://schemas.openxmlformats.org/officeDocument/2006/relationships/notesSlide" Target="../notesSlides/notesSlide4.xml"/><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png"/><Relationship Id="rId9" Type="http://schemas.openxmlformats.org/officeDocument/2006/relationships/image" Target="../media/image4.png"/><Relationship Id="rId1" Type="http://schemas.openxmlformats.org/officeDocument/2006/relationships/tags" Target="../tags/tag2.xml"/><Relationship Id="rId2" Type="http://schemas.microsoft.com/office/2007/relationships/media" Target="../media/media4.wav"/></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5.xml"/><Relationship Id="rId5" Type="http://schemas.openxmlformats.org/officeDocument/2006/relationships/image" Target="../media/image12.png"/><Relationship Id="rId6" Type="http://schemas.openxmlformats.org/officeDocument/2006/relationships/image" Target="../media/image4.png"/><Relationship Id="rId1" Type="http://schemas.microsoft.com/office/2007/relationships/media" Target="../media/media5.wav"/><Relationship Id="rId2" Type="http://schemas.openxmlformats.org/officeDocument/2006/relationships/audio" Target="../media/media5.wav"/></Relationships>
</file>

<file path=ppt/slides/_rels/slide6.xml.rels><?xml version="1.0" encoding="UTF-8" standalone="yes"?>
<Relationships xmlns="http://schemas.openxmlformats.org/package/2006/relationships"><Relationship Id="rId3" Type="http://schemas.openxmlformats.org/officeDocument/2006/relationships/audio" Target="../media/media6.wav"/><Relationship Id="rId4" Type="http://schemas.openxmlformats.org/officeDocument/2006/relationships/slideLayout" Target="../slideLayouts/slideLayout3.xml"/><Relationship Id="rId5" Type="http://schemas.openxmlformats.org/officeDocument/2006/relationships/notesSlide" Target="../notesSlides/notesSlide6.xml"/><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4.png"/><Relationship Id="rId1" Type="http://schemas.openxmlformats.org/officeDocument/2006/relationships/tags" Target="../tags/tag3.xml"/><Relationship Id="rId2" Type="http://schemas.microsoft.com/office/2007/relationships/media" Target="../media/media6.wav"/></Relationships>
</file>

<file path=ppt/slides/_rels/slide7.xml.rels><?xml version="1.0" encoding="UTF-8" standalone="yes"?>
<Relationships xmlns="http://schemas.openxmlformats.org/package/2006/relationships"><Relationship Id="rId3" Type="http://schemas.openxmlformats.org/officeDocument/2006/relationships/audio" Target="../media/media7.wav"/><Relationship Id="rId4" Type="http://schemas.openxmlformats.org/officeDocument/2006/relationships/slideLayout" Target="../slideLayouts/slideLayout3.xml"/><Relationship Id="rId5" Type="http://schemas.openxmlformats.org/officeDocument/2006/relationships/notesSlide" Target="../notesSlides/notesSlide7.xml"/><Relationship Id="rId6" Type="http://schemas.openxmlformats.org/officeDocument/2006/relationships/image" Target="../media/image15.png"/><Relationship Id="rId7" Type="http://schemas.openxmlformats.org/officeDocument/2006/relationships/image" Target="../media/image9.png"/><Relationship Id="rId8" Type="http://schemas.openxmlformats.org/officeDocument/2006/relationships/image" Target="../media/image10.png"/><Relationship Id="rId9" Type="http://schemas.openxmlformats.org/officeDocument/2006/relationships/image" Target="../media/image11.png"/><Relationship Id="rId10" Type="http://schemas.openxmlformats.org/officeDocument/2006/relationships/image" Target="../media/image16.png"/><Relationship Id="rId11" Type="http://schemas.openxmlformats.org/officeDocument/2006/relationships/image" Target="../media/image4.png"/><Relationship Id="rId1" Type="http://schemas.openxmlformats.org/officeDocument/2006/relationships/tags" Target="../tags/tag4.xml"/><Relationship Id="rId2" Type="http://schemas.microsoft.com/office/2007/relationships/media" Target="../media/media7.wav"/></Relationships>
</file>

<file path=ppt/slides/_rels/slide8.xml.rels><?xml version="1.0" encoding="UTF-8" standalone="yes"?>
<Relationships xmlns="http://schemas.openxmlformats.org/package/2006/relationships"><Relationship Id="rId3" Type="http://schemas.openxmlformats.org/officeDocument/2006/relationships/audio" Target="../media/media8.wav"/><Relationship Id="rId4" Type="http://schemas.openxmlformats.org/officeDocument/2006/relationships/slideLayout" Target="../slideLayouts/slideLayout3.xml"/><Relationship Id="rId5" Type="http://schemas.openxmlformats.org/officeDocument/2006/relationships/notesSlide" Target="../notesSlides/notesSlide8.xml"/><Relationship Id="rId6" Type="http://schemas.openxmlformats.org/officeDocument/2006/relationships/image" Target="../media/image17.png"/><Relationship Id="rId7" Type="http://schemas.openxmlformats.org/officeDocument/2006/relationships/image" Target="../media/image10.png"/><Relationship Id="rId8" Type="http://schemas.openxmlformats.org/officeDocument/2006/relationships/image" Target="../media/image18.png"/><Relationship Id="rId9" Type="http://schemas.openxmlformats.org/officeDocument/2006/relationships/image" Target="../media/image16.png"/><Relationship Id="rId10" Type="http://schemas.openxmlformats.org/officeDocument/2006/relationships/image" Target="../media/image4.png"/><Relationship Id="rId1" Type="http://schemas.openxmlformats.org/officeDocument/2006/relationships/tags" Target="../tags/tag5.xml"/><Relationship Id="rId2" Type="http://schemas.microsoft.com/office/2007/relationships/media" Target="../media/media8.wav"/></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9.xml"/><Relationship Id="rId5" Type="http://schemas.openxmlformats.org/officeDocument/2006/relationships/image" Target="../media/image19.png"/><Relationship Id="rId6" Type="http://schemas.openxmlformats.org/officeDocument/2006/relationships/image" Target="../media/image10.png"/><Relationship Id="rId7" Type="http://schemas.openxmlformats.org/officeDocument/2006/relationships/image" Target="../media/image4.png"/><Relationship Id="rId1" Type="http://schemas.microsoft.com/office/2007/relationships/media" Target="../media/media9.wav"/><Relationship Id="rId2" Type="http://schemas.openxmlformats.org/officeDocument/2006/relationships/audio" Target="../media/media9.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06706" y="2584824"/>
            <a:ext cx="184666" cy="369332"/>
          </a:xfrm>
          <a:prstGeom prst="rect">
            <a:avLst/>
          </a:prstGeom>
          <a:noFill/>
        </p:spPr>
        <p:txBody>
          <a:bodyPr wrap="none" rtlCol="0">
            <a:spAutoFit/>
          </a:bodyPr>
          <a:lstStyle/>
          <a:p>
            <a:endParaRPr lang="en-US" dirty="0"/>
          </a:p>
        </p:txBody>
      </p:sp>
      <p:sp>
        <p:nvSpPr>
          <p:cNvPr id="11" name="TextBox 10"/>
          <p:cNvSpPr txBox="1"/>
          <p:nvPr/>
        </p:nvSpPr>
        <p:spPr>
          <a:xfrm>
            <a:off x="-3428853" y="-15888"/>
            <a:ext cx="3262654" cy="5940088"/>
          </a:xfrm>
          <a:prstGeom prst="rect">
            <a:avLst/>
          </a:prstGeom>
          <a:solidFill>
            <a:srgbClr val="CCFFCC"/>
          </a:solidFill>
        </p:spPr>
        <p:txBody>
          <a:bodyPr wrap="square" rtlCol="0">
            <a:spAutoFit/>
          </a:bodyPr>
          <a:lstStyle/>
          <a:p>
            <a:r>
              <a:rPr lang="en-US" sz="2000" b="1" dirty="0"/>
              <a:t>TIMING/VIDEO</a:t>
            </a:r>
          </a:p>
          <a:p>
            <a:r>
              <a:rPr lang="en-US" sz="2000" b="1" dirty="0"/>
              <a:t>Remove auto-advancing after creating a video version:</a:t>
            </a:r>
          </a:p>
          <a:p>
            <a:endParaRPr lang="en-US" sz="2000" b="1" dirty="0"/>
          </a:p>
          <a:p>
            <a:r>
              <a:rPr lang="en-US" sz="2000" b="1" dirty="0"/>
              <a:t>On/Off:</a:t>
            </a:r>
          </a:p>
          <a:p>
            <a:r>
              <a:rPr lang="en-US" sz="2000" dirty="0"/>
              <a:t>In the tabs (not menu): “Slide Show” </a:t>
            </a:r>
          </a:p>
          <a:p>
            <a:r>
              <a:rPr lang="en-US" sz="2000" dirty="0"/>
              <a:t>[X] Play Narrations</a:t>
            </a:r>
          </a:p>
          <a:p>
            <a:r>
              <a:rPr lang="en-US" sz="2000" dirty="0"/>
              <a:t>[X] Use Timings</a:t>
            </a:r>
          </a:p>
          <a:p>
            <a:r>
              <a:rPr lang="en-US" sz="2000" dirty="0"/>
              <a:t>[  ] Show Media Controls</a:t>
            </a:r>
          </a:p>
          <a:p>
            <a:endParaRPr lang="en-US" sz="2000" dirty="0"/>
          </a:p>
          <a:p>
            <a:r>
              <a:rPr lang="en-US" sz="2000" b="1" dirty="0"/>
              <a:t>Clear the timings completely:</a:t>
            </a:r>
          </a:p>
          <a:p>
            <a:r>
              <a:rPr lang="en-US" sz="2000" dirty="0"/>
              <a:t>Select all the slides</a:t>
            </a:r>
          </a:p>
          <a:p>
            <a:r>
              <a:rPr lang="en-US" sz="2000" dirty="0"/>
              <a:t>Right click a slide &gt; “Slide Transition…”</a:t>
            </a:r>
          </a:p>
          <a:p>
            <a:r>
              <a:rPr lang="en-US" sz="2000" dirty="0"/>
              <a:t>In the “Advance slide” section uncheck “Automatically after”</a:t>
            </a:r>
          </a:p>
        </p:txBody>
      </p:sp>
      <p:sp>
        <p:nvSpPr>
          <p:cNvPr id="6" name="TextBox 5"/>
          <p:cNvSpPr txBox="1"/>
          <p:nvPr/>
        </p:nvSpPr>
        <p:spPr>
          <a:xfrm>
            <a:off x="9915328" y="5584081"/>
            <a:ext cx="184666" cy="369332"/>
          </a:xfrm>
          <a:prstGeom prst="rect">
            <a:avLst/>
          </a:prstGeom>
          <a:noFill/>
        </p:spPr>
        <p:txBody>
          <a:bodyPr wrap="none" rtlCol="0">
            <a:spAutoFit/>
          </a:bodyPr>
          <a:lstStyle/>
          <a:p>
            <a:endParaRPr lang="en-US"/>
          </a:p>
        </p:txBody>
      </p:sp>
      <p:sp>
        <p:nvSpPr>
          <p:cNvPr id="7" name="TextBox 6"/>
          <p:cNvSpPr txBox="1"/>
          <p:nvPr/>
        </p:nvSpPr>
        <p:spPr>
          <a:xfrm>
            <a:off x="9284922" y="834496"/>
            <a:ext cx="3262654" cy="954107"/>
          </a:xfrm>
          <a:prstGeom prst="rect">
            <a:avLst/>
          </a:prstGeom>
          <a:solidFill>
            <a:srgbClr val="CCFFCC"/>
          </a:solidFill>
        </p:spPr>
        <p:txBody>
          <a:bodyPr wrap="square" rtlCol="0">
            <a:spAutoFit/>
          </a:bodyPr>
          <a:lstStyle/>
          <a:p>
            <a:r>
              <a:rPr lang="en-US" sz="2800" b="1" dirty="0" smtClean="0"/>
              <a:t>NOTHING LONGER THAN 20 minutes!</a:t>
            </a:r>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
        <p:nvSpPr>
          <p:cNvPr id="10" name="Title 1"/>
          <p:cNvSpPr txBox="1">
            <a:spLocks/>
          </p:cNvSpPr>
          <p:nvPr/>
        </p:nvSpPr>
        <p:spPr>
          <a:xfrm>
            <a:off x="685801" y="1486918"/>
            <a:ext cx="7887112" cy="2934475"/>
          </a:xfrm>
          <a:prstGeom prst="rect">
            <a:avLst/>
          </a:prstGeom>
          <a:effectLst>
            <a:glow rad="63500">
              <a:schemeClr val="bg1">
                <a:alpha val="40000"/>
              </a:schemeClr>
            </a:glow>
          </a:effectLst>
        </p:spPr>
        <p:txBody>
          <a:bodyPr vert="horz" lIns="91440" tIns="45720" rIns="91440" bIns="45720" rtlCol="0" anchor="ctr">
            <a:noAutofit/>
          </a:bodyPr>
          <a:lstStyle>
            <a:lvl1pPr algn="l" defTabSz="457200" rtl="0" eaLnBrk="1" latinLnBrk="0" hangingPunct="1">
              <a:spcBef>
                <a:spcPct val="0"/>
              </a:spcBef>
              <a:buNone/>
              <a:defRPr sz="4200" kern="1200">
                <a:solidFill>
                  <a:schemeClr val="bg1"/>
                </a:solidFill>
                <a:latin typeface="Palatino"/>
                <a:ea typeface="+mj-ea"/>
                <a:cs typeface="Palatino"/>
              </a:defRPr>
            </a:lvl1pPr>
          </a:lstStyle>
          <a:p>
            <a:r>
              <a:rPr lang="en-US" sz="2000" dirty="0" smtClean="0">
                <a:solidFill>
                  <a:srgbClr val="FFFFFF"/>
                </a:solidFill>
              </a:rPr>
              <a:t>The complete guide to</a:t>
            </a:r>
            <a:r>
              <a:rPr lang="en-US" sz="1600" dirty="0" smtClean="0">
                <a:solidFill>
                  <a:srgbClr val="FFFFFF"/>
                </a:solidFill>
              </a:rPr>
              <a:t/>
            </a:r>
            <a:br>
              <a:rPr lang="en-US" sz="1600" dirty="0" smtClean="0">
                <a:solidFill>
                  <a:srgbClr val="FFFFFF"/>
                </a:solidFill>
              </a:rPr>
            </a:br>
            <a:r>
              <a:rPr lang="en-US" sz="4800" dirty="0" smtClean="0">
                <a:solidFill>
                  <a:srgbClr val="FFFFFF"/>
                </a:solidFill>
              </a:rPr>
              <a:t>Designing Mobile</a:t>
            </a:r>
            <a:br>
              <a:rPr lang="en-US" sz="4800" dirty="0" smtClean="0">
                <a:solidFill>
                  <a:srgbClr val="FFFFFF"/>
                </a:solidFill>
              </a:rPr>
            </a:br>
            <a:r>
              <a:rPr lang="en-US" sz="4800" dirty="0" smtClean="0">
                <a:solidFill>
                  <a:srgbClr val="FFFFFF"/>
                </a:solidFill>
              </a:rPr>
              <a:t>User Experiences</a:t>
            </a:r>
            <a:br>
              <a:rPr lang="en-US" sz="4800" dirty="0" smtClean="0">
                <a:solidFill>
                  <a:srgbClr val="FFFFFF"/>
                </a:solidFill>
              </a:rPr>
            </a:br>
            <a:r>
              <a:rPr lang="en-US" sz="2000" dirty="0" smtClean="0">
                <a:solidFill>
                  <a:srgbClr val="FFFFFF"/>
                </a:solidFill>
              </a:rPr>
              <a:t/>
            </a:r>
            <a:br>
              <a:rPr lang="en-US" sz="2000" dirty="0" smtClean="0">
                <a:solidFill>
                  <a:srgbClr val="FFFFFF"/>
                </a:solidFill>
              </a:rPr>
            </a:br>
            <a:r>
              <a:rPr lang="en-US" sz="3200" i="1" dirty="0"/>
              <a:t>9) Interface Design by Zones</a:t>
            </a:r>
            <a:endParaRPr lang="en-US" sz="3200" dirty="0">
              <a:solidFill>
                <a:srgbClr val="FFFFFF"/>
              </a:solidFill>
            </a:endParaRPr>
          </a:p>
        </p:txBody>
      </p:sp>
      <p:sp>
        <p:nvSpPr>
          <p:cNvPr id="12" name="Subtitle 2"/>
          <p:cNvSpPr>
            <a:spLocks noGrp="1"/>
          </p:cNvSpPr>
          <p:nvPr>
            <p:ph type="subTitle" idx="1"/>
          </p:nvPr>
        </p:nvSpPr>
        <p:spPr>
          <a:xfrm>
            <a:off x="685801" y="5031631"/>
            <a:ext cx="5083581" cy="921782"/>
          </a:xfrm>
        </p:spPr>
        <p:txBody>
          <a:bodyPr/>
          <a:lstStyle/>
          <a:p>
            <a:r>
              <a:rPr lang="en-US" sz="2000" dirty="0" smtClean="0"/>
              <a:t>@shoobe01</a:t>
            </a:r>
          </a:p>
          <a:p>
            <a:r>
              <a:rPr lang="en-US" sz="2000" dirty="0" smtClean="0"/>
              <a:t>4ourth.com</a:t>
            </a:r>
            <a:endParaRPr lang="en-US" i="1" dirty="0"/>
          </a:p>
        </p:txBody>
      </p:sp>
    </p:spTree>
    <p:extLst>
      <p:ext uri="{BB962C8B-B14F-4D97-AF65-F5344CB8AC3E}">
        <p14:creationId xmlns:p14="http://schemas.microsoft.com/office/powerpoint/2010/main" val="2219002562"/>
      </p:ext>
    </p:extLst>
  </p:cSld>
  <p:clrMapOvr>
    <a:masterClrMapping/>
  </p:clrMapOvr>
  <mc:AlternateContent xmlns:mc="http://schemas.openxmlformats.org/markup-compatibility/2006" xmlns:p14="http://schemas.microsoft.com/office/powerpoint/2010/main">
    <mc:Choice Requires="p14">
      <p:transition p14:dur="400" advTm="13559">
        <p:fade/>
      </p:transition>
    </mc:Choice>
    <mc:Fallback xmlns="">
      <p:transition xmlns:p14="http://schemas.microsoft.com/office/powerpoint/2010/main" advTm="1355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2014-10-10 17.00.4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82167" y="1735336"/>
            <a:ext cx="2422040" cy="4305849"/>
          </a:xfrm>
          <a:prstGeom prst="rect">
            <a:avLst/>
          </a:prstGeom>
        </p:spPr>
      </p:pic>
      <p:pic>
        <p:nvPicPr>
          <p:cNvPr id="5" name="Picture 4" descr="Arrow-shorter.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017481" y="1757012"/>
            <a:ext cx="2755900" cy="1295400"/>
          </a:xfrm>
          <a:prstGeom prst="rect">
            <a:avLst/>
          </a:prstGeom>
        </p:spPr>
      </p:pic>
      <p:pic>
        <p:nvPicPr>
          <p:cNvPr id="3" name="Picture 2" descr="Galaxy-S5.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64335" y="1132416"/>
            <a:ext cx="2853146" cy="5461000"/>
          </a:xfrm>
          <a:prstGeom prst="rect">
            <a:avLst/>
          </a:prstGeom>
        </p:spPr>
      </p:pic>
      <p:pic>
        <p:nvPicPr>
          <p:cNvPr id="2" name="Sound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577021353"/>
      </p:ext>
    </p:extLst>
  </p:cSld>
  <p:clrMapOvr>
    <a:masterClrMapping/>
  </p:clrMapOvr>
  <mc:AlternateContent xmlns:mc="http://schemas.openxmlformats.org/markup-compatibility/2006" xmlns:p14="http://schemas.microsoft.com/office/powerpoint/2010/main">
    <mc:Choice Requires="p14">
      <p:transition p14:dur="400" advTm="25056">
        <p:fade/>
      </p:transition>
    </mc:Choice>
    <mc:Fallback xmlns="">
      <p:transition xmlns:p14="http://schemas.microsoft.com/office/powerpoint/2010/main" advTm="2505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alaxy-S5.png"/>
          <p:cNvPicPr>
            <a:picLocks noChangeAspect="1"/>
          </p:cNvPicPr>
          <p:nvPr/>
        </p:nvPicPr>
        <p:blipFill rotWithShape="1">
          <a:blip r:embed="rId6">
            <a:extLst>
              <a:ext uri="{28A0092B-C50C-407E-A947-70E740481C1C}">
                <a14:useLocalDpi xmlns:a14="http://schemas.microsoft.com/office/drawing/2010/main" val="0"/>
              </a:ext>
            </a:extLst>
          </a:blip>
          <a:srcRect b="44508"/>
          <a:stretch/>
        </p:blipFill>
        <p:spPr>
          <a:xfrm>
            <a:off x="1940417" y="1178276"/>
            <a:ext cx="5347551" cy="5679724"/>
          </a:xfrm>
          <a:prstGeom prst="rect">
            <a:avLst/>
          </a:prstGeom>
        </p:spPr>
      </p:pic>
      <p:pic>
        <p:nvPicPr>
          <p:cNvPr id="5" name="Picture 4" descr="2014-10-10 17.58.24.png"/>
          <p:cNvPicPr>
            <a:picLocks noChangeAspect="1"/>
          </p:cNvPicPr>
          <p:nvPr/>
        </p:nvPicPr>
        <p:blipFill rotWithShape="1">
          <a:blip r:embed="rId7">
            <a:extLst>
              <a:ext uri="{28A0092B-C50C-407E-A947-70E740481C1C}">
                <a14:useLocalDpi xmlns:a14="http://schemas.microsoft.com/office/drawing/2010/main" val="0"/>
              </a:ext>
            </a:extLst>
          </a:blip>
          <a:srcRect b="43612"/>
          <a:stretch/>
        </p:blipFill>
        <p:spPr>
          <a:xfrm>
            <a:off x="2335137" y="2294035"/>
            <a:ext cx="4552796" cy="4563965"/>
          </a:xfrm>
          <a:prstGeom prst="rect">
            <a:avLst/>
          </a:prstGeom>
        </p:spPr>
      </p:pic>
      <p:pic>
        <p:nvPicPr>
          <p:cNvPr id="6" name="Picture 5" descr="Arrow-Very-Short.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6200000">
            <a:off x="4488271" y="1701288"/>
            <a:ext cx="1248887" cy="816580"/>
          </a:xfrm>
          <a:prstGeom prst="rect">
            <a:avLst/>
          </a:prstGeom>
        </p:spPr>
      </p:pic>
      <p:pic>
        <p:nvPicPr>
          <p:cNvPr id="7" name="Picture 6" descr="Arrow-Very-Short.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6200000">
            <a:off x="5254135" y="1701289"/>
            <a:ext cx="1248886" cy="816579"/>
          </a:xfrm>
          <a:prstGeom prst="rect">
            <a:avLst/>
          </a:prstGeom>
        </p:spPr>
      </p:pic>
      <p:pic>
        <p:nvPicPr>
          <p:cNvPr id="3" name="Sound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2746629535"/>
      </p:ext>
    </p:extLst>
  </p:cSld>
  <p:clrMapOvr>
    <a:masterClrMapping/>
  </p:clrMapOvr>
  <mc:AlternateContent xmlns:mc="http://schemas.openxmlformats.org/markup-compatibility/2006" xmlns:p14="http://schemas.microsoft.com/office/powerpoint/2010/main">
    <mc:Choice Requires="p14">
      <p:transition p14:dur="400" advTm="43709">
        <p:fade/>
      </p:transition>
    </mc:Choice>
    <mc:Fallback xmlns="">
      <p:transition xmlns:p14="http://schemas.microsoft.com/office/powerpoint/2010/main" advTm="4370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nodeType="withEffect">
                                  <p:stCondLst>
                                    <p:cond delay="25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14-10-10 16.52.2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0369" y="1743855"/>
            <a:ext cx="2423838" cy="4309046"/>
          </a:xfrm>
          <a:prstGeom prst="rect">
            <a:avLst/>
          </a:prstGeom>
        </p:spPr>
      </p:pic>
      <p:pic>
        <p:nvPicPr>
          <p:cNvPr id="6" name="Picture 5" descr="Arrow-shorter.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970001" y="1731985"/>
            <a:ext cx="2755900" cy="1295400"/>
          </a:xfrm>
          <a:prstGeom prst="rect">
            <a:avLst/>
          </a:prstGeom>
        </p:spPr>
      </p:pic>
      <p:pic>
        <p:nvPicPr>
          <p:cNvPr id="7" name="Picture 6" descr="Galaxy-S5.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4335" y="1132416"/>
            <a:ext cx="2853146" cy="5461000"/>
          </a:xfrm>
          <a:prstGeom prst="rect">
            <a:avLst/>
          </a:prstGeom>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662430303"/>
      </p:ext>
    </p:extLst>
  </p:cSld>
  <p:clrMapOvr>
    <a:masterClrMapping/>
  </p:clrMapOvr>
  <mc:AlternateContent xmlns:mc="http://schemas.openxmlformats.org/markup-compatibility/2006" xmlns:p14="http://schemas.microsoft.com/office/powerpoint/2010/main">
    <mc:Choice Requires="p14">
      <p:transition p14:dur="400" advTm="14529">
        <p:fade/>
      </p:transition>
    </mc:Choice>
    <mc:Fallback xmlns="">
      <p:transition xmlns:p14="http://schemas.microsoft.com/office/powerpoint/2010/main" advTm="1452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V-Screenshot-Tab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3574" y="1745407"/>
            <a:ext cx="2436069" cy="4060115"/>
          </a:xfrm>
          <a:prstGeom prst="rect">
            <a:avLst/>
          </a:prstGeom>
        </p:spPr>
      </p:pic>
      <p:pic>
        <p:nvPicPr>
          <p:cNvPr id="7" name="Picture 6" descr="FV-Screenshot-Tabs.png"/>
          <p:cNvPicPr>
            <a:picLocks noChangeAspect="1"/>
          </p:cNvPicPr>
          <p:nvPr/>
        </p:nvPicPr>
        <p:blipFill rotWithShape="1">
          <a:blip r:embed="rId5">
            <a:extLst>
              <a:ext uri="{28A0092B-C50C-407E-A947-70E740481C1C}">
                <a14:useLocalDpi xmlns:a14="http://schemas.microsoft.com/office/drawing/2010/main" val="0"/>
              </a:ext>
            </a:extLst>
          </a:blip>
          <a:srcRect t="61162" b="16709"/>
          <a:stretch/>
        </p:blipFill>
        <p:spPr>
          <a:xfrm>
            <a:off x="5413574" y="5148885"/>
            <a:ext cx="2436069" cy="898422"/>
          </a:xfrm>
          <a:prstGeom prst="rect">
            <a:avLst/>
          </a:prstGeom>
        </p:spPr>
      </p:pic>
      <p:pic>
        <p:nvPicPr>
          <p:cNvPr id="6" name="Picture 5" descr="2014-10-10 17.05.25.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1045" y="1745408"/>
            <a:ext cx="2419818" cy="4301899"/>
          </a:xfrm>
          <a:prstGeom prst="rect">
            <a:avLst/>
          </a:prstGeom>
        </p:spPr>
      </p:pic>
      <p:pic>
        <p:nvPicPr>
          <p:cNvPr id="8" name="Picture 7" descr="2014-10-10 17.05.25.png"/>
          <p:cNvPicPr>
            <a:picLocks noChangeAspect="1"/>
          </p:cNvPicPr>
          <p:nvPr/>
        </p:nvPicPr>
        <p:blipFill rotWithShape="1">
          <a:blip r:embed="rId6">
            <a:extLst>
              <a:ext uri="{28A0092B-C50C-407E-A947-70E740481C1C}">
                <a14:useLocalDpi xmlns:a14="http://schemas.microsoft.com/office/drawing/2010/main" val="0"/>
              </a:ext>
            </a:extLst>
          </a:blip>
          <a:srcRect t="79522" b="6957"/>
          <a:stretch/>
        </p:blipFill>
        <p:spPr>
          <a:xfrm>
            <a:off x="1141045" y="5710555"/>
            <a:ext cx="2419818" cy="581639"/>
          </a:xfrm>
          <a:prstGeom prst="rect">
            <a:avLst/>
          </a:prstGeom>
        </p:spPr>
      </p:pic>
      <p:pic>
        <p:nvPicPr>
          <p:cNvPr id="9" name="Picture 8" descr="Galaxy-S5.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0668" y="1132416"/>
            <a:ext cx="2853146" cy="5461000"/>
          </a:xfrm>
          <a:prstGeom prst="rect">
            <a:avLst/>
          </a:prstGeom>
        </p:spPr>
      </p:pic>
      <p:pic>
        <p:nvPicPr>
          <p:cNvPr id="10" name="Picture 9" descr="Galaxy-S5.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11151" y="1132416"/>
            <a:ext cx="2853146" cy="5461000"/>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286267811"/>
      </p:ext>
    </p:extLst>
  </p:cSld>
  <p:clrMapOvr>
    <a:masterClrMapping/>
  </p:clrMapOvr>
  <mc:AlternateContent xmlns:mc="http://schemas.openxmlformats.org/markup-compatibility/2006" xmlns:p14="http://schemas.microsoft.com/office/powerpoint/2010/main">
    <mc:Choice Requires="p14">
      <p:transition p14:dur="400" advTm="12900">
        <p:fade/>
      </p:transition>
    </mc:Choice>
    <mc:Fallback xmlns="">
      <p:transition xmlns:p14="http://schemas.microsoft.com/office/powerpoint/2010/main" advTm="129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2014-10-10 11.51.47.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8174" y="2256867"/>
            <a:ext cx="1905602" cy="3382443"/>
          </a:xfrm>
          <a:prstGeom prst="rect">
            <a:avLst/>
          </a:prstGeom>
        </p:spPr>
      </p:pic>
      <p:pic>
        <p:nvPicPr>
          <p:cNvPr id="2" name="Picture 1" descr="2014-10-10 17.19.49.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01101" y="1788249"/>
            <a:ext cx="2398567" cy="4264128"/>
          </a:xfrm>
          <a:prstGeom prst="rect">
            <a:avLst/>
          </a:prstGeom>
        </p:spPr>
      </p:pic>
      <p:pic>
        <p:nvPicPr>
          <p:cNvPr id="5" name="Picture 4" descr="iPhone.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8407" y="1541467"/>
            <a:ext cx="2327868" cy="4785045"/>
          </a:xfrm>
          <a:prstGeom prst="rect">
            <a:avLst/>
          </a:prstGeom>
        </p:spPr>
      </p:pic>
      <p:pic>
        <p:nvPicPr>
          <p:cNvPr id="7" name="Picture 6" descr="Arrow-Very-Short.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63227" y="5091276"/>
            <a:ext cx="1248887" cy="816580"/>
          </a:xfrm>
          <a:prstGeom prst="rect">
            <a:avLst/>
          </a:prstGeom>
        </p:spPr>
      </p:pic>
      <p:pic>
        <p:nvPicPr>
          <p:cNvPr id="8" name="Picture 7" descr="Galaxy-S5.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75168" y="1174751"/>
            <a:ext cx="2853146" cy="5461000"/>
          </a:xfrm>
          <a:prstGeom prst="rect">
            <a:avLst/>
          </a:prstGeom>
        </p:spPr>
      </p:pic>
      <p:pic>
        <p:nvPicPr>
          <p:cNvPr id="9" name="Picture 8" descr="Arrow-Very-Short.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0800000">
            <a:off x="4008649" y="5391843"/>
            <a:ext cx="1248887" cy="816580"/>
          </a:xfrm>
          <a:prstGeom prst="rect">
            <a:avLst/>
          </a:prstGeom>
        </p:spPr>
      </p:pic>
      <p:pic>
        <p:nvPicPr>
          <p:cNvPr id="24" name="Picture 23" descr="CEP-Circle.png"/>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718375" y="2203952"/>
            <a:ext cx="662875" cy="664298"/>
          </a:xfrm>
          <a:prstGeom prst="rect">
            <a:avLst/>
          </a:prstGeom>
        </p:spPr>
      </p:pic>
      <p:pic>
        <p:nvPicPr>
          <p:cNvPr id="4" name="Sound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745580227"/>
      </p:ext>
    </p:extLst>
  </p:cSld>
  <p:clrMapOvr>
    <a:masterClrMapping/>
  </p:clrMapOvr>
  <mc:AlternateContent xmlns:mc="http://schemas.openxmlformats.org/markup-compatibility/2006" xmlns:p14="http://schemas.microsoft.com/office/powerpoint/2010/main">
    <mc:Choice Requires="p14">
      <p:transition p14:dur="400" advTm="68084">
        <p:fade/>
      </p:transition>
    </mc:Choice>
    <mc:Fallback xmlns="">
      <p:transition xmlns:p14="http://schemas.microsoft.com/office/powerpoint/2010/main" advTm="6808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10" presetClass="entr" presetSubtype="0" fill="hold" nodeType="afterEffect">
                                  <p:stCondLst>
                                    <p:cond delay="10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2000"/>
                                        <p:tgtEl>
                                          <p:spTgt spid="7"/>
                                        </p:tgtEl>
                                      </p:cBhvr>
                                    </p:animEffect>
                                    <p:set>
                                      <p:cBhvr>
                                        <p:cTn id="15" dur="1" fill="hold">
                                          <p:stCondLst>
                                            <p:cond delay="1999"/>
                                          </p:stCondLst>
                                        </p:cTn>
                                        <p:tgtEl>
                                          <p:spTgt spid="7"/>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2000"/>
                                        <p:tgtEl>
                                          <p:spTgt spid="24"/>
                                        </p:tgtEl>
                                      </p:cBhvr>
                                    </p:animEffect>
                                  </p:childTnLst>
                                </p:cTn>
                              </p:par>
                            </p:childTnLst>
                          </p:cTn>
                        </p:par>
                        <p:par>
                          <p:cTn id="19" fill="hold">
                            <p:stCondLst>
                              <p:cond delay="2000"/>
                            </p:stCondLst>
                            <p:childTnLst>
                              <p:par>
                                <p:cTn id="20" presetID="10" presetClass="exit" presetSubtype="0" fill="hold" nodeType="afterEffect">
                                  <p:stCondLst>
                                    <p:cond delay="4000"/>
                                  </p:stCondLst>
                                  <p:childTnLst>
                                    <p:animEffect transition="out" filter="fade">
                                      <p:cBhvr>
                                        <p:cTn id="21" dur="2000"/>
                                        <p:tgtEl>
                                          <p:spTgt spid="24"/>
                                        </p:tgtEl>
                                      </p:cBhvr>
                                    </p:animEffect>
                                    <p:set>
                                      <p:cBhvr>
                                        <p:cTn id="22" dur="1" fill="hold">
                                          <p:stCondLst>
                                            <p:cond delay="1999"/>
                                          </p:stCondLst>
                                        </p:cTn>
                                        <p:tgtEl>
                                          <p:spTgt spid="2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2014-12-03 17.11.4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8965" y="2607709"/>
            <a:ext cx="1904438" cy="3380377"/>
          </a:xfrm>
          <a:prstGeom prst="rect">
            <a:avLst/>
          </a:prstGeom>
        </p:spPr>
      </p:pic>
      <p:pic>
        <p:nvPicPr>
          <p:cNvPr id="9" name="Picture 8" descr="iPhon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0632" y="1889883"/>
            <a:ext cx="2327868" cy="4785045"/>
          </a:xfrm>
          <a:prstGeom prst="rect">
            <a:avLst/>
          </a:prstGeom>
        </p:spPr>
      </p:pic>
      <p:pic>
        <p:nvPicPr>
          <p:cNvPr id="3" name="Picture 2" descr="2014-12-03 23.13.40.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42645" y="1681960"/>
            <a:ext cx="2444498" cy="4345775"/>
          </a:xfrm>
          <a:prstGeom prst="rect">
            <a:avLst/>
          </a:prstGeom>
        </p:spPr>
      </p:pic>
      <p:pic>
        <p:nvPicPr>
          <p:cNvPr id="13" name="Picture 12" descr="Nexus-5.png"/>
          <p:cNvPicPr>
            <a:picLocks noChangeAspect="1"/>
          </p:cNvPicPr>
          <p:nvPr/>
        </p:nvPicPr>
        <p:blipFill rotWithShape="1">
          <a:blip r:embed="rId8">
            <a:extLst>
              <a:ext uri="{28A0092B-C50C-407E-A947-70E740481C1C}">
                <a14:useLocalDpi xmlns:a14="http://schemas.microsoft.com/office/drawing/2010/main" val="0"/>
              </a:ext>
            </a:extLst>
          </a:blip>
          <a:srcRect b="-387"/>
          <a:stretch/>
        </p:blipFill>
        <p:spPr>
          <a:xfrm>
            <a:off x="5160346" y="1187101"/>
            <a:ext cx="2819800" cy="5460654"/>
          </a:xfrm>
          <a:prstGeom prst="rect">
            <a:avLst/>
          </a:prstGeom>
        </p:spPr>
      </p:pic>
      <p:pic>
        <p:nvPicPr>
          <p:cNvPr id="16" name="Picture 15" descr="Arrow-Very-Short.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49349" y="5014802"/>
            <a:ext cx="1248887" cy="816580"/>
          </a:xfrm>
          <a:prstGeom prst="rect">
            <a:avLst/>
          </a:prstGeom>
        </p:spPr>
      </p:pic>
      <p:pic>
        <p:nvPicPr>
          <p:cNvPr id="17" name="Picture 16" descr="Arrow-Very-Short.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85618" y="5446966"/>
            <a:ext cx="1248887" cy="816580"/>
          </a:xfrm>
          <a:prstGeom prst="rect">
            <a:avLst/>
          </a:prstGeom>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834799226"/>
      </p:ext>
    </p:extLst>
  </p:cSld>
  <p:clrMapOvr>
    <a:masterClrMapping/>
  </p:clrMapOvr>
  <mc:AlternateContent xmlns:mc="http://schemas.openxmlformats.org/markup-compatibility/2006" xmlns:p14="http://schemas.microsoft.com/office/powerpoint/2010/main">
    <mc:Choice Requires="p14">
      <p:transition p14:dur="400" advTm="10666">
        <p:fade/>
      </p:transition>
    </mc:Choice>
    <mc:Fallback xmlns="">
      <p:transition xmlns:p14="http://schemas.microsoft.com/office/powerpoint/2010/main" advTm="1066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0" presetClass="entr" presetSubtype="0" fill="hold" nodeType="afterEffect">
                                  <p:stCondLst>
                                    <p:cond delay="400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par>
                          <p:cTn id="11" fill="hold">
                            <p:stCondLst>
                              <p:cond delay="4500"/>
                            </p:stCondLst>
                            <p:childTnLst>
                              <p:par>
                                <p:cTn id="12" presetID="10" presetClass="entr" presetSubtype="0" fill="hold" nodeType="afterEffect">
                                  <p:stCondLst>
                                    <p:cond delay="100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4-11-30 15.59.1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5297" y="1807823"/>
            <a:ext cx="2458593" cy="4370832"/>
          </a:xfrm>
          <a:prstGeom prst="rect">
            <a:avLst/>
          </a:prstGeom>
        </p:spPr>
      </p:pic>
      <p:pic>
        <p:nvPicPr>
          <p:cNvPr id="6" name="Picture 5" descr="Galaxy-S5.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92191" y="1193800"/>
            <a:ext cx="2899593" cy="5549900"/>
          </a:xfrm>
          <a:prstGeom prst="rect">
            <a:avLst/>
          </a:prstGeom>
        </p:spPr>
      </p:pic>
      <p:pic>
        <p:nvPicPr>
          <p:cNvPr id="7" name="Picture 6" descr="Arrow-Very-Shor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46020" y="4682986"/>
            <a:ext cx="1248887" cy="816580"/>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735700282"/>
      </p:ext>
    </p:extLst>
  </p:cSld>
  <p:clrMapOvr>
    <a:masterClrMapping/>
  </p:clrMapOvr>
  <mc:AlternateContent xmlns:mc="http://schemas.openxmlformats.org/markup-compatibility/2006" xmlns:p14="http://schemas.microsoft.com/office/powerpoint/2010/main">
    <mc:Choice Requires="p14">
      <p:transition p14:dur="400" advTm="15361">
        <p:fade/>
      </p:transition>
    </mc:Choice>
    <mc:Fallback xmlns="">
      <p:transition xmlns:p14="http://schemas.microsoft.com/office/powerpoint/2010/main" advTm="1536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0" presetClass="entr" presetSubtype="0" fill="hold" nodeType="afterEffect">
                                  <p:stCondLst>
                                    <p:cond delay="30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9868" y="1811817"/>
            <a:ext cx="2474729" cy="4399518"/>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pic>
        <p:nvPicPr>
          <p:cNvPr id="8" name="Picture 7" descr="Galaxy-S5.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92191" y="1193800"/>
            <a:ext cx="2899593" cy="5549900"/>
          </a:xfrm>
          <a:prstGeom prst="rect">
            <a:avLst/>
          </a:prstGeom>
        </p:spPr>
      </p:pic>
      <p:sp>
        <p:nvSpPr>
          <p:cNvPr id="5" name="TextBox 4"/>
          <p:cNvSpPr txBox="1"/>
          <p:nvPr/>
        </p:nvSpPr>
        <p:spPr>
          <a:xfrm>
            <a:off x="-1347537" y="2743200"/>
            <a:ext cx="1010653" cy="369332"/>
          </a:xfrm>
          <a:prstGeom prst="rect">
            <a:avLst/>
          </a:prstGeom>
          <a:solidFill>
            <a:srgbClr val="FFFF00"/>
          </a:solidFill>
          <a:ln>
            <a:solidFill>
              <a:schemeClr val="accent6">
                <a:lumMod val="50000"/>
              </a:schemeClr>
            </a:solidFill>
          </a:ln>
        </p:spPr>
        <p:txBody>
          <a:bodyPr wrap="square" rtlCol="0">
            <a:spAutoFit/>
          </a:bodyPr>
          <a:lstStyle/>
          <a:p>
            <a:pPr algn="ctr"/>
            <a:r>
              <a:rPr lang="en-US" smtClean="0"/>
              <a:t>New</a:t>
            </a:r>
            <a:endParaRPr lang="en-US"/>
          </a:p>
        </p:txBody>
      </p:sp>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33601" y="1416424"/>
            <a:ext cx="5032117" cy="4777326"/>
          </a:xfrm>
          <a:prstGeom prst="rect">
            <a:avLst/>
          </a:prstGeom>
        </p:spPr>
      </p:pic>
    </p:spTree>
    <p:extLst>
      <p:ext uri="{BB962C8B-B14F-4D97-AF65-F5344CB8AC3E}">
        <p14:creationId xmlns:p14="http://schemas.microsoft.com/office/powerpoint/2010/main" val="823955944"/>
      </p:ext>
    </p:extLst>
  </p:cSld>
  <p:clrMapOvr>
    <a:masterClrMapping/>
  </p:clrMapOvr>
  <mc:AlternateContent xmlns:mc="http://schemas.openxmlformats.org/markup-compatibility/2006" xmlns:p14="http://schemas.microsoft.com/office/powerpoint/2010/main">
    <mc:Choice Requires="p14">
      <p:transition p14:dur="400" advTm="15361">
        <p:fade/>
      </p:transition>
    </mc:Choice>
    <mc:Fallback xmlns="">
      <p:transition xmlns:p14="http://schemas.microsoft.com/office/powerpoint/2010/main" advTm="1536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
        <p:nvSpPr>
          <p:cNvPr id="5" name="TextBox 4"/>
          <p:cNvSpPr txBox="1"/>
          <p:nvPr/>
        </p:nvSpPr>
        <p:spPr>
          <a:xfrm>
            <a:off x="-1347537" y="2743200"/>
            <a:ext cx="1010653" cy="369332"/>
          </a:xfrm>
          <a:prstGeom prst="rect">
            <a:avLst/>
          </a:prstGeom>
          <a:solidFill>
            <a:srgbClr val="FFFF00"/>
          </a:solidFill>
          <a:ln>
            <a:solidFill>
              <a:schemeClr val="accent6">
                <a:lumMod val="50000"/>
              </a:schemeClr>
            </a:solidFill>
          </a:ln>
        </p:spPr>
        <p:txBody>
          <a:bodyPr wrap="square" rtlCol="0">
            <a:spAutoFit/>
          </a:bodyPr>
          <a:lstStyle/>
          <a:p>
            <a:pPr algn="ctr"/>
            <a:r>
              <a:rPr lang="en-US" smtClean="0"/>
              <a:t>New</a:t>
            </a:r>
            <a:endParaRPr lang="en-US"/>
          </a:p>
        </p:txBody>
      </p:sp>
      <p:pic>
        <p:nvPicPr>
          <p:cNvPr id="2" name="Picture 1"/>
          <p:cNvPicPr>
            <a:picLocks noChangeAspect="1"/>
          </p:cNvPicPr>
          <p:nvPr/>
        </p:nvPicPr>
        <p:blipFill>
          <a:blip r:embed="rId6"/>
          <a:stretch>
            <a:fillRect/>
          </a:stretch>
        </p:blipFill>
        <p:spPr>
          <a:xfrm>
            <a:off x="0" y="1025417"/>
            <a:ext cx="9144000" cy="2870791"/>
          </a:xfrm>
          <a:prstGeom prst="rect">
            <a:avLst/>
          </a:prstGeom>
        </p:spPr>
      </p:pic>
      <p:pic>
        <p:nvPicPr>
          <p:cNvPr id="4" name="Picture 3"/>
          <p:cNvPicPr>
            <a:picLocks noChangeAspect="1"/>
          </p:cNvPicPr>
          <p:nvPr/>
        </p:nvPicPr>
        <p:blipFill>
          <a:blip r:embed="rId7"/>
          <a:stretch>
            <a:fillRect/>
          </a:stretch>
        </p:blipFill>
        <p:spPr>
          <a:xfrm>
            <a:off x="1703296" y="3896208"/>
            <a:ext cx="5898776" cy="2551221"/>
          </a:xfrm>
          <a:prstGeom prst="rect">
            <a:avLst/>
          </a:prstGeom>
        </p:spPr>
      </p:pic>
    </p:spTree>
    <p:extLst>
      <p:ext uri="{BB962C8B-B14F-4D97-AF65-F5344CB8AC3E}">
        <p14:creationId xmlns:p14="http://schemas.microsoft.com/office/powerpoint/2010/main" val="703487305"/>
      </p:ext>
    </p:extLst>
  </p:cSld>
  <p:clrMapOvr>
    <a:masterClrMapping/>
  </p:clrMapOvr>
  <mc:AlternateContent xmlns:mc="http://schemas.openxmlformats.org/markup-compatibility/2006" xmlns:p14="http://schemas.microsoft.com/office/powerpoint/2010/main">
    <mc:Choice Requires="p14">
      <p:transition p14:dur="400" advTm="15361">
        <p:fade/>
      </p:transition>
    </mc:Choice>
    <mc:Fallback xmlns="">
      <p:transition xmlns:p14="http://schemas.microsoft.com/office/powerpoint/2010/main" advTm="1536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by Zones</a:t>
            </a:r>
            <a:endParaRPr lang="en-US" dirty="0"/>
          </a:p>
        </p:txBody>
      </p:sp>
      <p:sp>
        <p:nvSpPr>
          <p:cNvPr id="3" name="Content Placeholder 2"/>
          <p:cNvSpPr>
            <a:spLocks noGrp="1"/>
          </p:cNvSpPr>
          <p:nvPr>
            <p:ph idx="1"/>
          </p:nvPr>
        </p:nvSpPr>
        <p:spPr>
          <a:xfrm>
            <a:off x="457200" y="1862667"/>
            <a:ext cx="7913687" cy="4852988"/>
          </a:xfrm>
        </p:spPr>
        <p:txBody>
          <a:bodyPr/>
          <a:lstStyle/>
          <a:p>
            <a:pPr marL="0" indent="0">
              <a:buNone/>
            </a:pPr>
            <a:r>
              <a:rPr lang="en-US" sz="2000" dirty="0" smtClean="0">
                <a:latin typeface="Akzidenz Grotesk BE"/>
                <a:cs typeface="Akzidenz Grotesk BE"/>
              </a:rPr>
              <a:t>Account for inaccuracy, design for tolerances:</a:t>
            </a:r>
          </a:p>
          <a:p>
            <a:pPr>
              <a:buClr>
                <a:srgbClr val="E9213C"/>
              </a:buClr>
              <a:buFont typeface="Wingdings" charset="2"/>
              <a:buChar char="§"/>
            </a:pPr>
            <a:r>
              <a:rPr lang="en-US" sz="2000" dirty="0" smtClean="0">
                <a:solidFill>
                  <a:srgbClr val="FFFFFF"/>
                </a:solidFill>
                <a:latin typeface="Akzidenz Grotesk BE"/>
                <a:cs typeface="Akzidenz Grotesk BE"/>
              </a:rPr>
              <a:t>Primary content in the center.</a:t>
            </a:r>
          </a:p>
          <a:p>
            <a:pPr>
              <a:buClr>
                <a:srgbClr val="E9213C"/>
              </a:buClr>
              <a:buFont typeface="Wingdings" charset="2"/>
              <a:buChar char="§"/>
            </a:pPr>
            <a:r>
              <a:rPr lang="en-US" sz="2000" dirty="0" smtClean="0">
                <a:solidFill>
                  <a:srgbClr val="FFFFFF"/>
                </a:solidFill>
                <a:latin typeface="Akzidenz Grotesk BE"/>
                <a:cs typeface="Akzidenz Grotesk BE"/>
              </a:rPr>
              <a:t>Design </a:t>
            </a:r>
            <a:r>
              <a:rPr lang="en-US" sz="2000" dirty="0">
                <a:solidFill>
                  <a:srgbClr val="FFFFFF"/>
                </a:solidFill>
                <a:latin typeface="Akzidenz Grotesk BE"/>
                <a:cs typeface="Akzidenz Grotesk BE"/>
              </a:rPr>
              <a:t>in lists and large boxes</a:t>
            </a:r>
            <a:r>
              <a:rPr lang="en-US" sz="2000" dirty="0" smtClean="0">
                <a:solidFill>
                  <a:srgbClr val="FFFFFF"/>
                </a:solidFill>
                <a:latin typeface="Akzidenz Grotesk BE"/>
                <a:cs typeface="Akzidenz Grotesk BE"/>
              </a:rPr>
              <a:t>. </a:t>
            </a:r>
          </a:p>
          <a:p>
            <a:pPr>
              <a:buClr>
                <a:srgbClr val="E9213C"/>
              </a:buClr>
              <a:buFont typeface="Wingdings" charset="2"/>
              <a:buChar char="§"/>
            </a:pPr>
            <a:r>
              <a:rPr lang="en-US" sz="2000" dirty="0" smtClean="0">
                <a:solidFill>
                  <a:srgbClr val="FFFFFF"/>
                </a:solidFill>
                <a:latin typeface="Akzidenz Grotesk BE"/>
                <a:cs typeface="Akzidenz Grotesk BE"/>
              </a:rPr>
              <a:t>Avoid actions along the edges of lists. </a:t>
            </a:r>
          </a:p>
          <a:p>
            <a:pPr>
              <a:buClr>
                <a:srgbClr val="E9213C"/>
              </a:buClr>
              <a:buFont typeface="Wingdings" charset="2"/>
              <a:buChar char="§"/>
            </a:pPr>
            <a:r>
              <a:rPr lang="en-US" sz="2000" dirty="0" smtClean="0">
                <a:solidFill>
                  <a:srgbClr val="FFFFFF"/>
                </a:solidFill>
                <a:latin typeface="Akzidenz Grotesk BE"/>
                <a:cs typeface="Akzidenz Grotesk BE"/>
              </a:rPr>
              <a:t>Secondary actions along the top or bottom.</a:t>
            </a:r>
          </a:p>
          <a:p>
            <a:pPr>
              <a:buClr>
                <a:srgbClr val="E9213C"/>
              </a:buClr>
              <a:buFont typeface="Wingdings" charset="2"/>
              <a:buChar char="§"/>
            </a:pPr>
            <a:r>
              <a:rPr lang="en-US" sz="2000" dirty="0" smtClean="0">
                <a:solidFill>
                  <a:srgbClr val="FFFFFF"/>
                </a:solidFill>
                <a:latin typeface="Akzidenz Grotesk BE"/>
                <a:cs typeface="Akzidenz Grotesk BE"/>
              </a:rPr>
              <a:t>As few buttons as possible in the top or bottom.</a:t>
            </a:r>
          </a:p>
          <a:p>
            <a:pPr>
              <a:buClr>
                <a:srgbClr val="E9213C"/>
              </a:buClr>
              <a:buFont typeface="Wingdings" charset="2"/>
              <a:buChar char="§"/>
            </a:pPr>
            <a:r>
              <a:rPr lang="en-US" sz="2000" dirty="0" smtClean="0">
                <a:solidFill>
                  <a:srgbClr val="FFFFFF"/>
                </a:solidFill>
                <a:latin typeface="Akzidenz Grotesk BE"/>
                <a:cs typeface="Akzidenz Grotesk BE"/>
              </a:rPr>
              <a:t>Increase height of tab bars. </a:t>
            </a:r>
          </a:p>
          <a:p>
            <a:pPr marL="0" indent="0">
              <a:buClr>
                <a:srgbClr val="E9213C"/>
              </a:buClr>
              <a:buNone/>
            </a:pPr>
            <a:endParaRPr lang="en-US" sz="2000" dirty="0">
              <a:solidFill>
                <a:srgbClr val="FFFFFF"/>
              </a:solidFill>
              <a:latin typeface="Akzidenz Grotesk BE"/>
              <a:cs typeface="Akzidenz Grotesk BE"/>
            </a:endParaRPr>
          </a:p>
          <a:p>
            <a:pPr marL="0" indent="0">
              <a:buClr>
                <a:srgbClr val="E9213C"/>
              </a:buClr>
              <a:buNone/>
            </a:pPr>
            <a:endParaRPr lang="en-US" sz="2000" dirty="0">
              <a:solidFill>
                <a:srgbClr val="FFFFFF"/>
              </a:solidFill>
              <a:latin typeface="Akzidenz Grotesk BE"/>
              <a:cs typeface="Akzidenz Grotesk BE"/>
            </a:endParaRP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759138192"/>
      </p:ext>
    </p:extLst>
  </p:cSld>
  <p:clrMapOvr>
    <a:masterClrMapping/>
  </p:clrMapOvr>
  <mc:AlternateContent xmlns:mc="http://schemas.openxmlformats.org/markup-compatibility/2006" xmlns:p14="http://schemas.microsoft.com/office/powerpoint/2010/main">
    <mc:Choice Requires="p14">
      <p:transition spd="slow" p14:dur="2000" advTm="20431"/>
    </mc:Choice>
    <mc:Fallback xmlns="">
      <p:transition xmlns:p14="http://schemas.microsoft.com/office/powerpoint/2010/main" spd="slow" advTm="20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apacitiveTouch.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15440" y="1768404"/>
            <a:ext cx="9177673" cy="4800600"/>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23712552"/>
      </p:ext>
    </p:extLst>
  </p:cSld>
  <p:clrMapOvr>
    <a:masterClrMapping/>
  </p:clrMapOvr>
  <mc:AlternateContent xmlns:mc="http://schemas.openxmlformats.org/markup-compatibility/2006" xmlns:p14="http://schemas.microsoft.com/office/powerpoint/2010/main">
    <mc:Choice Requires="p14">
      <p:transition p14:dur="400" advTm="7515">
        <p:fade/>
      </p:transition>
    </mc:Choice>
    <mc:Fallback xmlns="">
      <p:transition xmlns:p14="http://schemas.microsoft.com/office/powerpoint/2010/main" advTm="751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0290" y="1481938"/>
            <a:ext cx="7501468" cy="707886"/>
          </a:xfrm>
          <a:prstGeom prst="rect">
            <a:avLst/>
          </a:prstGeom>
          <a:noFill/>
        </p:spPr>
        <p:txBody>
          <a:bodyPr wrap="square" rtlCol="0">
            <a:spAutoFit/>
          </a:bodyPr>
          <a:lstStyle/>
          <a:p>
            <a:r>
              <a:rPr lang="en-US" sz="4000" dirty="0" smtClean="0">
                <a:solidFill>
                  <a:srgbClr val="F2806C"/>
                </a:solidFill>
                <a:latin typeface="Palatino"/>
                <a:cs typeface="Palatino"/>
              </a:rPr>
              <a:t>In Part 10:</a:t>
            </a:r>
          </a:p>
        </p:txBody>
      </p:sp>
      <p:sp>
        <p:nvSpPr>
          <p:cNvPr id="4" name="Content Placeholder 2"/>
          <p:cNvSpPr>
            <a:spLocks noGrp="1"/>
          </p:cNvSpPr>
          <p:nvPr>
            <p:ph idx="1"/>
          </p:nvPr>
        </p:nvSpPr>
        <p:spPr>
          <a:xfrm>
            <a:off x="457200" y="2298830"/>
            <a:ext cx="7913687" cy="4119736"/>
          </a:xfrm>
        </p:spPr>
        <p:txBody>
          <a:bodyPr>
            <a:normAutofit/>
          </a:bodyPr>
          <a:lstStyle/>
          <a:p>
            <a:pPr marL="0" indent="0">
              <a:buClr>
                <a:srgbClr val="E9213C"/>
              </a:buClr>
              <a:buNone/>
            </a:pPr>
            <a:r>
              <a:rPr lang="en-US" sz="2000" dirty="0" smtClean="0">
                <a:latin typeface="Akzidenz Grotesk BE"/>
                <a:cs typeface="Akzidenz Grotesk BE"/>
              </a:rPr>
              <a:t>Interactions &amp; touch</a:t>
            </a:r>
            <a:endParaRPr lang="en-US" sz="2000" dirty="0" smtClean="0">
              <a:solidFill>
                <a:srgbClr val="FFFFFF"/>
              </a:solidFill>
              <a:latin typeface="Akzidenz Grotesk BE"/>
              <a:cs typeface="Akzidenz Grotesk BE"/>
            </a:endParaRPr>
          </a:p>
          <a:p>
            <a:pPr>
              <a:buClr>
                <a:srgbClr val="E9213C"/>
              </a:buClr>
            </a:pPr>
            <a:r>
              <a:rPr lang="en-US" sz="2000" dirty="0" smtClean="0">
                <a:solidFill>
                  <a:srgbClr val="FFFFFF"/>
                </a:solidFill>
                <a:latin typeface="Akzidenz Grotesk BE"/>
                <a:cs typeface="Akzidenz Grotesk BE"/>
              </a:rPr>
              <a:t>How people hold their phone, and change their grip.</a:t>
            </a:r>
          </a:p>
          <a:p>
            <a:pPr>
              <a:buClr>
                <a:srgbClr val="E9213C"/>
              </a:buClr>
            </a:pPr>
            <a:r>
              <a:rPr lang="en-US" sz="2000" dirty="0" smtClean="0">
                <a:solidFill>
                  <a:srgbClr val="FFFFFF"/>
                </a:solidFill>
                <a:latin typeface="Akzidenz Grotesk BE"/>
                <a:cs typeface="Akzidenz Grotesk BE"/>
              </a:rPr>
              <a:t>Designing touch targets to avoid interference.</a:t>
            </a:r>
          </a:p>
          <a:p>
            <a:pPr>
              <a:buClr>
                <a:srgbClr val="E9213C"/>
              </a:buClr>
            </a:pPr>
            <a:r>
              <a:rPr lang="en-US" sz="2000" dirty="0" smtClean="0">
                <a:solidFill>
                  <a:srgbClr val="FFFFFF"/>
                </a:solidFill>
                <a:latin typeface="Akzidenz Grotesk BE"/>
                <a:cs typeface="Akzidenz Grotesk BE"/>
              </a:rPr>
              <a:t>Reducing consequences from mistaken entry.</a:t>
            </a:r>
          </a:p>
          <a:p>
            <a:pPr>
              <a:buClr>
                <a:srgbClr val="E9213C"/>
              </a:buClr>
            </a:pPr>
            <a:r>
              <a:rPr lang="en-US" sz="2000" dirty="0" smtClean="0">
                <a:solidFill>
                  <a:srgbClr val="FFFFFF"/>
                </a:solidFill>
                <a:latin typeface="Akzidenz Grotesk BE"/>
                <a:cs typeface="Akzidenz Grotesk BE"/>
              </a:rPr>
              <a:t>Visibility and consistency of touch targets.</a:t>
            </a:r>
            <a:endParaRPr lang="en-US" sz="2000" dirty="0">
              <a:solidFill>
                <a:srgbClr val="FFFFFF"/>
              </a:solidFill>
              <a:latin typeface="Akzidenz Grotesk BE"/>
              <a:cs typeface="Akzidenz Grotesk BE"/>
            </a:endParaRPr>
          </a:p>
          <a:p>
            <a:pPr>
              <a:buClr>
                <a:srgbClr val="E9213C"/>
              </a:buClr>
            </a:pPr>
            <a:r>
              <a:rPr lang="en-US" sz="2000" dirty="0" smtClean="0">
                <a:solidFill>
                  <a:srgbClr val="FFFFFF"/>
                </a:solidFill>
                <a:latin typeface="Akzidenz Grotesk BE"/>
                <a:cs typeface="Akzidenz Grotesk BE"/>
              </a:rPr>
              <a:t>Angular resolution, and text/icon sizes per device class.</a:t>
            </a:r>
          </a:p>
          <a:p>
            <a:pPr>
              <a:buClr>
                <a:srgbClr val="E9213C"/>
              </a:buClr>
            </a:pPr>
            <a:endParaRPr lang="en-US" sz="2000" dirty="0">
              <a:solidFill>
                <a:srgbClr val="FFFFFF"/>
              </a:solidFill>
              <a:latin typeface="Akzidenz Grotesk BE"/>
              <a:cs typeface="Akzidenz Grotesk BE"/>
            </a:endParaRPr>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653957606"/>
      </p:ext>
    </p:extLst>
  </p:cSld>
  <p:clrMapOvr>
    <a:masterClrMapping/>
  </p:clrMapOvr>
  <mc:AlternateContent xmlns:mc="http://schemas.openxmlformats.org/markup-compatibility/2006" xmlns:p14="http://schemas.microsoft.com/office/powerpoint/2010/main">
    <mc:Choice Requires="p14">
      <p:transition p14:dur="400" advTm="11680">
        <p:fade/>
      </p:transition>
    </mc:Choice>
    <mc:Fallback xmlns="">
      <p:transition xmlns:p14="http://schemas.microsoft.com/office/powerpoint/2010/main" advTm="116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inks-instead-of-lines.pn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0" y="985979"/>
            <a:ext cx="9144000" cy="5949311"/>
          </a:xfrm>
          <a:prstGeom prst="rect">
            <a:avLst/>
          </a:prstGeom>
        </p:spPr>
      </p:pic>
      <p:sp>
        <p:nvSpPr>
          <p:cNvPr id="23" name="Rectangle 22"/>
          <p:cNvSpPr/>
          <p:nvPr/>
        </p:nvSpPr>
        <p:spPr>
          <a:xfrm>
            <a:off x="0" y="729320"/>
            <a:ext cx="9144000" cy="6205970"/>
          </a:xfrm>
          <a:prstGeom prst="rect">
            <a:avLst/>
          </a:prstGeom>
          <a:solidFill>
            <a:schemeClr val="tx1">
              <a:alpha val="4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CEP-dot.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128362" y="4065940"/>
            <a:ext cx="532123" cy="532123"/>
          </a:xfrm>
          <a:prstGeom prst="rect">
            <a:avLst/>
          </a:prstGeom>
        </p:spPr>
      </p:pic>
      <p:pic>
        <p:nvPicPr>
          <p:cNvPr id="15" name="Picture 14" descr="CEP-dot.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245543" y="3533817"/>
            <a:ext cx="532123" cy="532123"/>
          </a:xfrm>
          <a:prstGeom prst="rect">
            <a:avLst/>
          </a:prstGeom>
        </p:spPr>
      </p:pic>
      <p:pic>
        <p:nvPicPr>
          <p:cNvPr id="19" name="Picture 18" descr="CEP-dot.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317483" y="4725323"/>
            <a:ext cx="532123" cy="532123"/>
          </a:xfrm>
          <a:prstGeom prst="rect">
            <a:avLst/>
          </a:prstGeom>
        </p:spPr>
      </p:pic>
      <p:pic>
        <p:nvPicPr>
          <p:cNvPr id="21" name="Picture 20" descr="CEP-dot.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816188" y="4351101"/>
            <a:ext cx="532123" cy="532123"/>
          </a:xfrm>
          <a:prstGeom prst="rect">
            <a:avLst/>
          </a:prstGeom>
        </p:spPr>
      </p:pic>
      <p:pic>
        <p:nvPicPr>
          <p:cNvPr id="22" name="Picture 21" descr="CEP-dot.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862300" y="4750462"/>
            <a:ext cx="532123" cy="532123"/>
          </a:xfrm>
          <a:prstGeom prst="rect">
            <a:avLst/>
          </a:prstGeom>
        </p:spPr>
      </p:pic>
      <p:pic>
        <p:nvPicPr>
          <p:cNvPr id="24" name="Picture 23" descr="CEP-dot.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128362" y="3727921"/>
            <a:ext cx="532123" cy="532123"/>
          </a:xfrm>
          <a:prstGeom prst="rect">
            <a:avLst/>
          </a:prstGeom>
        </p:spPr>
      </p:pic>
      <p:pic>
        <p:nvPicPr>
          <p:cNvPr id="25" name="Picture 24" descr="CEP-dot.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583545" y="3661077"/>
            <a:ext cx="532123" cy="532123"/>
          </a:xfrm>
          <a:prstGeom prst="rect">
            <a:avLst/>
          </a:prstGeom>
        </p:spPr>
      </p:pic>
      <p:pic>
        <p:nvPicPr>
          <p:cNvPr id="26" name="Picture 25" descr="CEP-dot.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511604" y="4529520"/>
            <a:ext cx="532123" cy="532123"/>
          </a:xfrm>
          <a:prstGeom prst="rect">
            <a:avLst/>
          </a:prstGeom>
        </p:spPr>
      </p:pic>
      <p:pic>
        <p:nvPicPr>
          <p:cNvPr id="27" name="Picture 26" descr="CEP-dot.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862300" y="3661077"/>
            <a:ext cx="532123" cy="532123"/>
          </a:xfrm>
          <a:prstGeom prst="rect">
            <a:avLst/>
          </a:prstGeom>
        </p:spPr>
      </p:pic>
      <p:pic>
        <p:nvPicPr>
          <p:cNvPr id="28" name="Picture 27" descr="CEP-dot.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330177" y="2935148"/>
            <a:ext cx="532123" cy="532123"/>
          </a:xfrm>
          <a:prstGeom prst="rect">
            <a:avLst/>
          </a:prstGeom>
        </p:spPr>
      </p:pic>
      <p:pic>
        <p:nvPicPr>
          <p:cNvPr id="29" name="Picture 28" descr="CEP-dot.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355119" y="4332001"/>
            <a:ext cx="532123" cy="532123"/>
          </a:xfrm>
          <a:prstGeom prst="rect">
            <a:avLst/>
          </a:prstGeom>
        </p:spPr>
      </p:pic>
      <p:pic>
        <p:nvPicPr>
          <p:cNvPr id="30" name="Picture 29" descr="CEP-dot.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596239" y="4065940"/>
            <a:ext cx="532123" cy="532123"/>
          </a:xfrm>
          <a:prstGeom prst="rect">
            <a:avLst/>
          </a:prstGeom>
        </p:spPr>
      </p:pic>
      <p:pic>
        <p:nvPicPr>
          <p:cNvPr id="31" name="Picture 30" descr="CEP-dot.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713420" y="4193200"/>
            <a:ext cx="532123" cy="532123"/>
          </a:xfrm>
          <a:prstGeom prst="rect">
            <a:avLst/>
          </a:prstGeom>
        </p:spPr>
      </p:pic>
      <p:pic>
        <p:nvPicPr>
          <p:cNvPr id="32" name="Picture 31" descr="CEP-dot.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386154" y="3267755"/>
            <a:ext cx="532123" cy="532123"/>
          </a:xfrm>
          <a:prstGeom prst="rect">
            <a:avLst/>
          </a:prstGeom>
        </p:spPr>
      </p:pic>
      <p:pic>
        <p:nvPicPr>
          <p:cNvPr id="33" name="Picture 32" descr="CEP-Circle.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698369" y="2890725"/>
            <a:ext cx="2651814" cy="2657505"/>
          </a:xfrm>
          <a:prstGeom prst="rect">
            <a:avLst/>
          </a:prstGeom>
        </p:spPr>
      </p:pic>
      <p:sp>
        <p:nvSpPr>
          <p:cNvPr id="34" name="TextBox 33"/>
          <p:cNvSpPr txBox="1"/>
          <p:nvPr/>
        </p:nvSpPr>
        <p:spPr>
          <a:xfrm>
            <a:off x="5533418" y="2178628"/>
            <a:ext cx="2621857" cy="938719"/>
          </a:xfrm>
          <a:prstGeom prst="rect">
            <a:avLst/>
          </a:prstGeom>
          <a:noFill/>
        </p:spPr>
        <p:txBody>
          <a:bodyPr wrap="square" rtlCol="0">
            <a:spAutoFit/>
          </a:bodyPr>
          <a:lstStyle/>
          <a:p>
            <a:pPr>
              <a:lnSpc>
                <a:spcPct val="130000"/>
              </a:lnSpc>
            </a:pPr>
            <a:r>
              <a:rPr lang="en-US" sz="4400" dirty="0" smtClean="0">
                <a:solidFill>
                  <a:srgbClr val="F2806C"/>
                </a:solidFill>
                <a:latin typeface="Akzidenz Grotesk BE Md"/>
                <a:cs typeface="Akzidenz Grotesk BE Md"/>
              </a:rPr>
              <a:t>CEP R95</a:t>
            </a:r>
            <a:endParaRPr lang="en-US" sz="3200" dirty="0">
              <a:solidFill>
                <a:srgbClr val="F2806C"/>
              </a:solidFill>
              <a:latin typeface="Akzidenz Grotesk BE Md"/>
              <a:cs typeface="Akzidenz Grotesk BE Md"/>
            </a:endParaRPr>
          </a:p>
        </p:txBody>
      </p:sp>
      <p:grpSp>
        <p:nvGrpSpPr>
          <p:cNvPr id="35" name="Group 34"/>
          <p:cNvGrpSpPr/>
          <p:nvPr/>
        </p:nvGrpSpPr>
        <p:grpSpPr>
          <a:xfrm>
            <a:off x="0" y="0"/>
            <a:ext cx="9188451" cy="6858000"/>
            <a:chOff x="0" y="0"/>
            <a:chExt cx="9188451" cy="6858000"/>
          </a:xfrm>
        </p:grpSpPr>
        <p:pic>
          <p:nvPicPr>
            <p:cNvPr id="36" name="Picture 35" descr="Title-Slide-Lovebird-3.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7" name="TextBox 36"/>
            <p:cNvSpPr txBox="1"/>
            <p:nvPr/>
          </p:nvSpPr>
          <p:spPr>
            <a:xfrm>
              <a:off x="8337551" y="6139934"/>
              <a:ext cx="850900" cy="369332"/>
            </a:xfrm>
            <a:prstGeom prst="rect">
              <a:avLst/>
            </a:prstGeom>
            <a:noFill/>
          </p:spPr>
          <p:txBody>
            <a:bodyPr wrap="square" rtlCol="0">
              <a:spAutoFit/>
            </a:bodyPr>
            <a:lstStyle/>
            <a:p>
              <a:pPr algn="ctr"/>
              <a:fld id="{40681935-B1E9-0C42-B5A3-F64407C35846}" type="slidenum">
                <a:rPr lang="en-US" smtClean="0">
                  <a:solidFill>
                    <a:schemeClr val="bg1">
                      <a:lumMod val="50000"/>
                    </a:schemeClr>
                  </a:solidFill>
                  <a:latin typeface="Akzidenz Grotesk"/>
                  <a:cs typeface="Akzidenz Grotesk"/>
                </a:rPr>
                <a:pPr algn="ctr"/>
                <a:t>3</a:t>
              </a:fld>
              <a:endParaRPr lang="en-US" dirty="0">
                <a:solidFill>
                  <a:schemeClr val="bg1">
                    <a:lumMod val="50000"/>
                  </a:schemeClr>
                </a:solidFill>
                <a:latin typeface="Akzidenz Grotesk"/>
                <a:cs typeface="Akzidenz Grotesk"/>
              </a:endParaRPr>
            </a:p>
          </p:txBody>
        </p:sp>
      </p:grpSp>
      <p:sp>
        <p:nvSpPr>
          <p:cNvPr id="39" name="Rectangle 38"/>
          <p:cNvSpPr/>
          <p:nvPr/>
        </p:nvSpPr>
        <p:spPr>
          <a:xfrm>
            <a:off x="7484607" y="174109"/>
            <a:ext cx="1487969" cy="646331"/>
          </a:xfrm>
          <a:prstGeom prst="rect">
            <a:avLst/>
          </a:prstGeom>
        </p:spPr>
        <p:txBody>
          <a:bodyPr wrap="square">
            <a:spAutoFit/>
          </a:bodyPr>
          <a:lstStyle/>
          <a:p>
            <a:r>
              <a:rPr lang="en-US" sz="1800" b="0" i="0" kern="1200" dirty="0" smtClean="0">
                <a:solidFill>
                  <a:schemeClr val="bg1">
                    <a:alpha val="46000"/>
                  </a:schemeClr>
                </a:solidFill>
                <a:latin typeface="Palatino"/>
                <a:ea typeface="+mn-ea"/>
                <a:cs typeface="Palatino"/>
              </a:rPr>
              <a:t>@shoobe01</a:t>
            </a:r>
            <a:endParaRPr lang="en-US" sz="1800" b="0" i="0" kern="1200" baseline="0" dirty="0" smtClean="0">
              <a:solidFill>
                <a:schemeClr val="bg1">
                  <a:alpha val="46000"/>
                </a:schemeClr>
              </a:solidFill>
              <a:latin typeface="Palatino"/>
              <a:ea typeface="+mn-ea"/>
              <a:cs typeface="Palatino"/>
            </a:endParaRPr>
          </a:p>
          <a:p>
            <a:r>
              <a:rPr lang="en-US" sz="1800" b="0" i="0" kern="1200" dirty="0" smtClean="0">
                <a:solidFill>
                  <a:schemeClr val="bg1">
                    <a:alpha val="46000"/>
                  </a:schemeClr>
                </a:solidFill>
                <a:latin typeface="Palatino"/>
                <a:ea typeface="+mn-ea"/>
                <a:cs typeface="Palatino"/>
              </a:rPr>
              <a:t>#mwux14</a:t>
            </a:r>
            <a:endParaRPr lang="en-US" sz="1800" b="0" i="1" kern="1200" dirty="0" smtClean="0">
              <a:solidFill>
                <a:schemeClr val="bg1">
                  <a:alpha val="46000"/>
                </a:schemeClr>
              </a:solidFill>
              <a:latin typeface="Palatino"/>
              <a:ea typeface="+mn-ea"/>
              <a:cs typeface="Palatino"/>
            </a:endParaRPr>
          </a:p>
        </p:txBody>
      </p:sp>
      <p:pic>
        <p:nvPicPr>
          <p:cNvPr id="2" name="Sound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267741228"/>
      </p:ext>
    </p:extLst>
  </p:cSld>
  <p:clrMapOvr>
    <a:masterClrMapping/>
  </p:clrMapOvr>
  <mc:AlternateContent xmlns:mc="http://schemas.openxmlformats.org/markup-compatibility/2006" xmlns:p14="http://schemas.microsoft.com/office/powerpoint/2010/main">
    <mc:Choice Requires="p14">
      <p:transition p14:dur="400" advTm="36131">
        <p:fade/>
      </p:transition>
    </mc:Choice>
    <mc:Fallback xmlns="">
      <p:transition xmlns:p14="http://schemas.microsoft.com/office/powerpoint/2010/main" advTm="3613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0" presetClass="entr" presetSubtype="0" fill="hold" grpId="0" nodeType="withEffect">
                                  <p:stCondLst>
                                    <p:cond delay="250"/>
                                  </p:stCondLst>
                                  <p:childTnLst>
                                    <p:set>
                                      <p:cBhvr>
                                        <p:cTn id="8" dur="1" fill="hold">
                                          <p:stCondLst>
                                            <p:cond delay="0"/>
                                          </p:stCondLst>
                                        </p:cTn>
                                        <p:tgtEl>
                                          <p:spTgt spid="23"/>
                                        </p:tgtEl>
                                        <p:attrNameLst>
                                          <p:attrName>style.visibility</p:attrName>
                                        </p:attrNameLst>
                                      </p:cBhvr>
                                      <p:to>
                                        <p:strVal val="visible"/>
                                      </p:to>
                                    </p:set>
                                    <p:animEffect transition="in" filter="fade">
                                      <p:cBhvr>
                                        <p:cTn id="9" dur="500"/>
                                        <p:tgtEl>
                                          <p:spTgt spid="23"/>
                                        </p:tgtEl>
                                      </p:cBhvr>
                                    </p:animEffect>
                                  </p:childTnLst>
                                </p:cTn>
                              </p:par>
                              <p:par>
                                <p:cTn id="10" presetID="10"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par>
                          <p:cTn id="21" fill="hold">
                            <p:stCondLst>
                              <p:cond delay="500"/>
                            </p:stCondLst>
                            <p:childTnLst>
                              <p:par>
                                <p:cTn id="22" presetID="10" presetClass="entr" presetSubtype="0" fill="hold" nodeType="afterEffect">
                                  <p:stCondLst>
                                    <p:cond delay="50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par>
                          <p:cTn id="25" fill="hold">
                            <p:stCondLst>
                              <p:cond delay="1500"/>
                            </p:stCondLst>
                            <p:childTnLst>
                              <p:par>
                                <p:cTn id="26" presetID="10" presetClass="entr" presetSubtype="0" fill="hold" nodeType="afterEffect">
                                  <p:stCondLst>
                                    <p:cond delay="50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childTnLst>
                          </p:cTn>
                        </p:par>
                        <p:par>
                          <p:cTn id="29" fill="hold">
                            <p:stCondLst>
                              <p:cond delay="2500"/>
                            </p:stCondLst>
                            <p:childTnLst>
                              <p:par>
                                <p:cTn id="30" presetID="10" presetClass="entr" presetSubtype="0" fill="hold" nodeType="afterEffect">
                                  <p:stCondLst>
                                    <p:cond delay="5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par>
                          <p:cTn id="33" fill="hold">
                            <p:stCondLst>
                              <p:cond delay="3050"/>
                            </p:stCondLst>
                            <p:childTnLst>
                              <p:par>
                                <p:cTn id="34" presetID="10" presetClass="entr" presetSubtype="0" fill="hold" nodeType="afterEffect">
                                  <p:stCondLst>
                                    <p:cond delay="5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childTnLst>
                                </p:cTn>
                              </p:par>
                            </p:childTnLst>
                          </p:cTn>
                        </p:par>
                        <p:par>
                          <p:cTn id="37" fill="hold">
                            <p:stCondLst>
                              <p:cond delay="3600"/>
                            </p:stCondLst>
                            <p:childTnLst>
                              <p:par>
                                <p:cTn id="38" presetID="10" presetClass="entr" presetSubtype="0" fill="hold" nodeType="afterEffect">
                                  <p:stCondLst>
                                    <p:cond delay="5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par>
                          <p:cTn id="41" fill="hold">
                            <p:stCondLst>
                              <p:cond delay="4150"/>
                            </p:stCondLst>
                            <p:childTnLst>
                              <p:par>
                                <p:cTn id="42" presetID="10" presetClass="entr" presetSubtype="0" fill="hold" nodeType="afterEffect">
                                  <p:stCondLst>
                                    <p:cond delay="5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500"/>
                                        <p:tgtEl>
                                          <p:spTgt spid="26"/>
                                        </p:tgtEl>
                                      </p:cBhvr>
                                    </p:animEffect>
                                  </p:childTnLst>
                                </p:cTn>
                              </p:par>
                            </p:childTnLst>
                          </p:cTn>
                        </p:par>
                        <p:par>
                          <p:cTn id="45" fill="hold">
                            <p:stCondLst>
                              <p:cond delay="4700"/>
                            </p:stCondLst>
                            <p:childTnLst>
                              <p:par>
                                <p:cTn id="46" presetID="10" presetClass="entr" presetSubtype="0" fill="hold" nodeType="afterEffect">
                                  <p:stCondLst>
                                    <p:cond delay="5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500"/>
                                        <p:tgtEl>
                                          <p:spTgt spid="27"/>
                                        </p:tgtEl>
                                      </p:cBhvr>
                                    </p:animEffect>
                                  </p:childTnLst>
                                </p:cTn>
                              </p:par>
                            </p:childTnLst>
                          </p:cTn>
                        </p:par>
                        <p:par>
                          <p:cTn id="49" fill="hold">
                            <p:stCondLst>
                              <p:cond delay="5250"/>
                            </p:stCondLst>
                            <p:childTnLst>
                              <p:par>
                                <p:cTn id="50" presetID="10" presetClass="entr" presetSubtype="0" fill="hold" nodeType="afterEffect">
                                  <p:stCondLst>
                                    <p:cond delay="5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500"/>
                                        <p:tgtEl>
                                          <p:spTgt spid="28"/>
                                        </p:tgtEl>
                                      </p:cBhvr>
                                    </p:animEffect>
                                  </p:childTnLst>
                                </p:cTn>
                              </p:par>
                            </p:childTnLst>
                          </p:cTn>
                        </p:par>
                        <p:par>
                          <p:cTn id="53" fill="hold">
                            <p:stCondLst>
                              <p:cond delay="5800"/>
                            </p:stCondLst>
                            <p:childTnLst>
                              <p:par>
                                <p:cTn id="54" presetID="10" presetClass="entr" presetSubtype="0" fill="hold" nodeType="afterEffect">
                                  <p:stCondLst>
                                    <p:cond delay="50"/>
                                  </p:stCondLst>
                                  <p:childTnLst>
                                    <p:set>
                                      <p:cBhvr>
                                        <p:cTn id="55" dur="1" fill="hold">
                                          <p:stCondLst>
                                            <p:cond delay="0"/>
                                          </p:stCondLst>
                                        </p:cTn>
                                        <p:tgtEl>
                                          <p:spTgt spid="29"/>
                                        </p:tgtEl>
                                        <p:attrNameLst>
                                          <p:attrName>style.visibility</p:attrName>
                                        </p:attrNameLst>
                                      </p:cBhvr>
                                      <p:to>
                                        <p:strVal val="visible"/>
                                      </p:to>
                                    </p:set>
                                    <p:animEffect transition="in" filter="fade">
                                      <p:cBhvr>
                                        <p:cTn id="56" dur="500"/>
                                        <p:tgtEl>
                                          <p:spTgt spid="29"/>
                                        </p:tgtEl>
                                      </p:cBhvr>
                                    </p:animEffect>
                                  </p:childTnLst>
                                </p:cTn>
                              </p:par>
                            </p:childTnLst>
                          </p:cTn>
                        </p:par>
                        <p:par>
                          <p:cTn id="57" fill="hold">
                            <p:stCondLst>
                              <p:cond delay="6350"/>
                            </p:stCondLst>
                            <p:childTnLst>
                              <p:par>
                                <p:cTn id="58" presetID="10" presetClass="entr" presetSubtype="0" fill="hold" nodeType="afterEffect">
                                  <p:stCondLst>
                                    <p:cond delay="50"/>
                                  </p:stCondLst>
                                  <p:childTnLst>
                                    <p:set>
                                      <p:cBhvr>
                                        <p:cTn id="59" dur="1" fill="hold">
                                          <p:stCondLst>
                                            <p:cond delay="0"/>
                                          </p:stCondLst>
                                        </p:cTn>
                                        <p:tgtEl>
                                          <p:spTgt spid="30"/>
                                        </p:tgtEl>
                                        <p:attrNameLst>
                                          <p:attrName>style.visibility</p:attrName>
                                        </p:attrNameLst>
                                      </p:cBhvr>
                                      <p:to>
                                        <p:strVal val="visible"/>
                                      </p:to>
                                    </p:set>
                                    <p:animEffect transition="in" filter="fade">
                                      <p:cBhvr>
                                        <p:cTn id="60" dur="500"/>
                                        <p:tgtEl>
                                          <p:spTgt spid="30"/>
                                        </p:tgtEl>
                                      </p:cBhvr>
                                    </p:animEffect>
                                  </p:childTnLst>
                                </p:cTn>
                              </p:par>
                            </p:childTnLst>
                          </p:cTn>
                        </p:par>
                        <p:par>
                          <p:cTn id="61" fill="hold">
                            <p:stCondLst>
                              <p:cond delay="6900"/>
                            </p:stCondLst>
                            <p:childTnLst>
                              <p:par>
                                <p:cTn id="62" presetID="10" presetClass="entr" presetSubtype="0" fill="hold" nodeType="afterEffect">
                                  <p:stCondLst>
                                    <p:cond delay="50"/>
                                  </p:stCondLst>
                                  <p:childTnLst>
                                    <p:set>
                                      <p:cBhvr>
                                        <p:cTn id="63" dur="1" fill="hold">
                                          <p:stCondLst>
                                            <p:cond delay="0"/>
                                          </p:stCondLst>
                                        </p:cTn>
                                        <p:tgtEl>
                                          <p:spTgt spid="31"/>
                                        </p:tgtEl>
                                        <p:attrNameLst>
                                          <p:attrName>style.visibility</p:attrName>
                                        </p:attrNameLst>
                                      </p:cBhvr>
                                      <p:to>
                                        <p:strVal val="visible"/>
                                      </p:to>
                                    </p:set>
                                    <p:animEffect transition="in" filter="fade">
                                      <p:cBhvr>
                                        <p:cTn id="64" dur="500"/>
                                        <p:tgtEl>
                                          <p:spTgt spid="31"/>
                                        </p:tgtEl>
                                      </p:cBhvr>
                                    </p:animEffect>
                                  </p:childTnLst>
                                </p:cTn>
                              </p:par>
                            </p:childTnLst>
                          </p:cTn>
                        </p:par>
                        <p:par>
                          <p:cTn id="65" fill="hold">
                            <p:stCondLst>
                              <p:cond delay="7450"/>
                            </p:stCondLst>
                            <p:childTnLst>
                              <p:par>
                                <p:cTn id="66" presetID="10" presetClass="entr" presetSubtype="0" fill="hold" nodeType="afterEffect">
                                  <p:stCondLst>
                                    <p:cond delay="50"/>
                                  </p:stCondLst>
                                  <p:childTnLst>
                                    <p:set>
                                      <p:cBhvr>
                                        <p:cTn id="67" dur="1" fill="hold">
                                          <p:stCondLst>
                                            <p:cond delay="0"/>
                                          </p:stCondLst>
                                        </p:cTn>
                                        <p:tgtEl>
                                          <p:spTgt spid="32"/>
                                        </p:tgtEl>
                                        <p:attrNameLst>
                                          <p:attrName>style.visibility</p:attrName>
                                        </p:attrNameLst>
                                      </p:cBhvr>
                                      <p:to>
                                        <p:strVal val="visible"/>
                                      </p:to>
                                    </p:set>
                                    <p:animEffect transition="in" filter="fade">
                                      <p:cBhvr>
                                        <p:cTn id="68" dur="500"/>
                                        <p:tgtEl>
                                          <p:spTgt spid="32"/>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33"/>
                                        </p:tgtEl>
                                        <p:attrNameLst>
                                          <p:attrName>style.visibility</p:attrName>
                                        </p:attrNameLst>
                                      </p:cBhvr>
                                      <p:to>
                                        <p:strVal val="visible"/>
                                      </p:to>
                                    </p:set>
                                    <p:animEffect transition="in" filter="fade">
                                      <p:cBhvr>
                                        <p:cTn id="73" dur="500"/>
                                        <p:tgtEl>
                                          <p:spTgt spid="33"/>
                                        </p:tgtEl>
                                      </p:cBhvr>
                                    </p:animEffect>
                                  </p:childTnLst>
                                </p:cTn>
                              </p:par>
                            </p:childTnLst>
                          </p:cTn>
                        </p:par>
                        <p:par>
                          <p:cTn id="74" fill="hold">
                            <p:stCondLst>
                              <p:cond delay="500"/>
                            </p:stCondLst>
                            <p:childTnLst>
                              <p:par>
                                <p:cTn id="75" presetID="10" presetClass="entr" presetSubtype="0" fill="hold" grpId="0" nodeType="afterEffect">
                                  <p:stCondLst>
                                    <p:cond delay="250"/>
                                  </p:stCondLst>
                                  <p:childTnLst>
                                    <p:set>
                                      <p:cBhvr>
                                        <p:cTn id="76" dur="1" fill="hold">
                                          <p:stCondLst>
                                            <p:cond delay="0"/>
                                          </p:stCondLst>
                                        </p:cTn>
                                        <p:tgtEl>
                                          <p:spTgt spid="34"/>
                                        </p:tgtEl>
                                        <p:attrNameLst>
                                          <p:attrName>style.visibility</p:attrName>
                                        </p:attrNameLst>
                                      </p:cBhvr>
                                      <p:to>
                                        <p:strVal val="visible"/>
                                      </p:to>
                                    </p:set>
                                    <p:animEffect transition="in" filter="fade">
                                      <p:cBhvr>
                                        <p:cTn id="7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8" fill="hold" display="0">
                  <p:stCondLst>
                    <p:cond delay="indefinite"/>
                  </p:stCondLst>
                  <p:endCondLst>
                    <p:cond evt="onStopAudio" delay="0">
                      <p:tgtEl>
                        <p:sldTgt/>
                      </p:tgtEl>
                    </p:cond>
                  </p:endCondLst>
                </p:cTn>
                <p:tgtEl>
                  <p:spTgt spid="2"/>
                </p:tgtEl>
              </p:cMediaNode>
            </p:audio>
          </p:childTnLst>
        </p:cTn>
      </p:par>
    </p:tnLst>
    <p:bldLst>
      <p:bldP spid="23" grpId="0" animBg="1"/>
      <p:bldP spid="3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licks.pn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209528" y="1970769"/>
            <a:ext cx="3380940" cy="4127666"/>
          </a:xfrm>
          <a:prstGeom prst="rect">
            <a:avLst/>
          </a:prstGeom>
        </p:spPr>
      </p:pic>
      <p:pic>
        <p:nvPicPr>
          <p:cNvPr id="7" name="Picture 6" descr="Clicks.pn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177556" y="1285212"/>
            <a:ext cx="2923015" cy="5441403"/>
          </a:xfrm>
          <a:prstGeom prst="rect">
            <a:avLst/>
          </a:prstGeom>
        </p:spPr>
      </p:pic>
      <p:pic>
        <p:nvPicPr>
          <p:cNvPr id="9" name="Picture 8" descr="Bracket-L.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465348" y="2527099"/>
            <a:ext cx="744180" cy="2783028"/>
          </a:xfrm>
          <a:prstGeom prst="rect">
            <a:avLst/>
          </a:prstGeom>
        </p:spPr>
      </p:pic>
      <p:pic>
        <p:nvPicPr>
          <p:cNvPr id="2" name="Sound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175279653"/>
      </p:ext>
    </p:extLst>
  </p:cSld>
  <p:clrMapOvr>
    <a:masterClrMapping/>
  </p:clrMapOvr>
  <mc:AlternateContent xmlns:mc="http://schemas.openxmlformats.org/markup-compatibility/2006" xmlns:p14="http://schemas.microsoft.com/office/powerpoint/2010/main">
    <mc:Choice Requires="p14">
      <p:transition p14:dur="400" advTm="17200">
        <p:fade/>
      </p:transition>
    </mc:Choice>
    <mc:Fallback xmlns="">
      <p:transition xmlns:p14="http://schemas.microsoft.com/office/powerpoint/2010/main" advTm="172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0" presetClass="entr" presetSubtype="0" fill="hold" nodeType="withEffect">
                                  <p:stCondLst>
                                    <p:cond delay="50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2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een-Blob.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18553" y="1114385"/>
            <a:ext cx="4444483" cy="5665868"/>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259740449"/>
      </p:ext>
    </p:extLst>
  </p:cSld>
  <p:clrMapOvr>
    <a:masterClrMapping/>
  </p:clrMapOvr>
  <mc:AlternateContent xmlns:mc="http://schemas.openxmlformats.org/markup-compatibility/2006" xmlns:p14="http://schemas.microsoft.com/office/powerpoint/2010/main">
    <mc:Choice Requires="p14">
      <p:transition p14:dur="400" advTm="18637">
        <p:fade/>
      </p:transition>
    </mc:Choice>
    <mc:Fallback xmlns="">
      <p:transition xmlns:p14="http://schemas.microsoft.com/office/powerpoint/2010/main" advTm="1863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Zone-Grid-0.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69386" y="1133858"/>
            <a:ext cx="7719407" cy="5307092"/>
          </a:xfrm>
          <a:prstGeom prst="rect">
            <a:avLst/>
          </a:prstGeom>
        </p:spPr>
      </p:pic>
      <p:pic>
        <p:nvPicPr>
          <p:cNvPr id="5" name="Picture 4" descr="Zone-Grid.pn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364099" y="1133858"/>
            <a:ext cx="2694713" cy="5307092"/>
          </a:xfrm>
          <a:prstGeom prst="rect">
            <a:avLst/>
          </a:prstGeom>
        </p:spPr>
      </p:pic>
      <p:grpSp>
        <p:nvGrpSpPr>
          <p:cNvPr id="26" name="Group 25"/>
          <p:cNvGrpSpPr/>
          <p:nvPr/>
        </p:nvGrpSpPr>
        <p:grpSpPr>
          <a:xfrm>
            <a:off x="769894" y="3332585"/>
            <a:ext cx="5869841" cy="501365"/>
            <a:chOff x="769894" y="3332585"/>
            <a:chExt cx="5869841" cy="501365"/>
          </a:xfrm>
        </p:grpSpPr>
        <p:sp>
          <p:nvSpPr>
            <p:cNvPr id="9" name="Rectangle 8"/>
            <p:cNvSpPr/>
            <p:nvPr/>
          </p:nvSpPr>
          <p:spPr>
            <a:xfrm>
              <a:off x="769894" y="3332585"/>
              <a:ext cx="445346" cy="422468"/>
            </a:xfrm>
            <a:prstGeom prst="rect">
              <a:avLst/>
            </a:prstGeom>
            <a:noFill/>
            <a:ln w="38100" cmpd="sng">
              <a:solidFill>
                <a:srgbClr val="E9213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6194389" y="3411482"/>
              <a:ext cx="445346" cy="422468"/>
            </a:xfrm>
            <a:prstGeom prst="rect">
              <a:avLst/>
            </a:prstGeom>
            <a:noFill/>
            <a:ln w="38100" cmpd="sng">
              <a:solidFill>
                <a:srgbClr val="E9213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7" name="Group 26"/>
          <p:cNvGrpSpPr/>
          <p:nvPr/>
        </p:nvGrpSpPr>
        <p:grpSpPr>
          <a:xfrm>
            <a:off x="769894" y="1849570"/>
            <a:ext cx="7528402" cy="4098046"/>
            <a:chOff x="769894" y="1849570"/>
            <a:chExt cx="7528402" cy="4098046"/>
          </a:xfrm>
        </p:grpSpPr>
        <p:sp>
          <p:nvSpPr>
            <p:cNvPr id="10" name="Rectangle 9"/>
            <p:cNvSpPr/>
            <p:nvPr/>
          </p:nvSpPr>
          <p:spPr>
            <a:xfrm>
              <a:off x="769894" y="1849570"/>
              <a:ext cx="2446382" cy="617253"/>
            </a:xfrm>
            <a:prstGeom prst="rect">
              <a:avLst/>
            </a:prstGeom>
            <a:noFill/>
            <a:ln w="38100" cmpd="sng">
              <a:solidFill>
                <a:srgbClr val="E9213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769894" y="5330363"/>
              <a:ext cx="2446382" cy="617253"/>
            </a:xfrm>
            <a:prstGeom prst="rect">
              <a:avLst/>
            </a:prstGeom>
            <a:noFill/>
            <a:ln w="38100" cmpd="sng">
              <a:solidFill>
                <a:srgbClr val="E9213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6194389" y="1904803"/>
              <a:ext cx="2103907" cy="617253"/>
            </a:xfrm>
            <a:prstGeom prst="rect">
              <a:avLst/>
            </a:prstGeom>
            <a:noFill/>
            <a:ln w="38100" cmpd="sng">
              <a:solidFill>
                <a:srgbClr val="E9213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6194389" y="4778694"/>
              <a:ext cx="2103907" cy="617253"/>
            </a:xfrm>
            <a:prstGeom prst="rect">
              <a:avLst/>
            </a:prstGeom>
            <a:noFill/>
            <a:ln w="38100" cmpd="sng">
              <a:solidFill>
                <a:srgbClr val="E9213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8" name="Group 27"/>
          <p:cNvGrpSpPr/>
          <p:nvPr/>
        </p:nvGrpSpPr>
        <p:grpSpPr>
          <a:xfrm>
            <a:off x="769893" y="1849570"/>
            <a:ext cx="7528403" cy="4085990"/>
            <a:chOff x="769893" y="1849570"/>
            <a:chExt cx="7528403" cy="4085990"/>
          </a:xfrm>
        </p:grpSpPr>
        <p:sp>
          <p:nvSpPr>
            <p:cNvPr id="12" name="Rectangle 11"/>
            <p:cNvSpPr/>
            <p:nvPr/>
          </p:nvSpPr>
          <p:spPr>
            <a:xfrm>
              <a:off x="769894" y="1849570"/>
              <a:ext cx="591541" cy="617253"/>
            </a:xfrm>
            <a:prstGeom prst="rect">
              <a:avLst/>
            </a:prstGeom>
            <a:noFill/>
            <a:ln w="38100" cmpd="sng">
              <a:solidFill>
                <a:srgbClr val="E9213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2624735" y="1849570"/>
              <a:ext cx="591541" cy="617253"/>
            </a:xfrm>
            <a:prstGeom prst="rect">
              <a:avLst/>
            </a:prstGeom>
            <a:noFill/>
            <a:ln w="38100" cmpd="sng">
              <a:solidFill>
                <a:srgbClr val="E9213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769893" y="5318307"/>
              <a:ext cx="591541" cy="617253"/>
            </a:xfrm>
            <a:prstGeom prst="rect">
              <a:avLst/>
            </a:prstGeom>
            <a:noFill/>
            <a:ln w="38100" cmpd="sng">
              <a:solidFill>
                <a:srgbClr val="E9213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2624734" y="5318307"/>
              <a:ext cx="591541" cy="617253"/>
            </a:xfrm>
            <a:prstGeom prst="rect">
              <a:avLst/>
            </a:prstGeom>
            <a:noFill/>
            <a:ln w="38100" cmpd="sng">
              <a:solidFill>
                <a:srgbClr val="E9213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6194389" y="1904803"/>
              <a:ext cx="591541" cy="617253"/>
            </a:xfrm>
            <a:prstGeom prst="rect">
              <a:avLst/>
            </a:prstGeom>
            <a:noFill/>
            <a:ln w="38100" cmpd="sng">
              <a:solidFill>
                <a:srgbClr val="E9213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7706755" y="1904803"/>
              <a:ext cx="591541" cy="617253"/>
            </a:xfrm>
            <a:prstGeom prst="rect">
              <a:avLst/>
            </a:prstGeom>
            <a:noFill/>
            <a:ln w="38100" cmpd="sng">
              <a:solidFill>
                <a:srgbClr val="E9213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6194389" y="4778694"/>
              <a:ext cx="591541" cy="617253"/>
            </a:xfrm>
            <a:prstGeom prst="rect">
              <a:avLst/>
            </a:prstGeom>
            <a:noFill/>
            <a:ln w="38100" cmpd="sng">
              <a:solidFill>
                <a:srgbClr val="E9213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7706755" y="4778694"/>
              <a:ext cx="591541" cy="617253"/>
            </a:xfrm>
            <a:prstGeom prst="rect">
              <a:avLst/>
            </a:prstGeom>
            <a:noFill/>
            <a:ln w="38100" cmpd="sng">
              <a:solidFill>
                <a:srgbClr val="E9213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 name="Sound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3818312343"/>
      </p:ext>
    </p:extLst>
  </p:cSld>
  <p:clrMapOvr>
    <a:masterClrMapping/>
  </p:clrMapOvr>
  <mc:AlternateContent xmlns:mc="http://schemas.openxmlformats.org/markup-compatibility/2006" xmlns:p14="http://schemas.microsoft.com/office/powerpoint/2010/main">
    <mc:Choice Requires="p14">
      <p:transition p14:dur="400" advTm="21432">
        <p:fade/>
      </p:transition>
    </mc:Choice>
    <mc:Fallback xmlns="">
      <p:transition xmlns:p14="http://schemas.microsoft.com/office/powerpoint/2010/main" advTm="2143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26"/>
                                        </p:tgtEl>
                                      </p:cBhvr>
                                    </p:animEffect>
                                    <p:set>
                                      <p:cBhvr>
                                        <p:cTn id="16" dur="1" fill="hold">
                                          <p:stCondLst>
                                            <p:cond delay="499"/>
                                          </p:stCondLst>
                                        </p:cTn>
                                        <p:tgtEl>
                                          <p:spTgt spid="26"/>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27"/>
                                        </p:tgtEl>
                                      </p:cBhvr>
                                    </p:animEffect>
                                    <p:set>
                                      <p:cBhvr>
                                        <p:cTn id="24" dur="1" fill="hold">
                                          <p:stCondLst>
                                            <p:cond delay="499"/>
                                          </p:stCondLst>
                                        </p:cTn>
                                        <p:tgtEl>
                                          <p:spTgt spid="27"/>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28"/>
                                        </p:tgtEl>
                                      </p:cBhvr>
                                    </p:animEffect>
                                    <p:set>
                                      <p:cBhvr>
                                        <p:cTn id="32" dur="1" fill="hold">
                                          <p:stCondLst>
                                            <p:cond delay="499"/>
                                          </p:stCondLst>
                                        </p:cTn>
                                        <p:tgtEl>
                                          <p:spTgt spid="28"/>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6"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licks.png"/>
          <p:cNvPicPr>
            <a:picLocks noChangeAspect="1"/>
          </p:cNvPicPr>
          <p:nvPr/>
        </p:nvPicPr>
        <p:blipFill rotWithShape="1">
          <a:blip r:embed="rId6" cstate="print">
            <a:extLst>
              <a:ext uri="{28A0092B-C50C-407E-A947-70E740481C1C}">
                <a14:useLocalDpi xmlns:a14="http://schemas.microsoft.com/office/drawing/2010/main"/>
              </a:ext>
            </a:extLst>
          </a:blip>
          <a:srcRect r="-3612"/>
          <a:stretch/>
        </p:blipFill>
        <p:spPr>
          <a:xfrm>
            <a:off x="2715010" y="1795590"/>
            <a:ext cx="3231428" cy="4302844"/>
          </a:xfrm>
          <a:prstGeom prst="rect">
            <a:avLst/>
          </a:prstGeom>
        </p:spPr>
      </p:pic>
      <p:pic>
        <p:nvPicPr>
          <p:cNvPr id="8" name="Picture 7" descr="Clicks.pn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209528" y="1970769"/>
            <a:ext cx="3380940" cy="4127666"/>
          </a:xfrm>
          <a:prstGeom prst="rect">
            <a:avLst/>
          </a:prstGeom>
        </p:spPr>
      </p:pic>
      <p:pic>
        <p:nvPicPr>
          <p:cNvPr id="13" name="Picture 12" descr="Clicks.png"/>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3177556" y="1285212"/>
            <a:ext cx="2923015" cy="5441403"/>
          </a:xfrm>
          <a:prstGeom prst="rect">
            <a:avLst/>
          </a:prstGeom>
        </p:spPr>
      </p:pic>
      <p:pic>
        <p:nvPicPr>
          <p:cNvPr id="2" name="Picture 1" descr="Bracket-L.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430504" y="2527099"/>
            <a:ext cx="744180" cy="2783028"/>
          </a:xfrm>
          <a:prstGeom prst="rect">
            <a:avLst/>
          </a:prstGeom>
        </p:spPr>
      </p:pic>
      <p:pic>
        <p:nvPicPr>
          <p:cNvPr id="6" name="Picture 5" descr="Arrow-shorter.png"/>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6017481" y="1530557"/>
            <a:ext cx="2755900" cy="1295400"/>
          </a:xfrm>
          <a:prstGeom prst="rect">
            <a:avLst/>
          </a:prstGeom>
        </p:spPr>
      </p:pic>
      <p:pic>
        <p:nvPicPr>
          <p:cNvPr id="7" name="Picture 6" descr="Arrow-shorter.png"/>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6017481" y="5178593"/>
            <a:ext cx="2755900" cy="1295400"/>
          </a:xfrm>
          <a:prstGeom prst="rect">
            <a:avLst/>
          </a:prstGeom>
        </p:spPr>
      </p:pic>
      <p:pic>
        <p:nvPicPr>
          <p:cNvPr id="3" name="Sound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1811382388"/>
      </p:ext>
    </p:extLst>
  </p:cSld>
  <p:clrMapOvr>
    <a:masterClrMapping/>
  </p:clrMapOvr>
  <mc:AlternateContent xmlns:mc="http://schemas.openxmlformats.org/markup-compatibility/2006" xmlns:p14="http://schemas.microsoft.com/office/powerpoint/2010/main">
    <mc:Choice Requires="p14">
      <p:transition p14:dur="400" advTm="36270">
        <p:fade/>
      </p:transition>
    </mc:Choice>
    <mc:Fallback xmlns="">
      <p:transition xmlns:p14="http://schemas.microsoft.com/office/powerpoint/2010/main" advTm="362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2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14-10-10 16.52.2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80369" y="1849685"/>
            <a:ext cx="2423838" cy="4309046"/>
          </a:xfrm>
          <a:prstGeom prst="rect">
            <a:avLst/>
          </a:prstGeom>
        </p:spPr>
      </p:pic>
      <p:pic>
        <p:nvPicPr>
          <p:cNvPr id="4" name="Picture 3" descr="Clicks.pn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177556" y="1285212"/>
            <a:ext cx="2923015" cy="5441403"/>
          </a:xfrm>
          <a:prstGeom prst="rect">
            <a:avLst/>
          </a:prstGeom>
        </p:spPr>
      </p:pic>
      <p:pic>
        <p:nvPicPr>
          <p:cNvPr id="6" name="Picture 5" descr="Finger.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41309" y="3676091"/>
            <a:ext cx="4295091" cy="4965279"/>
          </a:xfrm>
          <a:prstGeom prst="rect">
            <a:avLst/>
          </a:prstGeom>
        </p:spPr>
      </p:pic>
      <p:pic>
        <p:nvPicPr>
          <p:cNvPr id="7" name="Picture 6" descr="Arrow-shorter.png"/>
          <p:cNvPicPr>
            <a:picLocks noChangeAspect="1"/>
          </p:cNvPicPr>
          <p:nvPr/>
        </p:nvPicPr>
        <p:blipFill>
          <a:blip r:embed="rId9">
            <a:extLst>
              <a:ext uri="{28A0092B-C50C-407E-A947-70E740481C1C}">
                <a14:useLocalDpi xmlns:a14="http://schemas.microsoft.com/office/drawing/2010/main"/>
              </a:ext>
            </a:extLst>
          </a:blip>
          <a:stretch>
            <a:fillRect/>
          </a:stretch>
        </p:blipFill>
        <p:spPr>
          <a:xfrm flipH="1">
            <a:off x="482716" y="4815510"/>
            <a:ext cx="2755900" cy="1295400"/>
          </a:xfrm>
          <a:prstGeom prst="rect">
            <a:avLst/>
          </a:prstGeom>
        </p:spPr>
      </p:pic>
      <p:pic>
        <p:nvPicPr>
          <p:cNvPr id="2" name="Sound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928660695"/>
      </p:ext>
    </p:extLst>
  </p:cSld>
  <p:clrMapOvr>
    <a:masterClrMapping/>
  </p:clrMapOvr>
  <mc:AlternateContent xmlns:mc="http://schemas.openxmlformats.org/markup-compatibility/2006" xmlns:p14="http://schemas.microsoft.com/office/powerpoint/2010/main">
    <mc:Choice Requires="p14">
      <p:transition p14:dur="400" advTm="20430">
        <p:fade/>
      </p:transition>
    </mc:Choice>
    <mc:Fallback xmlns="">
      <p:transition xmlns:p14="http://schemas.microsoft.com/office/powerpoint/2010/main" advTm="204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par>
                                <p:cTn id="12" presetID="10" presetClass="entr" presetSubtype="0" fill="hold" nodeType="withEffect">
                                  <p:stCondLst>
                                    <p:cond delay="10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2014-10-10 17.50.4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8627" y="1848203"/>
            <a:ext cx="2447231" cy="4350633"/>
          </a:xfrm>
          <a:prstGeom prst="rect">
            <a:avLst/>
          </a:prstGeom>
        </p:spPr>
      </p:pic>
      <p:pic>
        <p:nvPicPr>
          <p:cNvPr id="4" name="Picture 3" descr="Clicks.pn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177556" y="1285212"/>
            <a:ext cx="2923015" cy="5441403"/>
          </a:xfrm>
          <a:prstGeom prst="rect">
            <a:avLst/>
          </a:prstGeom>
        </p:spPr>
      </p:pic>
      <p:pic>
        <p:nvPicPr>
          <p:cNvPr id="7" name="Picture 6" descr="2014-10-10 17.50.41.png"/>
          <p:cNvPicPr>
            <a:picLocks noChangeAspect="1"/>
          </p:cNvPicPr>
          <p:nvPr/>
        </p:nvPicPr>
        <p:blipFill rotWithShape="1">
          <a:blip r:embed="rId5">
            <a:extLst>
              <a:ext uri="{28A0092B-C50C-407E-A947-70E740481C1C}">
                <a14:useLocalDpi xmlns:a14="http://schemas.microsoft.com/office/drawing/2010/main" val="0"/>
              </a:ext>
            </a:extLst>
          </a:blip>
          <a:srcRect t="87345"/>
          <a:stretch/>
        </p:blipFill>
        <p:spPr>
          <a:xfrm>
            <a:off x="3368627" y="5467029"/>
            <a:ext cx="2447231" cy="550591"/>
          </a:xfrm>
          <a:prstGeom prst="rect">
            <a:avLst/>
          </a:prstGeom>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471675876"/>
      </p:ext>
    </p:extLst>
  </p:cSld>
  <p:clrMapOvr>
    <a:masterClrMapping/>
  </p:clrMapOvr>
  <mc:AlternateContent xmlns:mc="http://schemas.openxmlformats.org/markup-compatibility/2006" xmlns:p14="http://schemas.microsoft.com/office/powerpoint/2010/main">
    <mc:Choice Requires="p14">
      <p:transition p14:dur="400" advTm="27828">
        <p:fade/>
      </p:transition>
    </mc:Choice>
    <mc:Fallback xmlns="">
      <p:transition xmlns:p14="http://schemas.microsoft.com/office/powerpoint/2010/main" advTm="2782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9|14.2"/>
</p:tagLst>
</file>

<file path=ppt/tags/tag2.xml><?xml version="1.0" encoding="utf-8"?>
<p:tagLst xmlns:a="http://schemas.openxmlformats.org/drawingml/2006/main" xmlns:r="http://schemas.openxmlformats.org/officeDocument/2006/relationships" xmlns:p="http://schemas.openxmlformats.org/presentationml/2006/main">
  <p:tag name="TIMING" val="|9.9"/>
</p:tagLst>
</file>

<file path=ppt/tags/tag3.xml><?xml version="1.0" encoding="utf-8"?>
<p:tagLst xmlns:a="http://schemas.openxmlformats.org/drawingml/2006/main" xmlns:r="http://schemas.openxmlformats.org/officeDocument/2006/relationships" xmlns:p="http://schemas.openxmlformats.org/presentationml/2006/main">
  <p:tag name="TIMING" val="|5.8|3.4|2.8|5.3"/>
</p:tagLst>
</file>

<file path=ppt/tags/tag4.xml><?xml version="1.0" encoding="utf-8"?>
<p:tagLst xmlns:a="http://schemas.openxmlformats.org/drawingml/2006/main" xmlns:r="http://schemas.openxmlformats.org/officeDocument/2006/relationships" xmlns:p="http://schemas.openxmlformats.org/presentationml/2006/main">
  <p:tag name="TIMING" val="|3|2.3|13"/>
</p:tagLst>
</file>

<file path=ppt/tags/tag5.xml><?xml version="1.0" encoding="utf-8"?>
<p:tagLst xmlns:a="http://schemas.openxmlformats.org/drawingml/2006/main" xmlns:r="http://schemas.openxmlformats.org/officeDocument/2006/relationships" xmlns:p="http://schemas.openxmlformats.org/presentationml/2006/main">
  <p:tag name="TIMING" val="|12"/>
</p:tagLst>
</file>

<file path=ppt/tags/tag6.xml><?xml version="1.0" encoding="utf-8"?>
<p:tagLst xmlns:a="http://schemas.openxmlformats.org/drawingml/2006/main" xmlns:r="http://schemas.openxmlformats.org/officeDocument/2006/relationships" xmlns:p="http://schemas.openxmlformats.org/presentationml/2006/main">
  <p:tag name="TIMING" val="|13.9"/>
</p:tagLst>
</file>

<file path=ppt/tags/tag7.xml><?xml version="1.0" encoding="utf-8"?>
<p:tagLst xmlns:a="http://schemas.openxmlformats.org/drawingml/2006/main" xmlns:r="http://schemas.openxmlformats.org/officeDocument/2006/relationships" xmlns:p="http://schemas.openxmlformats.org/presentationml/2006/main">
  <p:tag name="TIMING" val="|30.4"/>
</p:tagLst>
</file>

<file path=ppt/tags/tag8.xml><?xml version="1.0" encoding="utf-8"?>
<p:tagLst xmlns:a="http://schemas.openxmlformats.org/drawingml/2006/main" xmlns:r="http://schemas.openxmlformats.org/officeDocument/2006/relationships" xmlns:p="http://schemas.openxmlformats.org/presentationml/2006/main">
  <p:tag name="TIMING" val="|14.5|6.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198854</TotalTime>
  <Words>2072</Words>
  <Application>Microsoft Macintosh PowerPoint</Application>
  <PresentationFormat>On-screen Show (4:3)</PresentationFormat>
  <Paragraphs>155</Paragraphs>
  <Slides>20</Slides>
  <Notes>20</Notes>
  <HiddenSlides>0</HiddenSlides>
  <MMClips>20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Akzidenz Grotesk</vt:lpstr>
      <vt:lpstr>Akzidenz Grotesk BE</vt:lpstr>
      <vt:lpstr>Akzidenz Grotesk BE Md</vt:lpstr>
      <vt:lpstr>Calibri</vt:lpstr>
      <vt:lpstr>Palatino</vt:lpstr>
      <vt:lpstr>Wingdings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Design by Zones</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Steven Hoober</dc:creator>
  <cp:lastModifiedBy>Steven Hoobr</cp:lastModifiedBy>
  <cp:revision>1465</cp:revision>
  <cp:lastPrinted>2013-04-15T23:35:07Z</cp:lastPrinted>
  <dcterms:created xsi:type="dcterms:W3CDTF">2011-10-30T17:26:39Z</dcterms:created>
  <dcterms:modified xsi:type="dcterms:W3CDTF">2016-03-11T15:49:39Z</dcterms:modified>
</cp:coreProperties>
</file>