
<file path=[Content_Types].xml><?xml version="1.0" encoding="utf-8"?>
<Types xmlns="http://schemas.openxmlformats.org/package/2006/content-types">
  <Default Extension="xml" ContentType="application/xml"/>
  <Default Extension="png" ContentType="image/png"/>
  <Default Extension="jpg" ContentType="image/jpe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1"/>
  </p:sldMasterIdLst>
  <p:notesMasterIdLst>
    <p:notesMasterId r:id="rId10"/>
  </p:notesMasterIdLst>
  <p:handoutMasterIdLst>
    <p:handoutMasterId r:id="rId11"/>
  </p:handoutMasterIdLst>
  <p:sldIdLst>
    <p:sldId id="591" r:id="rId2"/>
    <p:sldId id="601" r:id="rId3"/>
    <p:sldId id="617" r:id="rId4"/>
    <p:sldId id="619" r:id="rId5"/>
    <p:sldId id="618" r:id="rId6"/>
    <p:sldId id="620" r:id="rId7"/>
    <p:sldId id="621" r:id="rId8"/>
    <p:sldId id="622" r:id="rId9"/>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rnWhat="notes"/>
  <p:showPr useTimings="0">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E9213C"/>
    <a:srgbClr val="562D26"/>
    <a:srgbClr val="F2806C"/>
    <a:srgbClr val="FF728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745" autoAdjust="0"/>
    <p:restoredTop sz="81092" autoAdjust="0"/>
  </p:normalViewPr>
  <p:slideViewPr>
    <p:cSldViewPr snapToGrid="0" snapToObjects="1">
      <p:cViewPr>
        <p:scale>
          <a:sx n="80" d="100"/>
          <a:sy n="80" d="100"/>
        </p:scale>
        <p:origin x="1864" y="720"/>
      </p:cViewPr>
      <p:guideLst>
        <p:guide orient="horz" pos="2160"/>
        <p:guide pos="2880"/>
      </p:guideLst>
    </p:cSldViewPr>
  </p:slideViewPr>
  <p:outlineViewPr>
    <p:cViewPr>
      <p:scale>
        <a:sx n="33" d="100"/>
        <a:sy n="33" d="100"/>
      </p:scale>
      <p:origin x="0" y="7880"/>
    </p:cViewPr>
  </p:outlineViewPr>
  <p:notesTextViewPr>
    <p:cViewPr>
      <p:scale>
        <a:sx n="100" d="100"/>
        <a:sy n="100" d="100"/>
      </p:scale>
      <p:origin x="0" y="0"/>
    </p:cViewPr>
  </p:notesTextViewPr>
  <p:sorterViewPr>
    <p:cViewPr>
      <p:scale>
        <a:sx n="89" d="100"/>
        <a:sy n="89" d="100"/>
      </p:scale>
      <p:origin x="0" y="0"/>
    </p:cViewPr>
  </p:sorterViewPr>
  <p:notesViewPr>
    <p:cSldViewPr snapToGrid="0" snapToObjects="1">
      <p:cViewPr>
        <p:scale>
          <a:sx n="75" d="100"/>
          <a:sy n="75" d="100"/>
        </p:scale>
        <p:origin x="-2912" y="-8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handoutMaster" Target="handoutMasters/handoutMaster1.xml"/><Relationship Id="rId12" Type="http://schemas.openxmlformats.org/officeDocument/2006/relationships/presProps" Target="presProps.xml"/><Relationship Id="rId13" Type="http://schemas.openxmlformats.org/officeDocument/2006/relationships/viewProps" Target="viewProps.xml"/><Relationship Id="rId14" Type="http://schemas.openxmlformats.org/officeDocument/2006/relationships/theme" Target="theme/theme1.xml"/><Relationship Id="rId15"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E83E2636-F00D-3B4C-91BC-978C0CC75288}" type="datetime1">
              <a:rPr lang="en-US" smtClean="0"/>
              <a:t>3/11/16</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613E92EE-8017-1746-A6F4-E4C0BCDFA803}" type="slidenum">
              <a:rPr lang="en-US" smtClean="0"/>
              <a:t>‹#›</a:t>
            </a:fld>
            <a:endParaRPr lang="en-US"/>
          </a:p>
        </p:txBody>
      </p:sp>
    </p:spTree>
    <p:extLst>
      <p:ext uri="{BB962C8B-B14F-4D97-AF65-F5344CB8AC3E}">
        <p14:creationId xmlns:p14="http://schemas.microsoft.com/office/powerpoint/2010/main" val="327950666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84DADC0-0B0F-C44F-96FC-226034E2F398}" type="datetime1">
              <a:rPr lang="en-US" smtClean="0"/>
              <a:t>3/11/16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19D55F2-16B5-3A42-80D9-9BC8F66E0B68}" type="slidenum">
              <a:rPr lang="en-US" smtClean="0"/>
              <a:t>‹#›</a:t>
            </a:fld>
            <a:endParaRPr lang="en-US"/>
          </a:p>
        </p:txBody>
      </p:sp>
    </p:spTree>
    <p:extLst>
      <p:ext uri="{BB962C8B-B14F-4D97-AF65-F5344CB8AC3E}">
        <p14:creationId xmlns:p14="http://schemas.microsoft.com/office/powerpoint/2010/main" val="4294439713"/>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4588" y="685800"/>
            <a:ext cx="3100387" cy="2327275"/>
          </a:xfrm>
        </p:spPr>
      </p:sp>
      <p:sp>
        <p:nvSpPr>
          <p:cNvPr id="3" name="Notes Placeholder 2"/>
          <p:cNvSpPr>
            <a:spLocks noGrp="1"/>
          </p:cNvSpPr>
          <p:nvPr>
            <p:ph type="body" idx="1"/>
          </p:nvPr>
        </p:nvSpPr>
        <p:spPr/>
        <p:txBody>
          <a:bodyPr/>
          <a:lstStyle/>
          <a:p>
            <a:endParaRPr lang="en-US" sz="1200" kern="1200" baseline="0" dirty="0" smtClean="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C19D55F2-16B5-3A42-80D9-9BC8F66E0B68}" type="slidenum">
              <a:rPr lang="en-US" smtClean="0"/>
              <a:t>1</a:t>
            </a:fld>
            <a:endParaRPr lang="en-US"/>
          </a:p>
        </p:txBody>
      </p:sp>
    </p:spTree>
    <p:extLst>
      <p:ext uri="{BB962C8B-B14F-4D97-AF65-F5344CB8AC3E}">
        <p14:creationId xmlns:p14="http://schemas.microsoft.com/office/powerpoint/2010/main" val="6425703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4588" y="685800"/>
            <a:ext cx="3575050" cy="2682875"/>
          </a:xfrm>
        </p:spPr>
      </p:sp>
      <p:sp>
        <p:nvSpPr>
          <p:cNvPr id="3" name="Notes Placeholder 2"/>
          <p:cNvSpPr>
            <a:spLocks noGrp="1"/>
          </p:cNvSpPr>
          <p:nvPr>
            <p:ph type="body" idx="1"/>
          </p:nvPr>
        </p:nvSpPr>
        <p:spPr/>
        <p:txBody>
          <a:bodyPr/>
          <a:lstStyle/>
          <a:p>
            <a:endParaRPr lang="en-US" sz="120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C19D55F2-16B5-3A42-80D9-9BC8F66E0B68}" type="slidenum">
              <a:rPr lang="en-US" smtClean="0"/>
              <a:t>2</a:t>
            </a:fld>
            <a:endParaRPr lang="en-US"/>
          </a:p>
        </p:txBody>
      </p:sp>
    </p:spTree>
    <p:extLst>
      <p:ext uri="{BB962C8B-B14F-4D97-AF65-F5344CB8AC3E}">
        <p14:creationId xmlns:p14="http://schemas.microsoft.com/office/powerpoint/2010/main" val="241925744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4588" y="685800"/>
            <a:ext cx="3575050" cy="2682875"/>
          </a:xfrm>
        </p:spPr>
      </p:sp>
      <p:sp>
        <p:nvSpPr>
          <p:cNvPr id="3" name="Notes Placeholder 2"/>
          <p:cNvSpPr>
            <a:spLocks noGrp="1"/>
          </p:cNvSpPr>
          <p:nvPr>
            <p:ph type="body" idx="1"/>
          </p:nvPr>
        </p:nvSpPr>
        <p:spPr/>
        <p:txBody>
          <a:bodyPr/>
          <a:lstStyle/>
          <a:p>
            <a:endParaRPr lang="en-US" sz="120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C19D55F2-16B5-3A42-80D9-9BC8F66E0B68}" type="slidenum">
              <a:rPr lang="en-US" smtClean="0"/>
              <a:t>3</a:t>
            </a:fld>
            <a:endParaRPr lang="en-US"/>
          </a:p>
        </p:txBody>
      </p:sp>
    </p:spTree>
    <p:extLst>
      <p:ext uri="{BB962C8B-B14F-4D97-AF65-F5344CB8AC3E}">
        <p14:creationId xmlns:p14="http://schemas.microsoft.com/office/powerpoint/2010/main" val="241925744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4588" y="685800"/>
            <a:ext cx="3575050" cy="2682875"/>
          </a:xfrm>
        </p:spPr>
      </p:sp>
      <p:sp>
        <p:nvSpPr>
          <p:cNvPr id="3" name="Notes Placeholder 2"/>
          <p:cNvSpPr>
            <a:spLocks noGrp="1"/>
          </p:cNvSpPr>
          <p:nvPr>
            <p:ph type="body" idx="1"/>
          </p:nvPr>
        </p:nvSpPr>
        <p:spPr/>
        <p:txBody>
          <a:bodyPr/>
          <a:lstStyle/>
          <a:p>
            <a:endParaRPr lang="en-US" sz="120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C19D55F2-16B5-3A42-80D9-9BC8F66E0B68}" type="slidenum">
              <a:rPr lang="en-US" smtClean="0"/>
              <a:t>4</a:t>
            </a:fld>
            <a:endParaRPr lang="en-US"/>
          </a:p>
        </p:txBody>
      </p:sp>
    </p:spTree>
    <p:extLst>
      <p:ext uri="{BB962C8B-B14F-4D97-AF65-F5344CB8AC3E}">
        <p14:creationId xmlns:p14="http://schemas.microsoft.com/office/powerpoint/2010/main" val="241925744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4588" y="685800"/>
            <a:ext cx="3575050" cy="2682875"/>
          </a:xfrm>
        </p:spPr>
      </p:sp>
      <p:sp>
        <p:nvSpPr>
          <p:cNvPr id="3" name="Notes Placeholder 2"/>
          <p:cNvSpPr>
            <a:spLocks noGrp="1"/>
          </p:cNvSpPr>
          <p:nvPr>
            <p:ph type="body" idx="1"/>
          </p:nvPr>
        </p:nvSpPr>
        <p:spPr/>
        <p:txBody>
          <a:bodyPr/>
          <a:lstStyle/>
          <a:p>
            <a:endParaRPr lang="en-US" sz="120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C19D55F2-16B5-3A42-80D9-9BC8F66E0B68}" type="slidenum">
              <a:rPr lang="en-US" smtClean="0"/>
              <a:t>5</a:t>
            </a:fld>
            <a:endParaRPr lang="en-US"/>
          </a:p>
        </p:txBody>
      </p:sp>
    </p:spTree>
    <p:extLst>
      <p:ext uri="{BB962C8B-B14F-4D97-AF65-F5344CB8AC3E}">
        <p14:creationId xmlns:p14="http://schemas.microsoft.com/office/powerpoint/2010/main" val="241925744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4588" y="685800"/>
            <a:ext cx="3575050" cy="2682875"/>
          </a:xfrm>
        </p:spPr>
      </p:sp>
      <p:sp>
        <p:nvSpPr>
          <p:cNvPr id="3" name="Notes Placeholder 2"/>
          <p:cNvSpPr>
            <a:spLocks noGrp="1"/>
          </p:cNvSpPr>
          <p:nvPr>
            <p:ph type="body" idx="1"/>
          </p:nvPr>
        </p:nvSpPr>
        <p:spPr/>
        <p:txBody>
          <a:bodyPr/>
          <a:lstStyle/>
          <a:p>
            <a:endParaRPr lang="en-US" sz="120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C19D55F2-16B5-3A42-80D9-9BC8F66E0B68}" type="slidenum">
              <a:rPr lang="en-US" smtClean="0"/>
              <a:t>6</a:t>
            </a:fld>
            <a:endParaRPr lang="en-US"/>
          </a:p>
        </p:txBody>
      </p:sp>
    </p:spTree>
    <p:extLst>
      <p:ext uri="{BB962C8B-B14F-4D97-AF65-F5344CB8AC3E}">
        <p14:creationId xmlns:p14="http://schemas.microsoft.com/office/powerpoint/2010/main" val="121640519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4588" y="685800"/>
            <a:ext cx="3575050" cy="2682875"/>
          </a:xfrm>
        </p:spPr>
      </p:sp>
      <p:sp>
        <p:nvSpPr>
          <p:cNvPr id="3" name="Notes Placeholder 2"/>
          <p:cNvSpPr>
            <a:spLocks noGrp="1"/>
          </p:cNvSpPr>
          <p:nvPr>
            <p:ph type="body" idx="1"/>
          </p:nvPr>
        </p:nvSpPr>
        <p:spPr/>
        <p:txBody>
          <a:bodyPr/>
          <a:lstStyle/>
          <a:p>
            <a:endParaRPr lang="en-US" sz="120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C19D55F2-16B5-3A42-80D9-9BC8F66E0B68}" type="slidenum">
              <a:rPr lang="en-US" smtClean="0"/>
              <a:t>7</a:t>
            </a:fld>
            <a:endParaRPr lang="en-US"/>
          </a:p>
        </p:txBody>
      </p:sp>
    </p:spTree>
    <p:extLst>
      <p:ext uri="{BB962C8B-B14F-4D97-AF65-F5344CB8AC3E}">
        <p14:creationId xmlns:p14="http://schemas.microsoft.com/office/powerpoint/2010/main" val="181596361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4588" y="685800"/>
            <a:ext cx="3575050" cy="2682875"/>
          </a:xfrm>
        </p:spPr>
      </p:sp>
      <p:sp>
        <p:nvSpPr>
          <p:cNvPr id="3" name="Notes Placeholder 2"/>
          <p:cNvSpPr>
            <a:spLocks noGrp="1"/>
          </p:cNvSpPr>
          <p:nvPr>
            <p:ph type="body" idx="1"/>
          </p:nvPr>
        </p:nvSpPr>
        <p:spPr/>
        <p:txBody>
          <a:bodyPr/>
          <a:lstStyle/>
          <a:p>
            <a:endParaRPr lang="en-US" sz="120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C19D55F2-16B5-3A42-80D9-9BC8F66E0B68}" type="slidenum">
              <a:rPr lang="en-US" smtClean="0"/>
              <a:t>8</a:t>
            </a:fld>
            <a:endParaRPr lang="en-US"/>
          </a:p>
        </p:txBody>
      </p:sp>
    </p:spTree>
    <p:extLst>
      <p:ext uri="{BB962C8B-B14F-4D97-AF65-F5344CB8AC3E}">
        <p14:creationId xmlns:p14="http://schemas.microsoft.com/office/powerpoint/2010/main" val="27244763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jp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jp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4" name="Picture 3" descr="Title-Slide-Lovebird-1.jpg"/>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0" y="0"/>
            <a:ext cx="9144000" cy="6858000"/>
          </a:xfrm>
          <a:prstGeom prst="rect">
            <a:avLst/>
          </a:prstGeom>
        </p:spPr>
      </p:pic>
      <p:sp>
        <p:nvSpPr>
          <p:cNvPr id="2" name="Title 1"/>
          <p:cNvSpPr>
            <a:spLocks noGrp="1"/>
          </p:cNvSpPr>
          <p:nvPr>
            <p:ph type="ctrTitle"/>
          </p:nvPr>
        </p:nvSpPr>
        <p:spPr>
          <a:xfrm>
            <a:off x="685800" y="1337204"/>
            <a:ext cx="6341533" cy="1586442"/>
          </a:xfrm>
        </p:spPr>
        <p:txBody>
          <a:bodyPr/>
          <a:lstStyle>
            <a:lvl1pPr algn="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685800" y="3318934"/>
            <a:ext cx="6400800" cy="1752600"/>
          </a:xfrm>
        </p:spPr>
        <p:txBody>
          <a:bodyPr/>
          <a:lstStyle>
            <a:lvl1pPr marL="0" indent="0" algn="l">
              <a:buNone/>
              <a:defRPr>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Tree>
    <p:extLst>
      <p:ext uri="{BB962C8B-B14F-4D97-AF65-F5344CB8AC3E}">
        <p14:creationId xmlns:p14="http://schemas.microsoft.com/office/powerpoint/2010/main" val="410374651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1"/>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9"/>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224292778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37838246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9"/>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411925224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pic>
        <p:nvPicPr>
          <p:cNvPr id="3" name="Picture 2" descr="Title-Slide-Lovebird-2.jpg"/>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0" y="0"/>
            <a:ext cx="9144000" cy="6858000"/>
          </a:xfrm>
          <a:prstGeom prst="rect">
            <a:avLst/>
          </a:prstGeom>
        </p:spPr>
      </p:pic>
    </p:spTree>
    <p:extLst>
      <p:ext uri="{BB962C8B-B14F-4D97-AF65-F5344CB8AC3E}">
        <p14:creationId xmlns:p14="http://schemas.microsoft.com/office/powerpoint/2010/main" val="329228588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345282822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4"/>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Tree>
    <p:extLst>
      <p:ext uri="{BB962C8B-B14F-4D97-AF65-F5344CB8AC3E}">
        <p14:creationId xmlns:p14="http://schemas.microsoft.com/office/powerpoint/2010/main" val="357109077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64225935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1"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1"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59534294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37728622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28828114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1"/>
            <a:ext cx="511175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435101"/>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209309883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4" Type="http://schemas.openxmlformats.org/officeDocument/2006/relationships/image" Target="../media/image1.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4" name="Picture 3" descr="Title-Slide-Lovebird-3.png"/>
          <p:cNvPicPr>
            <a:picLocks noChangeAspect="1"/>
          </p:cNvPicPr>
          <p:nvPr userDrawn="1"/>
        </p:nvPicPr>
        <p:blipFill>
          <a:blip r:embed="rId14" cstate="screen">
            <a:extLst>
              <a:ext uri="{28A0092B-C50C-407E-A947-70E740481C1C}">
                <a14:useLocalDpi xmlns:a14="http://schemas.microsoft.com/office/drawing/2010/main"/>
              </a:ext>
            </a:extLst>
          </a:blip>
          <a:stretch>
            <a:fillRect/>
          </a:stretch>
        </p:blipFill>
        <p:spPr>
          <a:xfrm>
            <a:off x="0" y="0"/>
            <a:ext cx="9144000" cy="6858000"/>
          </a:xfrm>
          <a:prstGeom prst="rect">
            <a:avLst/>
          </a:prstGeom>
        </p:spPr>
      </p:pic>
      <p:sp>
        <p:nvSpPr>
          <p:cNvPr id="2" name="Title Placeholder 1"/>
          <p:cNvSpPr>
            <a:spLocks noGrp="1"/>
          </p:cNvSpPr>
          <p:nvPr>
            <p:ph type="title"/>
          </p:nvPr>
        </p:nvSpPr>
        <p:spPr>
          <a:xfrm>
            <a:off x="457200" y="1155171"/>
            <a:ext cx="8229600" cy="707496"/>
          </a:xfrm>
          <a:prstGeom prst="rect">
            <a:avLst/>
          </a:prstGeom>
        </p:spPr>
        <p:txBody>
          <a:bodyPr vert="horz" lIns="91440" tIns="45720" rIns="91440" bIns="45720" rtlCol="0" anchor="ctr">
            <a:no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2142067"/>
            <a:ext cx="8229600" cy="3984096"/>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7" name="TextBox 16"/>
          <p:cNvSpPr txBox="1"/>
          <p:nvPr userDrawn="1"/>
        </p:nvSpPr>
        <p:spPr>
          <a:xfrm>
            <a:off x="8337551" y="6139934"/>
            <a:ext cx="850900" cy="369332"/>
          </a:xfrm>
          <a:prstGeom prst="rect">
            <a:avLst/>
          </a:prstGeom>
          <a:noFill/>
        </p:spPr>
        <p:txBody>
          <a:bodyPr wrap="square" rtlCol="0">
            <a:spAutoFit/>
          </a:bodyPr>
          <a:lstStyle/>
          <a:p>
            <a:pPr algn="ctr"/>
            <a:fld id="{40681935-B1E9-0C42-B5A3-F64407C35846}" type="slidenum">
              <a:rPr lang="en-US" smtClean="0">
                <a:solidFill>
                  <a:schemeClr val="bg1">
                    <a:lumMod val="50000"/>
                  </a:schemeClr>
                </a:solidFill>
                <a:latin typeface="Akzidenz Grotesk"/>
                <a:cs typeface="Akzidenz Grotesk"/>
              </a:rPr>
              <a:pPr algn="ctr"/>
              <a:t>‹#›</a:t>
            </a:fld>
            <a:endParaRPr lang="en-US" dirty="0">
              <a:solidFill>
                <a:schemeClr val="bg1">
                  <a:lumMod val="50000"/>
                </a:schemeClr>
              </a:solidFill>
              <a:latin typeface="Akzidenz Grotesk"/>
              <a:cs typeface="Akzidenz Grotesk"/>
            </a:endParaRPr>
          </a:p>
        </p:txBody>
      </p:sp>
      <p:sp>
        <p:nvSpPr>
          <p:cNvPr id="9" name="Rectangle 8"/>
          <p:cNvSpPr/>
          <p:nvPr userDrawn="1"/>
        </p:nvSpPr>
        <p:spPr>
          <a:xfrm>
            <a:off x="457200" y="6282452"/>
            <a:ext cx="2999143" cy="246221"/>
          </a:xfrm>
          <a:prstGeom prst="rect">
            <a:avLst/>
          </a:prstGeom>
        </p:spPr>
        <p:txBody>
          <a:bodyPr wrap="square">
            <a:spAutoFit/>
          </a:bodyPr>
          <a:lstStyle/>
          <a:p>
            <a:r>
              <a:rPr lang="en-US" sz="1000" b="0" i="0" kern="1200" dirty="0" smtClean="0">
                <a:solidFill>
                  <a:schemeClr val="bg1">
                    <a:alpha val="46000"/>
                  </a:schemeClr>
                </a:solidFill>
                <a:latin typeface="Palatino"/>
                <a:ea typeface="+mn-ea"/>
                <a:cs typeface="Palatino"/>
              </a:rPr>
              <a:t>© 2015</a:t>
            </a:r>
            <a:r>
              <a:rPr lang="en-US" sz="1000" b="0" i="0" kern="1200" baseline="0" dirty="0" smtClean="0">
                <a:solidFill>
                  <a:schemeClr val="bg1">
                    <a:alpha val="46000"/>
                  </a:schemeClr>
                </a:solidFill>
                <a:latin typeface="Palatino"/>
                <a:ea typeface="+mn-ea"/>
                <a:cs typeface="Palatino"/>
              </a:rPr>
              <a:t> 4ourth Mobile</a:t>
            </a:r>
            <a:endParaRPr lang="en-US" sz="1000" b="0" i="1" kern="1200" dirty="0" smtClean="0">
              <a:solidFill>
                <a:schemeClr val="bg1">
                  <a:alpha val="46000"/>
                </a:schemeClr>
              </a:solidFill>
              <a:latin typeface="Palatino"/>
              <a:ea typeface="+mn-ea"/>
              <a:cs typeface="Palatino"/>
            </a:endParaRPr>
          </a:p>
        </p:txBody>
      </p:sp>
      <p:sp>
        <p:nvSpPr>
          <p:cNvPr id="10" name="Rectangle 9"/>
          <p:cNvSpPr/>
          <p:nvPr userDrawn="1"/>
        </p:nvSpPr>
        <p:spPr>
          <a:xfrm>
            <a:off x="7659025" y="174109"/>
            <a:ext cx="1365253" cy="646331"/>
          </a:xfrm>
          <a:prstGeom prst="rect">
            <a:avLst/>
          </a:prstGeom>
        </p:spPr>
        <p:txBody>
          <a:bodyPr wrap="square">
            <a:spAutoFit/>
          </a:bodyPr>
          <a:lstStyle/>
          <a:p>
            <a:r>
              <a:rPr lang="en-US" sz="1800" b="0" i="0" kern="1200" dirty="0" smtClean="0">
                <a:solidFill>
                  <a:schemeClr val="bg1">
                    <a:alpha val="46000"/>
                  </a:schemeClr>
                </a:solidFill>
                <a:latin typeface="Palatino"/>
                <a:ea typeface="+mn-ea"/>
                <a:cs typeface="Palatino"/>
              </a:rPr>
              <a:t>@shoobe01</a:t>
            </a:r>
            <a:endParaRPr lang="en-US" sz="1800" b="0" i="0" kern="1200" baseline="0" dirty="0" smtClean="0">
              <a:solidFill>
                <a:schemeClr val="bg1">
                  <a:alpha val="46000"/>
                </a:schemeClr>
              </a:solidFill>
              <a:latin typeface="Palatino"/>
              <a:ea typeface="+mn-ea"/>
              <a:cs typeface="Palatino"/>
            </a:endParaRPr>
          </a:p>
          <a:p>
            <a:r>
              <a:rPr lang="en-US" sz="1800" b="0" i="0" kern="1200" dirty="0" smtClean="0">
                <a:solidFill>
                  <a:schemeClr val="bg1">
                    <a:alpha val="46000"/>
                  </a:schemeClr>
                </a:solidFill>
                <a:latin typeface="Palatino"/>
                <a:ea typeface="+mn-ea"/>
                <a:cs typeface="Palatino"/>
              </a:rPr>
              <a:t>4ourth.com</a:t>
            </a:r>
          </a:p>
        </p:txBody>
      </p:sp>
      <p:sp>
        <p:nvSpPr>
          <p:cNvPr id="11" name="Rectangle 10"/>
          <p:cNvSpPr/>
          <p:nvPr userDrawn="1"/>
        </p:nvSpPr>
        <p:spPr>
          <a:xfrm>
            <a:off x="155250" y="170087"/>
            <a:ext cx="6996664" cy="646331"/>
          </a:xfrm>
          <a:prstGeom prst="rect">
            <a:avLst/>
          </a:prstGeom>
          <a:noFill/>
        </p:spPr>
        <p:txBody>
          <a:bodyPr wrap="square">
            <a:spAutoFit/>
          </a:bodyPr>
          <a:lstStyle/>
          <a:p>
            <a:r>
              <a:rPr lang="en-US" sz="1800" b="0" i="0" kern="1200" dirty="0" smtClean="0">
                <a:solidFill>
                  <a:schemeClr val="bg1">
                    <a:alpha val="89000"/>
                  </a:schemeClr>
                </a:solidFill>
                <a:latin typeface="Palatino"/>
                <a:ea typeface="+mn-ea"/>
                <a:cs typeface="Palatino"/>
              </a:rPr>
              <a:t>The Complete Guide to</a:t>
            </a:r>
            <a:r>
              <a:rPr lang="en-US" sz="1800" b="0" i="0" kern="1200" baseline="0" dirty="0" smtClean="0">
                <a:solidFill>
                  <a:schemeClr val="bg1">
                    <a:alpha val="89000"/>
                  </a:schemeClr>
                </a:solidFill>
                <a:latin typeface="Palatino"/>
                <a:ea typeface="+mn-ea"/>
                <a:cs typeface="Palatino"/>
              </a:rPr>
              <a:t> </a:t>
            </a:r>
            <a:r>
              <a:rPr lang="en-US" sz="1800" b="0" i="0" kern="1200" dirty="0" smtClean="0">
                <a:solidFill>
                  <a:schemeClr val="bg1">
                    <a:alpha val="89000"/>
                  </a:schemeClr>
                </a:solidFill>
                <a:latin typeface="Palatino"/>
                <a:ea typeface="+mn-ea"/>
                <a:cs typeface="Palatino"/>
              </a:rPr>
              <a:t>Designing Mobile</a:t>
            </a:r>
            <a:r>
              <a:rPr lang="en-US" sz="1800" b="0" i="0" kern="1200" baseline="0" dirty="0" smtClean="0">
                <a:solidFill>
                  <a:schemeClr val="bg1">
                    <a:alpha val="89000"/>
                  </a:schemeClr>
                </a:solidFill>
                <a:latin typeface="Palatino"/>
                <a:ea typeface="+mn-ea"/>
                <a:cs typeface="Palatino"/>
              </a:rPr>
              <a:t> </a:t>
            </a:r>
            <a:r>
              <a:rPr lang="en-US" sz="1800" b="0" i="0" kern="1200" dirty="0" smtClean="0">
                <a:solidFill>
                  <a:schemeClr val="bg1">
                    <a:alpha val="89000"/>
                  </a:schemeClr>
                </a:solidFill>
                <a:latin typeface="Palatino"/>
                <a:ea typeface="+mn-ea"/>
                <a:cs typeface="Palatino"/>
              </a:rPr>
              <a:t>User Experiences</a:t>
            </a:r>
          </a:p>
          <a:p>
            <a:r>
              <a:rPr lang="en-US" sz="1800" b="0" i="0" kern="1200" baseline="0" dirty="0" smtClean="0">
                <a:solidFill>
                  <a:schemeClr val="bg1">
                    <a:alpha val="89000"/>
                  </a:schemeClr>
                </a:solidFill>
                <a:latin typeface="Palatino"/>
                <a:ea typeface="+mn-ea"/>
                <a:cs typeface="Palatino"/>
              </a:rPr>
              <a:t>9) Interface Design by Zones</a:t>
            </a:r>
          </a:p>
        </p:txBody>
      </p:sp>
    </p:spTree>
    <p:extLst>
      <p:ext uri="{BB962C8B-B14F-4D97-AF65-F5344CB8AC3E}">
        <p14:creationId xmlns:p14="http://schemas.microsoft.com/office/powerpoint/2010/main" val="1828926695"/>
      </p:ext>
    </p:extLst>
  </p:cSld>
  <p:clrMap bg1="lt1" tx1="dk1" bg2="lt2" tx2="dk2" accent1="accent1" accent2="accent2" accent3="accent3" accent4="accent4" accent5="accent5" accent6="accent6" hlink="hlink" folHlink="folHlink"/>
  <p:sldLayoutIdLst>
    <p:sldLayoutId id="2147483649" r:id="rId1"/>
    <p:sldLayoutId id="2147483660"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hf hdr="0" ftr="0" dt="0"/>
  <p:txStyles>
    <p:titleStyle>
      <a:lvl1pPr algn="l" defTabSz="457200" rtl="0" eaLnBrk="1" latinLnBrk="0" hangingPunct="1">
        <a:spcBef>
          <a:spcPct val="0"/>
        </a:spcBef>
        <a:buNone/>
        <a:defRPr sz="4200" kern="1200">
          <a:solidFill>
            <a:schemeClr val="tx1"/>
          </a:solidFill>
          <a:latin typeface="Palatino Linotype"/>
          <a:ea typeface="+mj-ea"/>
          <a:cs typeface="Palatino Linotype"/>
        </a:defRPr>
      </a:lvl1pPr>
    </p:titleStyle>
    <p:bodyStyle>
      <a:lvl1pPr marL="342900" indent="-342900" algn="l" defTabSz="457200" rtl="0" eaLnBrk="1" latinLnBrk="0" hangingPunct="1">
        <a:spcBef>
          <a:spcPct val="20000"/>
        </a:spcBef>
        <a:buFont typeface="Arial"/>
        <a:buChar char="•"/>
        <a:defRPr sz="3600" kern="1200">
          <a:solidFill>
            <a:schemeClr val="tx1"/>
          </a:solidFill>
          <a:latin typeface="Palatino"/>
          <a:ea typeface="+mn-ea"/>
          <a:cs typeface="Palatino"/>
        </a:defRPr>
      </a:lvl1pPr>
      <a:lvl2pPr marL="742950" indent="-285750" algn="l" defTabSz="457200" rtl="0" eaLnBrk="1" latinLnBrk="0" hangingPunct="1">
        <a:spcBef>
          <a:spcPct val="20000"/>
        </a:spcBef>
        <a:buFont typeface="Arial"/>
        <a:buChar char="–"/>
        <a:defRPr sz="3600" kern="1200">
          <a:solidFill>
            <a:schemeClr val="tx1"/>
          </a:solidFill>
          <a:latin typeface="Palatino"/>
          <a:ea typeface="+mn-ea"/>
          <a:cs typeface="Palatino"/>
        </a:defRPr>
      </a:lvl2pPr>
      <a:lvl3pPr marL="1143000" indent="-228600" algn="l" defTabSz="457200" rtl="0" eaLnBrk="1" latinLnBrk="0" hangingPunct="1">
        <a:spcBef>
          <a:spcPct val="20000"/>
        </a:spcBef>
        <a:buFont typeface="Arial"/>
        <a:buChar char="•"/>
        <a:defRPr sz="3600" kern="1200">
          <a:solidFill>
            <a:schemeClr val="tx1"/>
          </a:solidFill>
          <a:latin typeface="Palatino"/>
          <a:ea typeface="+mn-ea"/>
          <a:cs typeface="Palatino"/>
        </a:defRPr>
      </a:lvl3pPr>
      <a:lvl4pPr marL="1600200" indent="-228600" algn="l" defTabSz="457200" rtl="0" eaLnBrk="1" latinLnBrk="0" hangingPunct="1">
        <a:spcBef>
          <a:spcPct val="20000"/>
        </a:spcBef>
        <a:buFont typeface="Arial"/>
        <a:buChar char="–"/>
        <a:defRPr sz="3600" kern="1200">
          <a:solidFill>
            <a:schemeClr val="tx1"/>
          </a:solidFill>
          <a:latin typeface="Palatino"/>
          <a:ea typeface="+mn-ea"/>
          <a:cs typeface="Palatino"/>
        </a:defRPr>
      </a:lvl4pPr>
      <a:lvl5pPr marL="2057400" indent="-228600" algn="l" defTabSz="457200" rtl="0" eaLnBrk="1" latinLnBrk="0" hangingPunct="1">
        <a:spcBef>
          <a:spcPct val="20000"/>
        </a:spcBef>
        <a:buFont typeface="Arial"/>
        <a:buChar char="»"/>
        <a:defRPr sz="3600" kern="1200">
          <a:solidFill>
            <a:schemeClr val="tx1"/>
          </a:solidFill>
          <a:latin typeface="Palatino"/>
          <a:ea typeface="+mn-ea"/>
          <a:cs typeface="Palatino"/>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3" Type="http://schemas.openxmlformats.org/officeDocument/2006/relationships/hyperlink" Target="http://interactions.acm.org/archive/view/may-june-2015/fingers-thumbs-and-people" TargetMode="External"/><Relationship Id="rId4" Type="http://schemas.openxmlformats.org/officeDocument/2006/relationships/image" Target="../media/image4.png"/><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 Id="rId3" Type="http://schemas.openxmlformats.org/officeDocument/2006/relationships/hyperlink" Target="http://4ourth.com/Touch/index.html"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NULL" TargetMode="External"/><Relationship Id="rId4" Type="http://schemas.openxmlformats.org/officeDocument/2006/relationships/hyperlink" Target="NULL" TargetMode="External"/><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3" Type="http://schemas.openxmlformats.org/officeDocument/2006/relationships/hyperlink" Target="http://www.uxmatters.com/mt/archives/2015/05/why-its-totally-okay-to-use-a-hamburger-icon.php" TargetMode="External"/><Relationship Id="rId4" Type="http://schemas.openxmlformats.org/officeDocument/2006/relationships/hyperlink" Target="http://clearleft.com/thinks/359" TargetMode="External"/><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 Id="rId3" Type="http://schemas.openxmlformats.org/officeDocument/2006/relationships/hyperlink" Target="http://daniellancefisher.com.au/JB-Hi-Fi-NOW-Music"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 Id="rId3" Type="http://schemas.openxmlformats.org/officeDocument/2006/relationships/hyperlink" Target="http://thomasbyttebier.be/blog/the-best-icon-is-a-text-labe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TextBox 3"/>
          <p:cNvSpPr txBox="1"/>
          <p:nvPr/>
        </p:nvSpPr>
        <p:spPr>
          <a:xfrm>
            <a:off x="-2106706" y="2584824"/>
            <a:ext cx="184666" cy="369332"/>
          </a:xfrm>
          <a:prstGeom prst="rect">
            <a:avLst/>
          </a:prstGeom>
          <a:noFill/>
        </p:spPr>
        <p:txBody>
          <a:bodyPr wrap="none" rtlCol="0">
            <a:spAutoFit/>
          </a:bodyPr>
          <a:lstStyle/>
          <a:p>
            <a:endParaRPr lang="en-US" dirty="0"/>
          </a:p>
        </p:txBody>
      </p:sp>
      <p:sp>
        <p:nvSpPr>
          <p:cNvPr id="6" name="TextBox 5"/>
          <p:cNvSpPr txBox="1"/>
          <p:nvPr/>
        </p:nvSpPr>
        <p:spPr>
          <a:xfrm>
            <a:off x="9915328" y="5584081"/>
            <a:ext cx="184666" cy="369332"/>
          </a:xfrm>
          <a:prstGeom prst="rect">
            <a:avLst/>
          </a:prstGeom>
          <a:noFill/>
        </p:spPr>
        <p:txBody>
          <a:bodyPr wrap="none" rtlCol="0">
            <a:spAutoFit/>
          </a:bodyPr>
          <a:lstStyle/>
          <a:p>
            <a:endParaRPr lang="en-US"/>
          </a:p>
        </p:txBody>
      </p:sp>
      <p:sp>
        <p:nvSpPr>
          <p:cNvPr id="8" name="TextBox 7"/>
          <p:cNvSpPr txBox="1"/>
          <p:nvPr/>
        </p:nvSpPr>
        <p:spPr>
          <a:xfrm>
            <a:off x="-3428853" y="-15888"/>
            <a:ext cx="3262654" cy="5940088"/>
          </a:xfrm>
          <a:prstGeom prst="rect">
            <a:avLst/>
          </a:prstGeom>
          <a:solidFill>
            <a:srgbClr val="CCFFCC"/>
          </a:solidFill>
        </p:spPr>
        <p:txBody>
          <a:bodyPr wrap="square" rtlCol="0">
            <a:spAutoFit/>
          </a:bodyPr>
          <a:lstStyle/>
          <a:p>
            <a:r>
              <a:rPr lang="en-US" sz="2000" b="1" dirty="0"/>
              <a:t>TIMING/VIDEO</a:t>
            </a:r>
          </a:p>
          <a:p>
            <a:r>
              <a:rPr lang="en-US" sz="2000" b="1" dirty="0"/>
              <a:t>Remove auto-advancing after creating a video version:</a:t>
            </a:r>
          </a:p>
          <a:p>
            <a:endParaRPr lang="en-US" sz="2000" b="1" dirty="0"/>
          </a:p>
          <a:p>
            <a:r>
              <a:rPr lang="en-US" sz="2000" b="1" dirty="0"/>
              <a:t>On/Off:</a:t>
            </a:r>
          </a:p>
          <a:p>
            <a:r>
              <a:rPr lang="en-US" sz="2000" dirty="0"/>
              <a:t>In the tabs (not menu): “Slide Show” </a:t>
            </a:r>
          </a:p>
          <a:p>
            <a:r>
              <a:rPr lang="en-US" sz="2000" dirty="0"/>
              <a:t>[X] Play Narrations</a:t>
            </a:r>
          </a:p>
          <a:p>
            <a:r>
              <a:rPr lang="en-US" sz="2000" dirty="0"/>
              <a:t>[X] Use Timings</a:t>
            </a:r>
          </a:p>
          <a:p>
            <a:r>
              <a:rPr lang="en-US" sz="2000" dirty="0"/>
              <a:t>[  ] Show Media Controls</a:t>
            </a:r>
          </a:p>
          <a:p>
            <a:endParaRPr lang="en-US" sz="2000" dirty="0"/>
          </a:p>
          <a:p>
            <a:r>
              <a:rPr lang="en-US" sz="2000" b="1" dirty="0"/>
              <a:t>Clear the timings completely:</a:t>
            </a:r>
          </a:p>
          <a:p>
            <a:r>
              <a:rPr lang="en-US" sz="2000" dirty="0"/>
              <a:t>Select all the slides</a:t>
            </a:r>
          </a:p>
          <a:p>
            <a:r>
              <a:rPr lang="en-US" sz="2000" dirty="0"/>
              <a:t>Right click a slide &gt; “Slide Transition…”</a:t>
            </a:r>
          </a:p>
          <a:p>
            <a:r>
              <a:rPr lang="en-US" sz="2000" dirty="0"/>
              <a:t>In the “Advance slide” section uncheck “Automatically after”</a:t>
            </a:r>
          </a:p>
        </p:txBody>
      </p:sp>
      <p:sp>
        <p:nvSpPr>
          <p:cNvPr id="11" name="Title 1"/>
          <p:cNvSpPr txBox="1">
            <a:spLocks/>
          </p:cNvSpPr>
          <p:nvPr/>
        </p:nvSpPr>
        <p:spPr>
          <a:xfrm>
            <a:off x="685801" y="1868237"/>
            <a:ext cx="7887112" cy="2934475"/>
          </a:xfrm>
          <a:prstGeom prst="rect">
            <a:avLst/>
          </a:prstGeom>
          <a:effectLst>
            <a:glow rad="63500">
              <a:schemeClr val="bg1">
                <a:alpha val="40000"/>
              </a:schemeClr>
            </a:glow>
          </a:effectLst>
        </p:spPr>
        <p:txBody>
          <a:bodyPr vert="horz" lIns="91440" tIns="45720" rIns="91440" bIns="45720" rtlCol="0" anchor="ctr">
            <a:noAutofit/>
          </a:bodyPr>
          <a:lstStyle>
            <a:lvl1pPr algn="l" defTabSz="457200" rtl="0" eaLnBrk="1" latinLnBrk="0" hangingPunct="1">
              <a:spcBef>
                <a:spcPct val="0"/>
              </a:spcBef>
              <a:buNone/>
              <a:defRPr sz="4200" kern="1200">
                <a:solidFill>
                  <a:schemeClr val="tx1"/>
                </a:solidFill>
                <a:latin typeface="Palatino Linotype"/>
                <a:ea typeface="+mj-ea"/>
                <a:cs typeface="Palatino Linotype"/>
              </a:defRPr>
            </a:lvl1pPr>
          </a:lstStyle>
          <a:p>
            <a:r>
              <a:rPr lang="en-US" sz="2000" dirty="0" smtClean="0">
                <a:solidFill>
                  <a:srgbClr val="FFFFFF"/>
                </a:solidFill>
              </a:rPr>
              <a:t>The complete guide to</a:t>
            </a:r>
            <a:r>
              <a:rPr lang="en-US" sz="1600" dirty="0" smtClean="0">
                <a:solidFill>
                  <a:srgbClr val="FFFFFF"/>
                </a:solidFill>
              </a:rPr>
              <a:t/>
            </a:r>
            <a:br>
              <a:rPr lang="en-US" sz="1600" dirty="0" smtClean="0">
                <a:solidFill>
                  <a:srgbClr val="FFFFFF"/>
                </a:solidFill>
              </a:rPr>
            </a:br>
            <a:r>
              <a:rPr lang="en-US" sz="4800" dirty="0" smtClean="0">
                <a:solidFill>
                  <a:srgbClr val="FFFFFF"/>
                </a:solidFill>
              </a:rPr>
              <a:t>Designing Mobile</a:t>
            </a:r>
            <a:br>
              <a:rPr lang="en-US" sz="4800" dirty="0" smtClean="0">
                <a:solidFill>
                  <a:srgbClr val="FFFFFF"/>
                </a:solidFill>
              </a:rPr>
            </a:br>
            <a:r>
              <a:rPr lang="en-US" sz="4800" dirty="0" smtClean="0">
                <a:solidFill>
                  <a:srgbClr val="FFFFFF"/>
                </a:solidFill>
              </a:rPr>
              <a:t>User Experiences</a:t>
            </a:r>
            <a:br>
              <a:rPr lang="en-US" sz="4800" dirty="0" smtClean="0">
                <a:solidFill>
                  <a:srgbClr val="FFFFFF"/>
                </a:solidFill>
              </a:rPr>
            </a:br>
            <a:r>
              <a:rPr lang="en-US" sz="2000" dirty="0" smtClean="0">
                <a:solidFill>
                  <a:srgbClr val="FFFFFF"/>
                </a:solidFill>
              </a:rPr>
              <a:t/>
            </a:r>
            <a:br>
              <a:rPr lang="en-US" sz="2000" dirty="0" smtClean="0">
                <a:solidFill>
                  <a:srgbClr val="FFFFFF"/>
                </a:solidFill>
              </a:rPr>
            </a:br>
            <a:r>
              <a:rPr lang="en-US" sz="3200" i="1" dirty="0">
                <a:solidFill>
                  <a:schemeClr val="bg1"/>
                </a:solidFill>
              </a:rPr>
              <a:t> 9) Interface Design by Zones </a:t>
            </a:r>
            <a:br>
              <a:rPr lang="en-US" sz="3200" i="1" dirty="0">
                <a:solidFill>
                  <a:schemeClr val="bg1"/>
                </a:solidFill>
              </a:rPr>
            </a:br>
            <a:r>
              <a:rPr lang="en-US" sz="3200" i="1" dirty="0">
                <a:solidFill>
                  <a:schemeClr val="bg1"/>
                </a:solidFill>
              </a:rPr>
              <a:t>    </a:t>
            </a:r>
            <a:r>
              <a:rPr lang="en-US" sz="3200" b="1" i="1" dirty="0">
                <a:solidFill>
                  <a:schemeClr val="bg1"/>
                </a:solidFill>
              </a:rPr>
              <a:t> </a:t>
            </a:r>
            <a:r>
              <a:rPr lang="en-US" sz="3200" b="1" dirty="0" smtClean="0">
                <a:solidFill>
                  <a:schemeClr val="bg1"/>
                </a:solidFill>
                <a:latin typeface="Akzidenz Grotesk BE"/>
                <a:cs typeface="Akzidenz Grotesk BE"/>
              </a:rPr>
              <a:t>Resources</a:t>
            </a:r>
            <a:endParaRPr lang="en-US" sz="3200" dirty="0">
              <a:solidFill>
                <a:srgbClr val="FFFFFF"/>
              </a:solidFill>
            </a:endParaRPr>
          </a:p>
        </p:txBody>
      </p:sp>
      <p:sp>
        <p:nvSpPr>
          <p:cNvPr id="12" name="Subtitle 2"/>
          <p:cNvSpPr txBox="1">
            <a:spLocks/>
          </p:cNvSpPr>
          <p:nvPr/>
        </p:nvSpPr>
        <p:spPr>
          <a:xfrm>
            <a:off x="685801" y="5031631"/>
            <a:ext cx="5083581" cy="921782"/>
          </a:xfrm>
          <a:prstGeom prst="rect">
            <a:avLst/>
          </a:prstGeom>
        </p:spPr>
        <p:txBody>
          <a:bodyPr vert="horz" lIns="91440" tIns="45720" rIns="91440" bIns="45720" rtlCol="0">
            <a:normAutofit/>
          </a:bodyPr>
          <a:lstStyle>
            <a:lvl1pPr marL="0" indent="0" algn="l" defTabSz="457200" rtl="0" eaLnBrk="1" latinLnBrk="0" hangingPunct="1">
              <a:spcBef>
                <a:spcPct val="20000"/>
              </a:spcBef>
              <a:buFont typeface="Arial"/>
              <a:buNone/>
              <a:defRPr sz="3600" kern="1200">
                <a:solidFill>
                  <a:schemeClr val="bg1"/>
                </a:solidFill>
                <a:latin typeface="Palatino"/>
                <a:ea typeface="+mn-ea"/>
                <a:cs typeface="Palatino"/>
              </a:defRPr>
            </a:lvl1pPr>
            <a:lvl2pPr marL="457200" indent="0" algn="ctr" defTabSz="457200" rtl="0" eaLnBrk="1" latinLnBrk="0" hangingPunct="1">
              <a:spcBef>
                <a:spcPct val="20000"/>
              </a:spcBef>
              <a:buFont typeface="Arial"/>
              <a:buNone/>
              <a:defRPr sz="3600" kern="1200">
                <a:solidFill>
                  <a:schemeClr val="tx1">
                    <a:tint val="75000"/>
                  </a:schemeClr>
                </a:solidFill>
                <a:latin typeface="Palatino"/>
                <a:ea typeface="+mn-ea"/>
                <a:cs typeface="Palatino"/>
              </a:defRPr>
            </a:lvl2pPr>
            <a:lvl3pPr marL="914400" indent="0" algn="ctr" defTabSz="457200" rtl="0" eaLnBrk="1" latinLnBrk="0" hangingPunct="1">
              <a:spcBef>
                <a:spcPct val="20000"/>
              </a:spcBef>
              <a:buFont typeface="Arial"/>
              <a:buNone/>
              <a:defRPr sz="3600" kern="1200">
                <a:solidFill>
                  <a:schemeClr val="tx1">
                    <a:tint val="75000"/>
                  </a:schemeClr>
                </a:solidFill>
                <a:latin typeface="Palatino"/>
                <a:ea typeface="+mn-ea"/>
                <a:cs typeface="Palatino"/>
              </a:defRPr>
            </a:lvl3pPr>
            <a:lvl4pPr marL="1371600" indent="0" algn="ctr" defTabSz="457200" rtl="0" eaLnBrk="1" latinLnBrk="0" hangingPunct="1">
              <a:spcBef>
                <a:spcPct val="20000"/>
              </a:spcBef>
              <a:buFont typeface="Arial"/>
              <a:buNone/>
              <a:defRPr sz="3600" kern="1200">
                <a:solidFill>
                  <a:schemeClr val="tx1">
                    <a:tint val="75000"/>
                  </a:schemeClr>
                </a:solidFill>
                <a:latin typeface="Palatino"/>
                <a:ea typeface="+mn-ea"/>
                <a:cs typeface="Palatino"/>
              </a:defRPr>
            </a:lvl4pPr>
            <a:lvl5pPr marL="1828800" indent="0" algn="ctr" defTabSz="457200" rtl="0" eaLnBrk="1" latinLnBrk="0" hangingPunct="1">
              <a:spcBef>
                <a:spcPct val="20000"/>
              </a:spcBef>
              <a:buFont typeface="Arial"/>
              <a:buNone/>
              <a:defRPr sz="3600" kern="1200">
                <a:solidFill>
                  <a:schemeClr val="tx1">
                    <a:tint val="75000"/>
                  </a:schemeClr>
                </a:solidFill>
                <a:latin typeface="Palatino"/>
                <a:ea typeface="+mn-ea"/>
                <a:cs typeface="Palatino"/>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r>
              <a:rPr lang="en-US" sz="2000" smtClean="0"/>
              <a:t>@shoobe01</a:t>
            </a:r>
          </a:p>
          <a:p>
            <a:r>
              <a:rPr lang="en-US" sz="2000" smtClean="0"/>
              <a:t>4ourth.com</a:t>
            </a:r>
            <a:endParaRPr lang="en-US" i="1" dirty="0"/>
          </a:p>
        </p:txBody>
      </p:sp>
    </p:spTree>
    <p:extLst>
      <p:ext uri="{BB962C8B-B14F-4D97-AF65-F5344CB8AC3E}">
        <p14:creationId xmlns:p14="http://schemas.microsoft.com/office/powerpoint/2010/main" val="2219002562"/>
      </p:ext>
    </p:extLst>
  </p:cSld>
  <p:clrMapOvr>
    <a:masterClrMapping/>
  </p:clrMapOvr>
  <mc:AlternateContent xmlns:mc="http://schemas.openxmlformats.org/markup-compatibility/2006" xmlns:p14="http://schemas.microsoft.com/office/powerpoint/2010/main">
    <mc:Choice Requires="p14">
      <p:transition p14:dur="400" advTm="400">
        <p:fade/>
      </p:transition>
    </mc:Choice>
    <mc:Fallback xmlns="">
      <p:transition xmlns:p14="http://schemas.microsoft.com/office/powerpoint/2010/main" advTm="400">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Content Placeholder 2"/>
          <p:cNvSpPr>
            <a:spLocks noGrp="1"/>
          </p:cNvSpPr>
          <p:nvPr>
            <p:ph idx="1"/>
          </p:nvPr>
        </p:nvSpPr>
        <p:spPr>
          <a:xfrm>
            <a:off x="457200" y="2298830"/>
            <a:ext cx="7913687" cy="3593970"/>
          </a:xfrm>
        </p:spPr>
        <p:txBody>
          <a:bodyPr>
            <a:normAutofit/>
          </a:bodyPr>
          <a:lstStyle/>
          <a:p>
            <a:pPr marL="0" indent="0">
              <a:buClr>
                <a:srgbClr val="E9213C"/>
              </a:buClr>
              <a:buNone/>
            </a:pPr>
            <a:r>
              <a:rPr lang="en-US" sz="2000" dirty="0">
                <a:solidFill>
                  <a:srgbClr val="F2806C"/>
                </a:solidFill>
                <a:latin typeface="Akzidenz Grotesk BE"/>
                <a:cs typeface="Akzidenz Grotesk BE"/>
              </a:rPr>
              <a:t>Read More: </a:t>
            </a:r>
          </a:p>
          <a:p>
            <a:pPr marL="0" indent="0">
              <a:buClr>
                <a:srgbClr val="E9213C"/>
              </a:buClr>
              <a:buNone/>
            </a:pPr>
            <a:r>
              <a:rPr lang="en-US" sz="2000" dirty="0">
                <a:solidFill>
                  <a:srgbClr val="FFFFFF"/>
                </a:solidFill>
                <a:latin typeface="Akzidenz Grotesk BE"/>
                <a:cs typeface="Akzidenz Grotesk BE"/>
              </a:rPr>
              <a:t>The only reading here is from stuff I made, because this is one thing where I am not just familiar with the topic, but leading it. </a:t>
            </a:r>
            <a:endParaRPr lang="en-US" sz="2000" dirty="0" smtClean="0">
              <a:solidFill>
                <a:srgbClr val="FFFFFF"/>
              </a:solidFill>
              <a:latin typeface="Akzidenz Grotesk BE"/>
              <a:cs typeface="Akzidenz Grotesk BE"/>
            </a:endParaRPr>
          </a:p>
          <a:p>
            <a:pPr marL="0" indent="0">
              <a:buClr>
                <a:srgbClr val="E9213C"/>
              </a:buClr>
              <a:buNone/>
            </a:pPr>
            <a:r>
              <a:rPr lang="en-US" sz="2000" dirty="0" smtClean="0">
                <a:solidFill>
                  <a:srgbClr val="FFFFFF"/>
                </a:solidFill>
                <a:latin typeface="Akzidenz Grotesk BE"/>
                <a:cs typeface="Akzidenz Grotesk BE"/>
              </a:rPr>
              <a:t>I've </a:t>
            </a:r>
            <a:r>
              <a:rPr lang="en-US" sz="2000" dirty="0">
                <a:solidFill>
                  <a:srgbClr val="FFFFFF"/>
                </a:solidFill>
                <a:latin typeface="Akzidenz Grotesk BE"/>
                <a:cs typeface="Akzidenz Grotesk BE"/>
              </a:rPr>
              <a:t>done or collaborated with almost all the key research in the field lately, so just read the Touch page, and check out the video, presentation, and many references.</a:t>
            </a:r>
            <a:endParaRPr lang="en-US" sz="2000" dirty="0" smtClean="0">
              <a:solidFill>
                <a:srgbClr val="FFFFFF"/>
              </a:solidFill>
              <a:latin typeface="Akzidenz Grotesk BE"/>
              <a:cs typeface="Akzidenz Grotesk BE"/>
            </a:endParaRPr>
          </a:p>
        </p:txBody>
      </p:sp>
      <p:sp>
        <p:nvSpPr>
          <p:cNvPr id="6" name="TextBox 5"/>
          <p:cNvSpPr txBox="1"/>
          <p:nvPr/>
        </p:nvSpPr>
        <p:spPr>
          <a:xfrm>
            <a:off x="450290" y="1481938"/>
            <a:ext cx="7501468" cy="584776"/>
          </a:xfrm>
          <a:prstGeom prst="rect">
            <a:avLst/>
          </a:prstGeom>
          <a:noFill/>
        </p:spPr>
        <p:txBody>
          <a:bodyPr wrap="square" rtlCol="0">
            <a:spAutoFit/>
          </a:bodyPr>
          <a:lstStyle/>
          <a:p>
            <a:r>
              <a:rPr lang="en-US" sz="3200" dirty="0">
                <a:solidFill>
                  <a:srgbClr val="F2806C"/>
                </a:solidFill>
                <a:latin typeface="Palatino"/>
                <a:cs typeface="Palatino"/>
              </a:rPr>
              <a:t>Interface Design by Zones</a:t>
            </a:r>
          </a:p>
        </p:txBody>
      </p:sp>
    </p:spTree>
    <p:extLst>
      <p:ext uri="{BB962C8B-B14F-4D97-AF65-F5344CB8AC3E}">
        <p14:creationId xmlns:p14="http://schemas.microsoft.com/office/powerpoint/2010/main" val="3192536428"/>
      </p:ext>
    </p:extLst>
  </p:cSld>
  <p:clrMapOvr>
    <a:masterClrMapping/>
  </p:clrMapOvr>
  <mc:AlternateContent xmlns:mc="http://schemas.openxmlformats.org/markup-compatibility/2006" xmlns:p14="http://schemas.microsoft.com/office/powerpoint/2010/main">
    <mc:Choice Requires="p14">
      <p:transition p14:dur="400" advTm="400">
        <p:fade/>
      </p:transition>
    </mc:Choice>
    <mc:Fallback xmlns="">
      <p:transition xmlns:p14="http://schemas.microsoft.com/office/powerpoint/2010/main" advTm="400">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6" name="TextBox 5"/>
          <p:cNvSpPr txBox="1"/>
          <p:nvPr/>
        </p:nvSpPr>
        <p:spPr>
          <a:xfrm>
            <a:off x="450290" y="1481938"/>
            <a:ext cx="8325938" cy="2123658"/>
          </a:xfrm>
          <a:prstGeom prst="rect">
            <a:avLst/>
          </a:prstGeom>
          <a:noFill/>
        </p:spPr>
        <p:txBody>
          <a:bodyPr wrap="square" rtlCol="0">
            <a:spAutoFit/>
          </a:bodyPr>
          <a:lstStyle/>
          <a:p>
            <a:r>
              <a:rPr lang="en-US" sz="3200" dirty="0" smtClean="0">
                <a:solidFill>
                  <a:srgbClr val="F2806C"/>
                </a:solidFill>
                <a:latin typeface="Palatino"/>
                <a:cs typeface="Palatino"/>
              </a:rPr>
              <a:t>FINGERS, THUMBS, AND PEOPLE</a:t>
            </a:r>
          </a:p>
          <a:p>
            <a:endParaRPr lang="en-US" sz="2000" dirty="0">
              <a:solidFill>
                <a:schemeClr val="accent6">
                  <a:lumMod val="75000"/>
                </a:schemeClr>
              </a:solidFill>
              <a:latin typeface="Akzidenz Grotesk BE"/>
              <a:cs typeface="Akzidenz Grotesk BE"/>
            </a:endParaRPr>
          </a:p>
          <a:p>
            <a:pPr>
              <a:buClr>
                <a:srgbClr val="E9213C"/>
              </a:buClr>
            </a:pPr>
            <a:r>
              <a:rPr lang="en-US" sz="2000" dirty="0">
                <a:solidFill>
                  <a:schemeClr val="bg1"/>
                </a:solidFill>
                <a:latin typeface="Akzidenz Grotesk BE"/>
                <a:cs typeface="Akzidenz Grotesk BE"/>
                <a:hlinkClick r:id="rId3"/>
              </a:rPr>
              <a:t>http://interactions.acm.org/archive/view/may-june-2015/fingers-thumbs-and-</a:t>
            </a:r>
            <a:r>
              <a:rPr lang="en-US" sz="2000" dirty="0" smtClean="0">
                <a:solidFill>
                  <a:schemeClr val="bg1"/>
                </a:solidFill>
                <a:latin typeface="Akzidenz Grotesk BE"/>
                <a:cs typeface="Akzidenz Grotesk BE"/>
                <a:hlinkClick r:id="rId3"/>
              </a:rPr>
              <a:t>people</a:t>
            </a:r>
            <a:endParaRPr lang="en-US" sz="2000" dirty="0" smtClean="0">
              <a:solidFill>
                <a:schemeClr val="bg1"/>
              </a:solidFill>
              <a:latin typeface="Akzidenz Grotesk BE"/>
              <a:cs typeface="Akzidenz Grotesk BE"/>
            </a:endParaRPr>
          </a:p>
          <a:p>
            <a:pPr>
              <a:buClr>
                <a:srgbClr val="E9213C"/>
              </a:buClr>
            </a:pPr>
            <a:r>
              <a:rPr lang="en-US" sz="2000" dirty="0" smtClean="0">
                <a:solidFill>
                  <a:schemeClr val="bg1"/>
                </a:solidFill>
                <a:latin typeface="Akzidenz Grotesk BE"/>
                <a:cs typeface="Akzidenz Grotesk BE"/>
              </a:rPr>
              <a:t>Summary of my research in the June 2015 issue of ACM Interactions magazine. </a:t>
            </a:r>
          </a:p>
        </p:txBody>
      </p:sp>
      <p:pic>
        <p:nvPicPr>
          <p:cNvPr id="3" name="Picture 2"/>
          <p:cNvPicPr>
            <a:picLocks noChangeAspect="1"/>
          </p:cNvPicPr>
          <p:nvPr/>
        </p:nvPicPr>
        <p:blipFill>
          <a:blip r:embed="rId4"/>
          <a:stretch>
            <a:fillRect/>
          </a:stretch>
        </p:blipFill>
        <p:spPr>
          <a:xfrm>
            <a:off x="0" y="3882325"/>
            <a:ext cx="9144000" cy="2975675"/>
          </a:xfrm>
          <a:prstGeom prst="rect">
            <a:avLst/>
          </a:prstGeom>
        </p:spPr>
      </p:pic>
    </p:spTree>
    <p:extLst>
      <p:ext uri="{BB962C8B-B14F-4D97-AF65-F5344CB8AC3E}">
        <p14:creationId xmlns:p14="http://schemas.microsoft.com/office/powerpoint/2010/main" val="4274270157"/>
      </p:ext>
    </p:extLst>
  </p:cSld>
  <p:clrMapOvr>
    <a:masterClrMapping/>
  </p:clrMapOvr>
  <mc:AlternateContent xmlns:mc="http://schemas.openxmlformats.org/markup-compatibility/2006" xmlns:p14="http://schemas.microsoft.com/office/powerpoint/2010/main">
    <mc:Choice Requires="p14">
      <p:transition p14:dur="400" advTm="400">
        <p:fade/>
      </p:transition>
    </mc:Choice>
    <mc:Fallback xmlns="">
      <p:transition xmlns:p14="http://schemas.microsoft.com/office/powerpoint/2010/main" advTm="400">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6" name="TextBox 5"/>
          <p:cNvSpPr txBox="1"/>
          <p:nvPr/>
        </p:nvSpPr>
        <p:spPr>
          <a:xfrm>
            <a:off x="450290" y="1481938"/>
            <a:ext cx="8325938" cy="1815882"/>
          </a:xfrm>
          <a:prstGeom prst="rect">
            <a:avLst/>
          </a:prstGeom>
          <a:noFill/>
        </p:spPr>
        <p:txBody>
          <a:bodyPr wrap="square" rtlCol="0">
            <a:spAutoFit/>
          </a:bodyPr>
          <a:lstStyle/>
          <a:p>
            <a:r>
              <a:rPr lang="en-US" sz="3200" dirty="0" smtClean="0">
                <a:solidFill>
                  <a:srgbClr val="F2806C"/>
                </a:solidFill>
                <a:latin typeface="Palatino"/>
                <a:cs typeface="Palatino"/>
              </a:rPr>
              <a:t>Designing for Touch</a:t>
            </a:r>
          </a:p>
          <a:p>
            <a:endParaRPr lang="en-US" sz="2000" dirty="0">
              <a:solidFill>
                <a:schemeClr val="accent6">
                  <a:lumMod val="75000"/>
                </a:schemeClr>
              </a:solidFill>
              <a:latin typeface="Akzidenz Grotesk BE"/>
              <a:cs typeface="Akzidenz Grotesk BE"/>
            </a:endParaRPr>
          </a:p>
          <a:p>
            <a:pPr>
              <a:buClr>
                <a:srgbClr val="E9213C"/>
              </a:buClr>
            </a:pPr>
            <a:r>
              <a:rPr lang="en-US" sz="2000" dirty="0">
                <a:solidFill>
                  <a:schemeClr val="bg1"/>
                </a:solidFill>
                <a:latin typeface="Akzidenz Grotesk BE"/>
                <a:cs typeface="Akzidenz Grotesk BE"/>
                <a:hlinkClick r:id="rId3"/>
              </a:rPr>
              <a:t>http://4ourth.com/Touch/</a:t>
            </a:r>
            <a:r>
              <a:rPr lang="en-US" sz="2000" dirty="0" smtClean="0">
                <a:solidFill>
                  <a:schemeClr val="bg1"/>
                </a:solidFill>
                <a:latin typeface="Akzidenz Grotesk BE"/>
                <a:cs typeface="Akzidenz Grotesk BE"/>
                <a:hlinkClick r:id="rId3"/>
              </a:rPr>
              <a:t>index.html</a:t>
            </a:r>
            <a:endParaRPr lang="en-US" sz="2000" dirty="0" smtClean="0">
              <a:solidFill>
                <a:schemeClr val="bg1"/>
              </a:solidFill>
              <a:latin typeface="Akzidenz Grotesk BE"/>
              <a:cs typeface="Akzidenz Grotesk BE"/>
            </a:endParaRPr>
          </a:p>
          <a:p>
            <a:pPr>
              <a:buClr>
                <a:srgbClr val="E9213C"/>
              </a:buClr>
            </a:pPr>
            <a:r>
              <a:rPr lang="en-US" sz="2000" dirty="0" smtClean="0">
                <a:solidFill>
                  <a:schemeClr val="bg1"/>
                </a:solidFill>
                <a:latin typeface="Akzidenz Grotesk BE"/>
                <a:cs typeface="Akzidenz Grotesk BE"/>
              </a:rPr>
              <a:t>All my touch stuff is summarized here. Links to all the videos, PPTs, and articles ever written, plus a summary on the page itself.</a:t>
            </a:r>
          </a:p>
        </p:txBody>
      </p:sp>
    </p:spTree>
    <p:extLst>
      <p:ext uri="{BB962C8B-B14F-4D97-AF65-F5344CB8AC3E}">
        <p14:creationId xmlns:p14="http://schemas.microsoft.com/office/powerpoint/2010/main" val="1496459107"/>
      </p:ext>
    </p:extLst>
  </p:cSld>
  <p:clrMapOvr>
    <a:masterClrMapping/>
  </p:clrMapOvr>
  <mc:AlternateContent xmlns:mc="http://schemas.openxmlformats.org/markup-compatibility/2006" xmlns:p14="http://schemas.microsoft.com/office/powerpoint/2010/main">
    <mc:Choice Requires="p14">
      <p:transition p14:dur="400" advTm="400">
        <p:fade/>
      </p:transition>
    </mc:Choice>
    <mc:Fallback xmlns="">
      <p:transition xmlns:p14="http://schemas.microsoft.com/office/powerpoint/2010/main" advTm="400">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6" name="TextBox 5"/>
          <p:cNvSpPr txBox="1"/>
          <p:nvPr/>
        </p:nvSpPr>
        <p:spPr>
          <a:xfrm>
            <a:off x="450290" y="1481938"/>
            <a:ext cx="8325938" cy="3354765"/>
          </a:xfrm>
          <a:prstGeom prst="rect">
            <a:avLst/>
          </a:prstGeom>
          <a:noFill/>
        </p:spPr>
        <p:txBody>
          <a:bodyPr wrap="square" rtlCol="0">
            <a:spAutoFit/>
          </a:bodyPr>
          <a:lstStyle/>
          <a:p>
            <a:r>
              <a:rPr lang="en-US" sz="3200" dirty="0">
                <a:solidFill>
                  <a:srgbClr val="F2806C"/>
                </a:solidFill>
                <a:latin typeface="Palatino"/>
                <a:cs typeface="Palatino"/>
              </a:rPr>
              <a:t>Human Factors &amp; Physiology</a:t>
            </a:r>
          </a:p>
          <a:p>
            <a:endParaRPr lang="en-US" sz="2000" dirty="0" smtClean="0">
              <a:solidFill>
                <a:schemeClr val="accent6">
                  <a:lumMod val="75000"/>
                </a:schemeClr>
              </a:solidFill>
              <a:latin typeface="Akzidenz Grotesk BE"/>
              <a:cs typeface="Akzidenz Grotesk BE"/>
            </a:endParaRPr>
          </a:p>
          <a:p>
            <a:pPr>
              <a:buClr>
                <a:srgbClr val="E9213C"/>
              </a:buClr>
            </a:pPr>
            <a:r>
              <a:rPr lang="en-US" sz="2000" dirty="0">
                <a:solidFill>
                  <a:schemeClr val="accent6">
                    <a:lumMod val="75000"/>
                  </a:schemeClr>
                </a:solidFill>
                <a:latin typeface="Akzidenz Grotesk BE"/>
                <a:cs typeface="Akzidenz Grotesk BE"/>
                <a:hlinkClick r:id="rId3" invalidUrl="http://4ourth.com/wiki/Human Factors &amp; Physiology"/>
              </a:rPr>
              <a:t>http://4ourth.com/wiki/Human%20Factors%20%26%</a:t>
            </a:r>
            <a:r>
              <a:rPr lang="en-US" sz="2000" dirty="0" smtClean="0">
                <a:solidFill>
                  <a:schemeClr val="accent6">
                    <a:lumMod val="75000"/>
                  </a:schemeClr>
                </a:solidFill>
                <a:latin typeface="Akzidenz Grotesk BE"/>
                <a:cs typeface="Akzidenz Grotesk BE"/>
                <a:hlinkClick r:id="rId4" invalidUrl="http://4ourth.com/wiki/Human Factors &amp; Physiology"/>
              </a:rPr>
              <a:t>20Physiology</a:t>
            </a:r>
            <a:endParaRPr lang="en-US" sz="2000" dirty="0" smtClean="0">
              <a:solidFill>
                <a:schemeClr val="accent6">
                  <a:lumMod val="75000"/>
                </a:schemeClr>
              </a:solidFill>
              <a:latin typeface="Akzidenz Grotesk BE"/>
              <a:cs typeface="Akzidenz Grotesk BE"/>
            </a:endParaRPr>
          </a:p>
          <a:p>
            <a:pPr>
              <a:buClr>
                <a:srgbClr val="E9213C"/>
              </a:buClr>
            </a:pPr>
            <a:r>
              <a:rPr lang="en-US" sz="2000" dirty="0" smtClean="0">
                <a:solidFill>
                  <a:schemeClr val="bg1"/>
                </a:solidFill>
                <a:latin typeface="Akzidenz Grotesk BE"/>
                <a:cs typeface="Akzidenz Grotesk BE"/>
              </a:rPr>
              <a:t>This gets into some of the physiology behind what is happening when people touch and look at their phones. </a:t>
            </a:r>
          </a:p>
          <a:p>
            <a:pPr>
              <a:buClr>
                <a:srgbClr val="E9213C"/>
              </a:buClr>
            </a:pPr>
            <a:r>
              <a:rPr lang="en-US" sz="2000" dirty="0" smtClean="0">
                <a:solidFill>
                  <a:schemeClr val="bg1"/>
                </a:solidFill>
                <a:latin typeface="Akzidenz Grotesk BE"/>
                <a:cs typeface="Akzidenz Grotesk BE"/>
              </a:rPr>
              <a:t>Remember this, even if you don’t remember the numbers: people do not change. Our bodies and brains are the same, so fundamental behaviors are not going to change. Adapt your technology instead. </a:t>
            </a:r>
          </a:p>
          <a:p>
            <a:pPr>
              <a:buClr>
                <a:srgbClr val="E9213C"/>
              </a:buClr>
            </a:pPr>
            <a:endParaRPr lang="en-US" sz="2000" i="1" dirty="0">
              <a:solidFill>
                <a:schemeClr val="bg1"/>
              </a:solidFill>
              <a:latin typeface="Akzidenz Grotesk BE"/>
              <a:cs typeface="Akzidenz Grotesk BE"/>
            </a:endParaRPr>
          </a:p>
          <a:p>
            <a:pPr>
              <a:buClr>
                <a:srgbClr val="E9213C"/>
              </a:buClr>
            </a:pPr>
            <a:endParaRPr lang="en-US" sz="2000" i="1" dirty="0" smtClean="0">
              <a:solidFill>
                <a:schemeClr val="bg1"/>
              </a:solidFill>
              <a:latin typeface="Akzidenz Grotesk BE"/>
              <a:cs typeface="Akzidenz Grotesk BE"/>
            </a:endParaRPr>
          </a:p>
        </p:txBody>
      </p:sp>
    </p:spTree>
    <p:extLst>
      <p:ext uri="{BB962C8B-B14F-4D97-AF65-F5344CB8AC3E}">
        <p14:creationId xmlns:p14="http://schemas.microsoft.com/office/powerpoint/2010/main" val="742795921"/>
      </p:ext>
    </p:extLst>
  </p:cSld>
  <p:clrMapOvr>
    <a:masterClrMapping/>
  </p:clrMapOvr>
  <mc:AlternateContent xmlns:mc="http://schemas.openxmlformats.org/markup-compatibility/2006" xmlns:p14="http://schemas.microsoft.com/office/powerpoint/2010/main">
    <mc:Choice Requires="p14">
      <p:transition p14:dur="400" advTm="400">
        <p:fade/>
      </p:transition>
    </mc:Choice>
    <mc:Fallback xmlns="">
      <p:transition xmlns:p14="http://schemas.microsoft.com/office/powerpoint/2010/main" advTm="400">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6" name="TextBox 5"/>
          <p:cNvSpPr txBox="1"/>
          <p:nvPr/>
        </p:nvSpPr>
        <p:spPr>
          <a:xfrm>
            <a:off x="450290" y="1481938"/>
            <a:ext cx="8325938" cy="3970318"/>
          </a:xfrm>
          <a:prstGeom prst="rect">
            <a:avLst/>
          </a:prstGeom>
          <a:noFill/>
        </p:spPr>
        <p:txBody>
          <a:bodyPr wrap="square" rtlCol="0">
            <a:spAutoFit/>
          </a:bodyPr>
          <a:lstStyle/>
          <a:p>
            <a:r>
              <a:rPr lang="en-US" sz="3200" dirty="0" smtClean="0">
                <a:solidFill>
                  <a:srgbClr val="F2806C"/>
                </a:solidFill>
                <a:latin typeface="Palatino"/>
                <a:cs typeface="Palatino"/>
              </a:rPr>
              <a:t>Menus Aren’t Bad</a:t>
            </a:r>
            <a:endParaRPr lang="en-US" sz="3200" dirty="0">
              <a:solidFill>
                <a:srgbClr val="F2806C"/>
              </a:solidFill>
              <a:latin typeface="Palatino"/>
              <a:cs typeface="Palatino"/>
            </a:endParaRPr>
          </a:p>
          <a:p>
            <a:endParaRPr lang="en-US" sz="2000" dirty="0" smtClean="0">
              <a:solidFill>
                <a:schemeClr val="accent6">
                  <a:lumMod val="75000"/>
                </a:schemeClr>
              </a:solidFill>
              <a:latin typeface="Akzidenz Grotesk BE"/>
              <a:cs typeface="Akzidenz Grotesk BE"/>
            </a:endParaRPr>
          </a:p>
          <a:p>
            <a:pPr>
              <a:buClr>
                <a:srgbClr val="E9213C"/>
              </a:buClr>
            </a:pPr>
            <a:r>
              <a:rPr lang="en-US" sz="2000" dirty="0">
                <a:solidFill>
                  <a:schemeClr val="accent6">
                    <a:lumMod val="75000"/>
                  </a:schemeClr>
                </a:solidFill>
                <a:latin typeface="Akzidenz Grotesk BE"/>
                <a:cs typeface="Akzidenz Grotesk BE"/>
                <a:hlinkClick r:id="rId3"/>
              </a:rPr>
              <a:t>http://</a:t>
            </a:r>
            <a:r>
              <a:rPr lang="en-US" sz="2000" dirty="0" smtClean="0">
                <a:solidFill>
                  <a:schemeClr val="accent6">
                    <a:lumMod val="75000"/>
                  </a:schemeClr>
                </a:solidFill>
                <a:latin typeface="Akzidenz Grotesk BE"/>
                <a:cs typeface="Akzidenz Grotesk BE"/>
                <a:hlinkClick r:id="rId3"/>
              </a:rPr>
              <a:t>www.uxmatters.com/mt/archives/2015/05/why-its-totally-okay-to-use-a-hamburger-icon.php</a:t>
            </a:r>
            <a:endParaRPr lang="en-US" sz="2000" dirty="0" smtClean="0">
              <a:solidFill>
                <a:schemeClr val="accent6">
                  <a:lumMod val="75000"/>
                </a:schemeClr>
              </a:solidFill>
              <a:latin typeface="Akzidenz Grotesk BE"/>
              <a:cs typeface="Akzidenz Grotesk BE"/>
            </a:endParaRPr>
          </a:p>
          <a:p>
            <a:pPr>
              <a:buClr>
                <a:srgbClr val="E9213C"/>
              </a:buClr>
            </a:pPr>
            <a:r>
              <a:rPr lang="en-US" sz="2000" dirty="0" smtClean="0">
                <a:solidFill>
                  <a:schemeClr val="bg1"/>
                </a:solidFill>
                <a:latin typeface="Akzidenz Grotesk BE"/>
                <a:cs typeface="Akzidenz Grotesk BE"/>
              </a:rPr>
              <a:t>The bad reputation menus have is from </a:t>
            </a:r>
            <a:r>
              <a:rPr lang="en-US" sz="2000" dirty="0" err="1" smtClean="0">
                <a:solidFill>
                  <a:schemeClr val="bg1"/>
                </a:solidFill>
                <a:latin typeface="Akzidenz Grotesk BE"/>
                <a:cs typeface="Akzidenz Grotesk BE"/>
              </a:rPr>
              <a:t>mis</a:t>
            </a:r>
            <a:r>
              <a:rPr lang="en-US" sz="2000" dirty="0" smtClean="0">
                <a:solidFill>
                  <a:schemeClr val="bg1"/>
                </a:solidFill>
                <a:latin typeface="Akzidenz Grotesk BE"/>
                <a:cs typeface="Akzidenz Grotesk BE"/>
              </a:rPr>
              <a:t>-use. Continue the principles above and put tertiary items in the menu. Over-populating the tab bar isn’t going to solve the problem a lot of sites and apps are discovering. </a:t>
            </a:r>
          </a:p>
          <a:p>
            <a:pPr>
              <a:buClr>
                <a:srgbClr val="E9213C"/>
              </a:buClr>
            </a:pPr>
            <a:endParaRPr lang="en-US" sz="2000" dirty="0" smtClean="0">
              <a:solidFill>
                <a:schemeClr val="accent6">
                  <a:lumMod val="75000"/>
                </a:schemeClr>
              </a:solidFill>
              <a:latin typeface="Akzidenz Grotesk BE"/>
              <a:cs typeface="Akzidenz Grotesk BE"/>
              <a:hlinkClick r:id="rId4"/>
            </a:endParaRPr>
          </a:p>
          <a:p>
            <a:pPr>
              <a:buClr>
                <a:srgbClr val="E9213C"/>
              </a:buClr>
            </a:pPr>
            <a:r>
              <a:rPr lang="en-US" sz="2000" dirty="0" smtClean="0">
                <a:solidFill>
                  <a:schemeClr val="accent6">
                    <a:lumMod val="75000"/>
                  </a:schemeClr>
                </a:solidFill>
                <a:latin typeface="Akzidenz Grotesk BE"/>
                <a:cs typeface="Akzidenz Grotesk BE"/>
                <a:hlinkClick r:id="rId4"/>
              </a:rPr>
              <a:t>http</a:t>
            </a:r>
            <a:r>
              <a:rPr lang="en-US" sz="2000" dirty="0">
                <a:solidFill>
                  <a:schemeClr val="accent6">
                    <a:lumMod val="75000"/>
                  </a:schemeClr>
                </a:solidFill>
                <a:latin typeface="Akzidenz Grotesk BE"/>
                <a:cs typeface="Akzidenz Grotesk BE"/>
                <a:hlinkClick r:id="rId4"/>
              </a:rPr>
              <a:t>://clearleft.com/thinks/359</a:t>
            </a:r>
            <a:endParaRPr lang="en-US" sz="2000" dirty="0">
              <a:solidFill>
                <a:schemeClr val="accent6">
                  <a:lumMod val="75000"/>
                </a:schemeClr>
              </a:solidFill>
              <a:latin typeface="Akzidenz Grotesk BE"/>
              <a:cs typeface="Akzidenz Grotesk BE"/>
            </a:endParaRPr>
          </a:p>
          <a:p>
            <a:pPr>
              <a:buClr>
                <a:srgbClr val="E9213C"/>
              </a:buClr>
            </a:pPr>
            <a:r>
              <a:rPr lang="en-US" sz="2000" dirty="0" smtClean="0">
                <a:solidFill>
                  <a:schemeClr val="bg1"/>
                </a:solidFill>
                <a:latin typeface="Akzidenz Grotesk BE"/>
                <a:cs typeface="Akzidenz Grotesk BE"/>
              </a:rPr>
              <a:t>“…this </a:t>
            </a:r>
            <a:r>
              <a:rPr lang="en-US" sz="2000" dirty="0">
                <a:solidFill>
                  <a:schemeClr val="bg1"/>
                </a:solidFill>
                <a:latin typeface="Akzidenz Grotesk BE"/>
                <a:cs typeface="Akzidenz Grotesk BE"/>
              </a:rPr>
              <a:t>will only be possible if we stop showing off to our friends by “hamburger shaming”, and embrace the plucky icon for what it is, warts and all</a:t>
            </a:r>
            <a:r>
              <a:rPr lang="en-US" sz="2000" dirty="0" smtClean="0">
                <a:solidFill>
                  <a:schemeClr val="bg1"/>
                </a:solidFill>
                <a:latin typeface="Akzidenz Grotesk BE"/>
                <a:cs typeface="Akzidenz Grotesk BE"/>
              </a:rPr>
              <a:t>.</a:t>
            </a:r>
            <a:r>
              <a:rPr lang="en-US" sz="2000" i="1" dirty="0" smtClean="0">
                <a:solidFill>
                  <a:schemeClr val="bg1"/>
                </a:solidFill>
                <a:latin typeface="Akzidenz Grotesk BE"/>
                <a:cs typeface="Akzidenz Grotesk BE"/>
              </a:rPr>
              <a:t>”</a:t>
            </a:r>
            <a:endParaRPr lang="en-US" sz="2000" i="1" dirty="0">
              <a:solidFill>
                <a:schemeClr val="bg1"/>
              </a:solidFill>
              <a:latin typeface="Akzidenz Grotesk BE"/>
              <a:cs typeface="Akzidenz Grotesk BE"/>
            </a:endParaRPr>
          </a:p>
        </p:txBody>
      </p:sp>
      <p:sp>
        <p:nvSpPr>
          <p:cNvPr id="4" name="TextBox 3"/>
          <p:cNvSpPr txBox="1"/>
          <p:nvPr/>
        </p:nvSpPr>
        <p:spPr>
          <a:xfrm>
            <a:off x="-1347537" y="2743200"/>
            <a:ext cx="1010653" cy="369332"/>
          </a:xfrm>
          <a:prstGeom prst="rect">
            <a:avLst/>
          </a:prstGeom>
          <a:solidFill>
            <a:srgbClr val="FFFF00"/>
          </a:solidFill>
          <a:ln>
            <a:solidFill>
              <a:schemeClr val="accent6">
                <a:lumMod val="50000"/>
              </a:schemeClr>
            </a:solidFill>
          </a:ln>
        </p:spPr>
        <p:txBody>
          <a:bodyPr wrap="square" rtlCol="0">
            <a:spAutoFit/>
          </a:bodyPr>
          <a:lstStyle/>
          <a:p>
            <a:pPr algn="ctr"/>
            <a:r>
              <a:rPr lang="en-US" smtClean="0"/>
              <a:t>New</a:t>
            </a:r>
            <a:endParaRPr lang="en-US"/>
          </a:p>
        </p:txBody>
      </p:sp>
    </p:spTree>
    <p:extLst>
      <p:ext uri="{BB962C8B-B14F-4D97-AF65-F5344CB8AC3E}">
        <p14:creationId xmlns:p14="http://schemas.microsoft.com/office/powerpoint/2010/main" val="621816614"/>
      </p:ext>
    </p:extLst>
  </p:cSld>
  <p:clrMapOvr>
    <a:masterClrMapping/>
  </p:clrMapOvr>
  <mc:AlternateContent xmlns:mc="http://schemas.openxmlformats.org/markup-compatibility/2006" xmlns:p14="http://schemas.microsoft.com/office/powerpoint/2010/main">
    <mc:Choice Requires="p14">
      <p:transition p14:dur="400" advTm="400">
        <p:fade/>
      </p:transition>
    </mc:Choice>
    <mc:Fallback xmlns="">
      <p:transition xmlns:p14="http://schemas.microsoft.com/office/powerpoint/2010/main" advTm="400">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6" name="TextBox 5"/>
          <p:cNvSpPr txBox="1"/>
          <p:nvPr/>
        </p:nvSpPr>
        <p:spPr>
          <a:xfrm>
            <a:off x="450290" y="1481938"/>
            <a:ext cx="8325938" cy="4893647"/>
          </a:xfrm>
          <a:prstGeom prst="rect">
            <a:avLst/>
          </a:prstGeom>
          <a:noFill/>
        </p:spPr>
        <p:txBody>
          <a:bodyPr wrap="square" rtlCol="0">
            <a:spAutoFit/>
          </a:bodyPr>
          <a:lstStyle/>
          <a:p>
            <a:r>
              <a:rPr lang="en-US" sz="3200" dirty="0" smtClean="0">
                <a:solidFill>
                  <a:srgbClr val="F2806C"/>
                </a:solidFill>
                <a:latin typeface="Palatino"/>
                <a:cs typeface="Palatino"/>
              </a:rPr>
              <a:t>Music, Redefined</a:t>
            </a:r>
            <a:endParaRPr lang="en-US" sz="3200" dirty="0">
              <a:solidFill>
                <a:srgbClr val="F2806C"/>
              </a:solidFill>
              <a:latin typeface="Palatino"/>
              <a:cs typeface="Palatino"/>
            </a:endParaRPr>
          </a:p>
          <a:p>
            <a:endParaRPr lang="en-US" sz="2000" dirty="0" smtClean="0">
              <a:solidFill>
                <a:schemeClr val="accent6">
                  <a:lumMod val="75000"/>
                </a:schemeClr>
              </a:solidFill>
              <a:latin typeface="Akzidenz Grotesk BE"/>
              <a:cs typeface="Akzidenz Grotesk BE"/>
            </a:endParaRPr>
          </a:p>
          <a:p>
            <a:pPr>
              <a:buClr>
                <a:srgbClr val="E9213C"/>
              </a:buClr>
            </a:pPr>
            <a:r>
              <a:rPr lang="en-US" sz="2000" dirty="0">
                <a:solidFill>
                  <a:schemeClr val="accent6">
                    <a:lumMod val="75000"/>
                  </a:schemeClr>
                </a:solidFill>
                <a:latin typeface="Akzidenz Grotesk BE"/>
                <a:cs typeface="Akzidenz Grotesk BE"/>
                <a:hlinkClick r:id="rId3"/>
              </a:rPr>
              <a:t>http://</a:t>
            </a:r>
            <a:r>
              <a:rPr lang="en-US" sz="2000" dirty="0" smtClean="0">
                <a:solidFill>
                  <a:schemeClr val="accent6">
                    <a:lumMod val="75000"/>
                  </a:schemeClr>
                </a:solidFill>
                <a:latin typeface="Akzidenz Grotesk BE"/>
                <a:cs typeface="Akzidenz Grotesk BE"/>
                <a:hlinkClick r:id="rId3"/>
              </a:rPr>
              <a:t>daniellancefisher.com.au/JB-Hi-Fi-NOW-Music</a:t>
            </a:r>
            <a:endParaRPr lang="en-US" sz="2000" dirty="0" smtClean="0">
              <a:solidFill>
                <a:schemeClr val="accent6">
                  <a:lumMod val="75000"/>
                </a:schemeClr>
              </a:solidFill>
              <a:latin typeface="Akzidenz Grotesk BE"/>
              <a:cs typeface="Akzidenz Grotesk BE"/>
            </a:endParaRPr>
          </a:p>
          <a:p>
            <a:pPr>
              <a:buClr>
                <a:srgbClr val="E9213C"/>
              </a:buClr>
            </a:pPr>
            <a:r>
              <a:rPr lang="en-US" sz="2000" dirty="0" smtClean="0">
                <a:solidFill>
                  <a:schemeClr val="bg1"/>
                </a:solidFill>
                <a:latin typeface="Akzidenz Grotesk BE"/>
                <a:cs typeface="Akzidenz Grotesk BE"/>
              </a:rPr>
              <a:t>The music app I refer to in the last slide of the deck.</a:t>
            </a:r>
          </a:p>
          <a:p>
            <a:pPr>
              <a:buClr>
                <a:srgbClr val="E9213C"/>
              </a:buClr>
            </a:pPr>
            <a:endParaRPr lang="en-US" sz="2000" dirty="0" smtClean="0">
              <a:solidFill>
                <a:schemeClr val="bg1"/>
              </a:solidFill>
              <a:latin typeface="Akzidenz Grotesk BE"/>
              <a:cs typeface="Akzidenz Grotesk BE"/>
            </a:endParaRPr>
          </a:p>
          <a:p>
            <a:pPr>
              <a:buClr>
                <a:srgbClr val="E9213C"/>
              </a:buClr>
            </a:pPr>
            <a:r>
              <a:rPr lang="en-US" sz="2000" i="1" dirty="0">
                <a:solidFill>
                  <a:schemeClr val="bg1"/>
                </a:solidFill>
                <a:latin typeface="Akzidenz Grotesk BE"/>
                <a:cs typeface="Akzidenz Grotesk BE"/>
              </a:rPr>
              <a:t>While searching for the perfect position, I came across a lot of research into how people were using their devices. The most inspiring of which was an insightful article by Steven </a:t>
            </a:r>
            <a:r>
              <a:rPr lang="en-US" sz="2000" i="1" dirty="0" err="1">
                <a:solidFill>
                  <a:schemeClr val="bg1"/>
                </a:solidFill>
                <a:latin typeface="Akzidenz Grotesk BE"/>
                <a:cs typeface="Akzidenz Grotesk BE"/>
              </a:rPr>
              <a:t>Hoober</a:t>
            </a:r>
            <a:r>
              <a:rPr lang="en-US" sz="2000" i="1" dirty="0">
                <a:solidFill>
                  <a:schemeClr val="bg1"/>
                </a:solidFill>
                <a:latin typeface="Akzidenz Grotesk BE"/>
                <a:cs typeface="Akzidenz Grotesk BE"/>
              </a:rPr>
              <a:t> on how users preferred to hold their </a:t>
            </a:r>
            <a:r>
              <a:rPr lang="en-US" sz="2000" i="1" dirty="0" err="1">
                <a:solidFill>
                  <a:schemeClr val="bg1"/>
                </a:solidFill>
                <a:latin typeface="Akzidenz Grotesk BE"/>
                <a:cs typeface="Akzidenz Grotesk BE"/>
              </a:rPr>
              <a:t>devices.The</a:t>
            </a:r>
            <a:r>
              <a:rPr lang="en-US" sz="2000" i="1" dirty="0">
                <a:solidFill>
                  <a:schemeClr val="bg1"/>
                </a:solidFill>
                <a:latin typeface="Akzidenz Grotesk BE"/>
                <a:cs typeface="Akzidenz Grotesk BE"/>
              </a:rPr>
              <a:t> landscape was changing, and putting functionality lower was now going to benefit the </a:t>
            </a:r>
            <a:r>
              <a:rPr lang="en-US" sz="2000" i="1" dirty="0" smtClean="0">
                <a:solidFill>
                  <a:schemeClr val="bg1"/>
                </a:solidFill>
                <a:latin typeface="Akzidenz Grotesk BE"/>
                <a:cs typeface="Akzidenz Grotesk BE"/>
              </a:rPr>
              <a:t>user</a:t>
            </a:r>
          </a:p>
          <a:p>
            <a:pPr>
              <a:buClr>
                <a:srgbClr val="E9213C"/>
              </a:buClr>
            </a:pPr>
            <a:endParaRPr lang="en-US" sz="2000" i="1" dirty="0" smtClean="0">
              <a:solidFill>
                <a:schemeClr val="bg1"/>
              </a:solidFill>
              <a:latin typeface="Akzidenz Grotesk BE"/>
              <a:cs typeface="Akzidenz Grotesk BE"/>
            </a:endParaRPr>
          </a:p>
          <a:p>
            <a:pPr>
              <a:buClr>
                <a:srgbClr val="E9213C"/>
              </a:buClr>
            </a:pPr>
            <a:r>
              <a:rPr lang="en-US" sz="2000" i="1" dirty="0" smtClean="0">
                <a:solidFill>
                  <a:schemeClr val="bg1"/>
                </a:solidFill>
                <a:latin typeface="Akzidenz Grotesk BE"/>
                <a:cs typeface="Akzidenz Grotesk BE"/>
              </a:rPr>
              <a:t>instantly </a:t>
            </a:r>
            <a:r>
              <a:rPr lang="en-US" sz="2000" i="1" dirty="0">
                <a:solidFill>
                  <a:schemeClr val="bg1"/>
                </a:solidFill>
                <a:latin typeface="Akzidenz Grotesk BE"/>
                <a:cs typeface="Akzidenz Grotesk BE"/>
              </a:rPr>
              <a:t>it was easier, faster, and more enjoyable to use. It was working, and it felt right. After some fine tuning and tweaking, it was ready to be rolled out into the rest of the app.</a:t>
            </a:r>
          </a:p>
          <a:p>
            <a:pPr>
              <a:buClr>
                <a:srgbClr val="E9213C"/>
              </a:buClr>
            </a:pPr>
            <a:endParaRPr lang="en-US" sz="2000" dirty="0" smtClean="0">
              <a:solidFill>
                <a:schemeClr val="bg1"/>
              </a:solidFill>
              <a:latin typeface="Akzidenz Grotesk BE"/>
              <a:cs typeface="Akzidenz Grotesk BE"/>
            </a:endParaRPr>
          </a:p>
        </p:txBody>
      </p:sp>
    </p:spTree>
    <p:extLst>
      <p:ext uri="{BB962C8B-B14F-4D97-AF65-F5344CB8AC3E}">
        <p14:creationId xmlns:p14="http://schemas.microsoft.com/office/powerpoint/2010/main" val="397610376"/>
      </p:ext>
    </p:extLst>
  </p:cSld>
  <p:clrMapOvr>
    <a:masterClrMapping/>
  </p:clrMapOvr>
  <mc:AlternateContent xmlns:mc="http://schemas.openxmlformats.org/markup-compatibility/2006" xmlns:p14="http://schemas.microsoft.com/office/powerpoint/2010/main">
    <mc:Choice Requires="p14">
      <p:transition p14:dur="400" advTm="400">
        <p:fade/>
      </p:transition>
    </mc:Choice>
    <mc:Fallback xmlns="">
      <p:transition xmlns:p14="http://schemas.microsoft.com/office/powerpoint/2010/main" advTm="400">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6" name="TextBox 5"/>
          <p:cNvSpPr txBox="1"/>
          <p:nvPr/>
        </p:nvSpPr>
        <p:spPr>
          <a:xfrm>
            <a:off x="450290" y="1481938"/>
            <a:ext cx="8325938" cy="3970318"/>
          </a:xfrm>
          <a:prstGeom prst="rect">
            <a:avLst/>
          </a:prstGeom>
          <a:noFill/>
        </p:spPr>
        <p:txBody>
          <a:bodyPr wrap="square" rtlCol="0">
            <a:spAutoFit/>
          </a:bodyPr>
          <a:lstStyle/>
          <a:p>
            <a:r>
              <a:rPr lang="en-US" sz="3200" dirty="0">
                <a:solidFill>
                  <a:srgbClr val="F2806C"/>
                </a:solidFill>
                <a:latin typeface="Palatino"/>
                <a:cs typeface="Palatino"/>
              </a:rPr>
              <a:t>The best icon is a text label</a:t>
            </a:r>
            <a:endParaRPr lang="en-US" sz="3200" dirty="0">
              <a:solidFill>
                <a:srgbClr val="F2806C"/>
              </a:solidFill>
              <a:latin typeface="Palatino"/>
              <a:cs typeface="Palatino"/>
            </a:endParaRPr>
          </a:p>
          <a:p>
            <a:endParaRPr lang="en-US" sz="2000" dirty="0" smtClean="0">
              <a:solidFill>
                <a:schemeClr val="accent6">
                  <a:lumMod val="75000"/>
                </a:schemeClr>
              </a:solidFill>
              <a:latin typeface="Akzidenz Grotesk BE"/>
              <a:cs typeface="Akzidenz Grotesk BE"/>
            </a:endParaRPr>
          </a:p>
          <a:p>
            <a:pPr>
              <a:buClr>
                <a:srgbClr val="E9213C"/>
              </a:buClr>
            </a:pPr>
            <a:r>
              <a:rPr lang="en-US" sz="2000" dirty="0">
                <a:solidFill>
                  <a:schemeClr val="accent6">
                    <a:lumMod val="75000"/>
                  </a:schemeClr>
                </a:solidFill>
                <a:latin typeface="Akzidenz Grotesk BE"/>
                <a:cs typeface="Akzidenz Grotesk BE"/>
                <a:hlinkClick r:id="rId3"/>
              </a:rPr>
              <a:t>http://</a:t>
            </a:r>
            <a:r>
              <a:rPr lang="en-US" sz="2000" dirty="0" smtClean="0">
                <a:solidFill>
                  <a:schemeClr val="accent6">
                    <a:lumMod val="75000"/>
                  </a:schemeClr>
                </a:solidFill>
                <a:latin typeface="Akzidenz Grotesk BE"/>
                <a:cs typeface="Akzidenz Grotesk BE"/>
                <a:hlinkClick r:id="rId3"/>
              </a:rPr>
              <a:t>thomasbyttebier.be/blog/the-best-icon-is-a-text-label</a:t>
            </a:r>
            <a:endParaRPr lang="en-US" sz="2000" dirty="0" smtClean="0">
              <a:solidFill>
                <a:schemeClr val="accent6">
                  <a:lumMod val="75000"/>
                </a:schemeClr>
              </a:solidFill>
              <a:latin typeface="Akzidenz Grotesk BE"/>
              <a:cs typeface="Akzidenz Grotesk BE"/>
            </a:endParaRPr>
          </a:p>
          <a:p>
            <a:pPr>
              <a:buClr>
                <a:srgbClr val="E9213C"/>
              </a:buClr>
            </a:pPr>
            <a:r>
              <a:rPr lang="en-US" sz="2000" dirty="0" smtClean="0">
                <a:solidFill>
                  <a:schemeClr val="bg1"/>
                </a:solidFill>
                <a:latin typeface="Akzidenz Grotesk BE"/>
                <a:cs typeface="Akzidenz Grotesk BE"/>
              </a:rPr>
              <a:t>I actually don’t buy the title, but this is a good summary of icon issues.</a:t>
            </a:r>
          </a:p>
          <a:p>
            <a:pPr>
              <a:buClr>
                <a:srgbClr val="E9213C"/>
              </a:buClr>
            </a:pPr>
            <a:endParaRPr lang="en-US" sz="2000" dirty="0">
              <a:solidFill>
                <a:schemeClr val="bg1"/>
              </a:solidFill>
              <a:latin typeface="Akzidenz Grotesk BE"/>
              <a:cs typeface="Akzidenz Grotesk BE"/>
            </a:endParaRPr>
          </a:p>
          <a:p>
            <a:pPr>
              <a:buClr>
                <a:srgbClr val="E9213C"/>
              </a:buClr>
            </a:pPr>
            <a:r>
              <a:rPr lang="en-US" sz="2000" dirty="0" smtClean="0">
                <a:solidFill>
                  <a:schemeClr val="bg1"/>
                </a:solidFill>
                <a:latin typeface="Akzidenz Grotesk BE"/>
                <a:cs typeface="Akzidenz Grotesk BE"/>
              </a:rPr>
              <a:t>My experience is that icon plus text label is best. Others share this observation, with much research to back it up.</a:t>
            </a:r>
          </a:p>
          <a:p>
            <a:pPr>
              <a:buClr>
                <a:srgbClr val="E9213C"/>
              </a:buClr>
            </a:pPr>
            <a:endParaRPr lang="en-US" sz="2000" dirty="0">
              <a:solidFill>
                <a:schemeClr val="bg1"/>
              </a:solidFill>
              <a:latin typeface="Akzidenz Grotesk BE"/>
              <a:cs typeface="Akzidenz Grotesk BE"/>
            </a:endParaRPr>
          </a:p>
          <a:p>
            <a:pPr>
              <a:buClr>
                <a:srgbClr val="E9213C"/>
              </a:buClr>
            </a:pPr>
            <a:r>
              <a:rPr lang="en-US" sz="2000" dirty="0" smtClean="0">
                <a:solidFill>
                  <a:schemeClr val="bg1"/>
                </a:solidFill>
                <a:latin typeface="Akzidenz Grotesk BE"/>
                <a:cs typeface="Akzidenz Grotesk BE"/>
              </a:rPr>
              <a:t>It also is convenient because the icon orients the user and can be the only thing at a </a:t>
            </a:r>
            <a:r>
              <a:rPr lang="en-US" sz="2000" dirty="0" err="1" smtClean="0">
                <a:solidFill>
                  <a:schemeClr val="bg1"/>
                </a:solidFill>
                <a:latin typeface="Akzidenz Grotesk BE"/>
                <a:cs typeface="Akzidenz Grotesk BE"/>
              </a:rPr>
              <a:t>glanceable</a:t>
            </a:r>
            <a:r>
              <a:rPr lang="en-US" sz="2000" dirty="0" smtClean="0">
                <a:solidFill>
                  <a:schemeClr val="bg1"/>
                </a:solidFill>
                <a:latin typeface="Akzidenz Grotesk BE"/>
                <a:cs typeface="Akzidenz Grotesk BE"/>
              </a:rPr>
              <a:t> size. The label can be the smallest allowed text, and is readable because the user can orient on the icon, pan down and see the label. </a:t>
            </a:r>
            <a:endParaRPr lang="en-US" sz="2000" dirty="0" smtClean="0">
              <a:solidFill>
                <a:schemeClr val="bg1"/>
              </a:solidFill>
              <a:latin typeface="Akzidenz Grotesk BE"/>
              <a:cs typeface="Akzidenz Grotesk BE"/>
            </a:endParaRPr>
          </a:p>
        </p:txBody>
      </p:sp>
    </p:spTree>
    <p:extLst>
      <p:ext uri="{BB962C8B-B14F-4D97-AF65-F5344CB8AC3E}">
        <p14:creationId xmlns:p14="http://schemas.microsoft.com/office/powerpoint/2010/main" val="1087110330"/>
      </p:ext>
    </p:extLst>
  </p:cSld>
  <p:clrMapOvr>
    <a:masterClrMapping/>
  </p:clrMapOvr>
  <mc:AlternateContent xmlns:mc="http://schemas.openxmlformats.org/markup-compatibility/2006" xmlns:p14="http://schemas.microsoft.com/office/powerpoint/2010/main">
    <mc:Choice Requires="p14">
      <p:transition p14:dur="400" advTm="400">
        <p:fade/>
      </p:transition>
    </mc:Choice>
    <mc:Fallback xmlns="">
      <p:transition xmlns:p14="http://schemas.microsoft.com/office/powerpoint/2010/main" advTm="400">
        <p:fade/>
      </p:transition>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Custom 1">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FF0015"/>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197663</TotalTime>
  <Words>578</Words>
  <Application>Microsoft Macintosh PowerPoint</Application>
  <PresentationFormat>On-screen Show (4:3)</PresentationFormat>
  <Paragraphs>65</Paragraphs>
  <Slides>8</Slides>
  <Notes>8</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8</vt:i4>
      </vt:variant>
    </vt:vector>
  </HeadingPairs>
  <TitlesOfParts>
    <vt:vector size="15" baseType="lpstr">
      <vt:lpstr>Akzidenz Grotesk</vt:lpstr>
      <vt:lpstr>Akzidenz Grotesk BE</vt:lpstr>
      <vt:lpstr>Calibri</vt:lpstr>
      <vt:lpstr>Palatino</vt:lpstr>
      <vt:lpstr>Palatino Linotype</vt:lpstr>
      <vt:lpstr>Arial</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Steven Hoober</dc:creator>
  <cp:lastModifiedBy>Steven Hoobr</cp:lastModifiedBy>
  <cp:revision>1402</cp:revision>
  <cp:lastPrinted>2013-04-15T23:35:07Z</cp:lastPrinted>
  <dcterms:created xsi:type="dcterms:W3CDTF">2011-10-30T17:26:39Z</dcterms:created>
  <dcterms:modified xsi:type="dcterms:W3CDTF">2016-03-11T17:25:56Z</dcterms:modified>
</cp:coreProperties>
</file>