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91" r:id="rId2"/>
    <p:sldId id="604" r:id="rId3"/>
    <p:sldId id="605" r:id="rId4"/>
    <p:sldId id="608" r:id="rId5"/>
    <p:sldId id="606" r:id="rId6"/>
    <p:sldId id="607" r:id="rId7"/>
    <p:sldId id="60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213C"/>
    <a:srgbClr val="562D26"/>
    <a:srgbClr val="F2806C"/>
    <a:srgbClr val="FF7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70439" autoAdjust="0"/>
  </p:normalViewPr>
  <p:slideViewPr>
    <p:cSldViewPr snapToGrid="0" snapToObjects="1">
      <p:cViewPr varScale="1">
        <p:scale>
          <a:sx n="90" d="100"/>
          <a:sy n="90" d="100"/>
        </p:scale>
        <p:origin x="1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912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E2636-F00D-3B4C-91BC-978C0CC75288}" type="datetime1">
              <a:rPr lang="en-US" smtClean="0"/>
              <a:t>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92EE-8017-1746-A6F4-E4C0BCDFA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6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ADC0-0B0F-C44F-96FC-226034E2F398}" type="datetime1">
              <a:rPr lang="en-US" smtClean="0"/>
              <a:t>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55F2-16B5-3A42-80D9-9BC8F66E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100387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3575050" cy="2682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55F2-16B5-3A42-80D9-9BC8F66E0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Slide-Lovebird-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7204"/>
            <a:ext cx="6341533" cy="1586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1893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9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-Slide-Lovebird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0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0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Slide-Lovebird-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55171"/>
            <a:ext cx="8229600" cy="70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7"/>
            <a:ext cx="8229600" cy="398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337551" y="613993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0681935-B1E9-0C42-B5A3-F64407C35846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Akzidenz Grotesk"/>
                <a:cs typeface="Akzidenz Grotesk"/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Akzidenz Grotesk"/>
              <a:cs typeface="Akzidenz Grotesk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82452"/>
            <a:ext cx="2999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© 2015</a:t>
            </a:r>
            <a:r>
              <a:rPr lang="en-US" sz="1000" b="0" i="0" kern="1200" baseline="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 4ourth Mobile</a:t>
            </a:r>
            <a:endParaRPr lang="en-US" sz="1000" b="0" i="1" kern="1200" dirty="0" smtClean="0">
              <a:solidFill>
                <a:schemeClr val="bg1">
                  <a:alpha val="46000"/>
                </a:schemeClr>
              </a:solidFill>
              <a:latin typeface="Palatino"/>
              <a:ea typeface="+mn-ea"/>
              <a:cs typeface="Palatin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59025" y="174109"/>
            <a:ext cx="1365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@shoobe01</a:t>
            </a:r>
            <a:endParaRPr lang="en-US" sz="1800" b="0" i="0" kern="1200" baseline="0" dirty="0" smtClean="0">
              <a:solidFill>
                <a:schemeClr val="bg1">
                  <a:alpha val="46000"/>
                </a:schemeClr>
              </a:solidFill>
              <a:latin typeface="Palatino"/>
              <a:ea typeface="+mn-ea"/>
              <a:cs typeface="Palatino"/>
            </a:endParaRPr>
          </a:p>
          <a:p>
            <a:r>
              <a:rPr lang="en-US" sz="1800" b="0" i="0" kern="1200" dirty="0" smtClean="0">
                <a:solidFill>
                  <a:schemeClr val="bg1">
                    <a:alpha val="46000"/>
                  </a:schemeClr>
                </a:solidFill>
                <a:latin typeface="Palatino"/>
                <a:ea typeface="+mn-ea"/>
                <a:cs typeface="Palatino"/>
              </a:rPr>
              <a:t>4ourth.com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55250" y="170087"/>
            <a:ext cx="699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The Complete Guide to</a:t>
            </a:r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 </a:t>
            </a:r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Designing Mobile</a:t>
            </a:r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 </a:t>
            </a:r>
            <a:r>
              <a:rPr lang="en-US" sz="1800" b="0" i="0" kern="120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User Experiences</a:t>
            </a:r>
          </a:p>
          <a:p>
            <a:r>
              <a:rPr lang="en-US" sz="1800" b="0" i="0" kern="1200" baseline="0" dirty="0" smtClean="0">
                <a:solidFill>
                  <a:schemeClr val="bg1">
                    <a:alpha val="89000"/>
                  </a:schemeClr>
                </a:solidFill>
                <a:latin typeface="Palatino"/>
                <a:ea typeface="+mn-ea"/>
                <a:cs typeface="Palatino"/>
              </a:rPr>
              <a:t>9) Interface Design by Zones</a:t>
            </a:r>
          </a:p>
        </p:txBody>
      </p:sp>
    </p:spTree>
    <p:extLst>
      <p:ext uri="{BB962C8B-B14F-4D97-AF65-F5344CB8AC3E}">
        <p14:creationId xmlns:p14="http://schemas.microsoft.com/office/powerpoint/2010/main" val="182892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Palatino Linotype"/>
          <a:ea typeface="+mj-ea"/>
          <a:cs typeface="Palatino Lino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06706" y="2584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5328" y="5584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428853" y="-15888"/>
            <a:ext cx="3262654" cy="594008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TIMING/VIDEO</a:t>
            </a:r>
          </a:p>
          <a:p>
            <a:r>
              <a:rPr lang="en-US" sz="2000" b="1" dirty="0"/>
              <a:t>Remove auto-advancing after creating a video version:</a:t>
            </a:r>
          </a:p>
          <a:p>
            <a:endParaRPr lang="en-US" sz="2000" b="1" dirty="0"/>
          </a:p>
          <a:p>
            <a:r>
              <a:rPr lang="en-US" sz="2000" b="1" dirty="0"/>
              <a:t>On/Off:</a:t>
            </a:r>
          </a:p>
          <a:p>
            <a:r>
              <a:rPr lang="en-US" sz="2000" dirty="0"/>
              <a:t>In the tabs (not menu): “Slide Show” </a:t>
            </a:r>
          </a:p>
          <a:p>
            <a:r>
              <a:rPr lang="en-US" sz="2000" dirty="0"/>
              <a:t>[X] Play Narrations</a:t>
            </a:r>
          </a:p>
          <a:p>
            <a:r>
              <a:rPr lang="en-US" sz="2000" dirty="0"/>
              <a:t>[X] Use Timings</a:t>
            </a:r>
          </a:p>
          <a:p>
            <a:r>
              <a:rPr lang="en-US" sz="2000" dirty="0"/>
              <a:t>[  ] Show Media Controls</a:t>
            </a:r>
          </a:p>
          <a:p>
            <a:endParaRPr lang="en-US" sz="2000" dirty="0"/>
          </a:p>
          <a:p>
            <a:r>
              <a:rPr lang="en-US" sz="2000" b="1" dirty="0"/>
              <a:t>Clear the timings completely:</a:t>
            </a:r>
          </a:p>
          <a:p>
            <a:r>
              <a:rPr lang="en-US" sz="2000" dirty="0"/>
              <a:t>Select all the slides</a:t>
            </a:r>
          </a:p>
          <a:p>
            <a:r>
              <a:rPr lang="en-US" sz="2000" dirty="0"/>
              <a:t>Right click a slide &gt; “Slide Transition…”</a:t>
            </a:r>
          </a:p>
          <a:p>
            <a:r>
              <a:rPr lang="en-US" sz="2000" dirty="0"/>
              <a:t>In the “Advance slide” section uncheck “Automatically after”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1" y="1868237"/>
            <a:ext cx="7887112" cy="2934475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</a:rPr>
              <a:t>The complete guide to</a:t>
            </a: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4800" dirty="0" smtClean="0">
                <a:solidFill>
                  <a:srgbClr val="FFFFFF"/>
                </a:solidFill>
              </a:rPr>
              <a:t>Designing Mobile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4800" dirty="0" smtClean="0">
                <a:solidFill>
                  <a:srgbClr val="FFFFFF"/>
                </a:solidFill>
              </a:rPr>
              <a:t>User Experiences</a:t>
            </a:r>
            <a:br>
              <a:rPr lang="en-US" sz="48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9) Interface Design by Zones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    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kzidenz Grotesk BE"/>
                <a:cs typeface="Akzidenz Grotesk BE"/>
              </a:rPr>
              <a:t>Assignment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1" y="5031631"/>
            <a:ext cx="5083581" cy="92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Palatino"/>
                <a:ea typeface="+mn-ea"/>
                <a:cs typeface="Palatin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@shoobe01</a:t>
            </a:r>
          </a:p>
          <a:p>
            <a:r>
              <a:rPr lang="en-US" sz="2000" smtClean="0"/>
              <a:t>4ourth.com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90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Interface Design by Zones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2298830"/>
            <a:ext cx="4647288" cy="758759"/>
          </a:xfrm>
        </p:spPr>
        <p:txBody>
          <a:bodyPr>
            <a:no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Now we'll get to the interaction and interface of individual components. Follow the guidelines from the presentation directly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.</a:t>
            </a:r>
          </a:p>
        </p:txBody>
      </p:sp>
      <p:pic>
        <p:nvPicPr>
          <p:cNvPr id="5" name="Picture 4" descr="Green-Blo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37" y="2404152"/>
            <a:ext cx="3345708" cy="42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Interface Design by Zones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2298830"/>
            <a:ext cx="4647288" cy="4329360"/>
          </a:xfrm>
        </p:spPr>
        <p:txBody>
          <a:bodyPr>
            <a:norm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Is your key information in the middle of the page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?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Don't 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fall for top-to-bottom layout and put too many actions along the top edge, or hidden behind tabs. That's desktop thinking. 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  <p:pic>
        <p:nvPicPr>
          <p:cNvPr id="6" name="Picture 5" descr="2014-11-30 15.5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14" y="2761037"/>
            <a:ext cx="1922410" cy="3417617"/>
          </a:xfrm>
          <a:prstGeom prst="rect">
            <a:avLst/>
          </a:prstGeom>
        </p:spPr>
      </p:pic>
      <p:pic>
        <p:nvPicPr>
          <p:cNvPr id="7" name="Picture 6" descr="Galaxy-S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8" y="2404152"/>
            <a:ext cx="2267234" cy="43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Interface Design by Zones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2298830"/>
            <a:ext cx="4647288" cy="4329360"/>
          </a:xfrm>
        </p:spPr>
        <p:txBody>
          <a:bodyPr>
            <a:norm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Now put the rest of it in the design: 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Put secondary information in action bars, tabs or otherwise along the edge of the screen.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Put tertiary information in menus.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64804" y="4040837"/>
            <a:ext cx="10106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New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1639" y="1870652"/>
            <a:ext cx="4270306" cy="4709702"/>
            <a:chOff x="4111291" y="1031465"/>
            <a:chExt cx="5032117" cy="5549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558" y="1649482"/>
              <a:ext cx="2474729" cy="4399518"/>
            </a:xfrm>
            <a:prstGeom prst="rect">
              <a:avLst/>
            </a:prstGeom>
          </p:spPr>
        </p:pic>
        <p:pic>
          <p:nvPicPr>
            <p:cNvPr id="7" name="Picture 6" descr="Galaxy-S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881" y="1031465"/>
              <a:ext cx="2899593" cy="5549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291" y="1254089"/>
              <a:ext cx="5032117" cy="4777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6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Interface Design by Zones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2298830"/>
            <a:ext cx="4807574" cy="4329360"/>
          </a:xfrm>
        </p:spPr>
        <p:txBody>
          <a:bodyPr>
            <a:norm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For lists, do you have lots of actions per row, or is the whole row clickable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?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	Check out the Plume example for a way to offer multiple actions per row without cluttering the list itself, or making new pages and boring dialogs. </a:t>
            </a:r>
          </a:p>
        </p:txBody>
      </p:sp>
      <p:pic>
        <p:nvPicPr>
          <p:cNvPr id="5" name="Picture 4" descr="2014-10-10 16.52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93" y="2664223"/>
            <a:ext cx="1906131" cy="3388678"/>
          </a:xfrm>
          <a:prstGeom prst="rect">
            <a:avLst/>
          </a:prstGeom>
        </p:spPr>
      </p:pic>
      <p:pic>
        <p:nvPicPr>
          <p:cNvPr id="6" name="Picture 5" descr="Arrow-shor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030765" y="5180728"/>
            <a:ext cx="1370490" cy="644193"/>
          </a:xfrm>
          <a:prstGeom prst="rect">
            <a:avLst/>
          </a:prstGeom>
        </p:spPr>
      </p:pic>
      <p:pic>
        <p:nvPicPr>
          <p:cNvPr id="7" name="Picture 6" descr="Galaxy-S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55" y="2298830"/>
            <a:ext cx="2243743" cy="42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-10-10 17.58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2"/>
          <a:stretch/>
        </p:blipFill>
        <p:spPr>
          <a:xfrm>
            <a:off x="2717334" y="4826711"/>
            <a:ext cx="3115542" cy="3123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806C"/>
                </a:solidFill>
                <a:latin typeface="Palatino"/>
                <a:cs typeface="Palatino"/>
              </a:rPr>
              <a:t>Interface Design by Zones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98830"/>
            <a:ext cx="7913687" cy="4329360"/>
          </a:xfrm>
        </p:spPr>
        <p:txBody>
          <a:bodyPr>
            <a:norm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Is there enough room between the icons along the top and bottom edges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?</a:t>
            </a:r>
            <a:endParaRPr lang="en-US" sz="2000" dirty="0">
              <a:solidFill>
                <a:schemeClr val="bg1"/>
              </a:solidFill>
              <a:latin typeface="Akzidenz Grotesk BE"/>
              <a:cs typeface="Akzidenz Grotesk BE"/>
            </a:endParaRP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More 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than about 4-5 for any phone is too 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many.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Fewer </a:t>
            </a:r>
            <a:r>
              <a:rPr lang="en-US" sz="2000" dirty="0">
                <a:solidFill>
                  <a:schemeClr val="bg1"/>
                </a:solidFill>
                <a:latin typeface="Akzidenz Grotesk BE"/>
                <a:cs typeface="Akzidenz Grotesk BE"/>
              </a:rPr>
              <a:t>is always better so see what you can narrow it down to. 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  <p:pic>
        <p:nvPicPr>
          <p:cNvPr id="5" name="Picture 4" descr="Galaxy-S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08"/>
          <a:stretch/>
        </p:blipFill>
        <p:spPr>
          <a:xfrm>
            <a:off x="2444916" y="4063182"/>
            <a:ext cx="3659403" cy="38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90" y="1481938"/>
            <a:ext cx="7501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806C"/>
                </a:solidFill>
                <a:latin typeface="Palatino"/>
                <a:cs typeface="Palatino"/>
              </a:rPr>
              <a:t>How Do You Label?</a:t>
            </a:r>
            <a:endParaRPr lang="en-US" sz="3200" dirty="0" smtClean="0">
              <a:solidFill>
                <a:srgbClr val="F2806C"/>
              </a:solidFill>
              <a:latin typeface="Palatino"/>
              <a:cs typeface="Palatino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98830"/>
            <a:ext cx="7913687" cy="4329360"/>
          </a:xfrm>
        </p:spPr>
        <p:txBody>
          <a:bodyPr>
            <a:normAutofit/>
          </a:bodyPr>
          <a:lstStyle/>
          <a:p>
            <a:pPr marL="0" indent="0">
              <a:buClr>
                <a:srgbClr val="E9213C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Icons only? Text only? You probably need both. 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Icons can be ambiguous.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People don’t use your app as much as you think. They will not memorize them.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Standard icons become standard, so use those when you can.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Icons orient well. Best tap accuracy and speed is from icon + label.</a:t>
            </a:r>
          </a:p>
          <a:p>
            <a:pPr>
              <a:buClr>
                <a:srgbClr val="E9213C"/>
              </a:buClr>
            </a:pP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Icons help a bit with internationalization (confirm those who only </a:t>
            </a:r>
            <a:r>
              <a:rPr lang="en-US" sz="2000" dirty="0" err="1" smtClean="0">
                <a:solidFill>
                  <a:schemeClr val="bg1"/>
                </a:solidFill>
                <a:latin typeface="Akzidenz Grotesk BE"/>
                <a:cs typeface="Akzidenz Grotesk BE"/>
              </a:rPr>
              <a:t>sorta</a:t>
            </a:r>
            <a:r>
              <a:rPr lang="en-US" sz="2000" dirty="0" smtClean="0">
                <a:solidFill>
                  <a:schemeClr val="bg1"/>
                </a:solidFill>
                <a:latin typeface="Akzidenz Grotesk BE"/>
                <a:cs typeface="Akzidenz Grotesk BE"/>
              </a:rPr>
              <a:t> speak the language), but do try to actually customize language for every use.</a:t>
            </a:r>
            <a:endParaRPr lang="en-US" sz="2000" dirty="0" smtClean="0">
              <a:solidFill>
                <a:schemeClr val="bg1"/>
              </a:solidFill>
              <a:latin typeface="Akzidenz Grotesk BE"/>
              <a:cs typeface="Akzidenz Grotesk B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87902" y="3156916"/>
            <a:ext cx="10106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New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400">
        <p:fade/>
      </p:transition>
    </mc:Choice>
    <mc:Fallback xmlns="">
      <p:transition xmlns:p14="http://schemas.microsoft.com/office/powerpoint/2010/main" advTm="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197446</TotalTime>
  <Words>341</Words>
  <Application>Microsoft Macintosh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Akzidenz Grotesk</vt:lpstr>
      <vt:lpstr>Akzidenz Grotesk BE</vt:lpstr>
      <vt:lpstr>Calibri</vt:lpstr>
      <vt:lpstr>Palatino</vt:lpstr>
      <vt:lpstr>Palatino Linotype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Hoober</dc:creator>
  <cp:lastModifiedBy>Steven Hoobr</cp:lastModifiedBy>
  <cp:revision>1378</cp:revision>
  <cp:lastPrinted>2013-04-15T23:35:07Z</cp:lastPrinted>
  <dcterms:created xsi:type="dcterms:W3CDTF">2011-10-30T17:26:39Z</dcterms:created>
  <dcterms:modified xsi:type="dcterms:W3CDTF">2016-03-11T17:23:17Z</dcterms:modified>
</cp:coreProperties>
</file>