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591" r:id="rId2"/>
    <p:sldId id="601" r:id="rId3"/>
    <p:sldId id="617" r:id="rId4"/>
    <p:sldId id="618" r:id="rId5"/>
    <p:sldId id="619" r:id="rId6"/>
    <p:sldId id="620" r:id="rId7"/>
    <p:sldId id="622" r:id="rId8"/>
    <p:sldId id="623" r:id="rId9"/>
    <p:sldId id="624" r:id="rId10"/>
    <p:sldId id="627" r:id="rId11"/>
    <p:sldId id="628" r:id="rId12"/>
    <p:sldId id="625" r:id="rId13"/>
    <p:sldId id="62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213C"/>
    <a:srgbClr val="562D26"/>
    <a:srgbClr val="F2806C"/>
    <a:srgbClr val="FF7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1" autoAdjust="0"/>
    <p:restoredTop sz="70478" autoAdjust="0"/>
  </p:normalViewPr>
  <p:slideViewPr>
    <p:cSldViewPr snapToGrid="0" snapToObjects="1">
      <p:cViewPr varScale="1">
        <p:scale>
          <a:sx n="69" d="100"/>
          <a:sy n="69" d="100"/>
        </p:scale>
        <p:origin x="1728" y="176"/>
      </p:cViewPr>
      <p:guideLst>
        <p:guide orient="horz" pos="2160"/>
        <p:guide pos="2880"/>
      </p:guideLst>
    </p:cSldViewPr>
  </p:slideViewPr>
  <p:outlineViewPr>
    <p:cViewPr>
      <p:scale>
        <a:sx n="33" d="100"/>
        <a:sy n="33" d="100"/>
      </p:scale>
      <p:origin x="0" y="7880"/>
    </p:cViewPr>
  </p:outlineViewPr>
  <p:notesTextViewPr>
    <p:cViewPr>
      <p:scale>
        <a:sx n="100" d="100"/>
        <a:sy n="100" d="100"/>
      </p:scale>
      <p:origin x="0" y="0"/>
    </p:cViewPr>
  </p:notesTextViewPr>
  <p:sorterViewPr>
    <p:cViewPr>
      <p:scale>
        <a:sx n="89" d="100"/>
        <a:sy n="89" d="100"/>
      </p:scale>
      <p:origin x="0" y="0"/>
    </p:cViewPr>
  </p:sorterViewPr>
  <p:notesViewPr>
    <p:cSldViewPr snapToGrid="0" snapToObjects="1">
      <p:cViewPr>
        <p:scale>
          <a:sx n="75" d="100"/>
          <a:sy n="75" d="100"/>
        </p:scale>
        <p:origin x="-291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E2636-F00D-3B4C-91BC-978C0CC75288}" type="datetime1">
              <a:rPr lang="en-US" smtClean="0"/>
              <a:t>10/11/15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E92EE-8017-1746-A6F4-E4C0BCDFA803}" type="slidenum">
              <a:rPr lang="en-US" smtClean="0"/>
              <a:t>‹#›</a:t>
            </a:fld>
            <a:endParaRPr lang="en-US"/>
          </a:p>
        </p:txBody>
      </p:sp>
    </p:spTree>
    <p:extLst>
      <p:ext uri="{BB962C8B-B14F-4D97-AF65-F5344CB8AC3E}">
        <p14:creationId xmlns:p14="http://schemas.microsoft.com/office/powerpoint/2010/main" val="3279506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DADC0-0B0F-C44F-96FC-226034E2F398}" type="datetime1">
              <a:rPr lang="en-US" smtClean="0"/>
              <a:t>10/11/15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D55F2-16B5-3A42-80D9-9BC8F66E0B68}" type="slidenum">
              <a:rPr lang="en-US" smtClean="0"/>
              <a:t>‹#›</a:t>
            </a:fld>
            <a:endParaRPr lang="en-US"/>
          </a:p>
        </p:txBody>
      </p:sp>
    </p:spTree>
    <p:extLst>
      <p:ext uri="{BB962C8B-B14F-4D97-AF65-F5344CB8AC3E}">
        <p14:creationId xmlns:p14="http://schemas.microsoft.com/office/powerpoint/2010/main" val="4294439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100387" cy="2327275"/>
          </a:xfrm>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a:t>
            </a:fld>
            <a:endParaRPr lang="en-US"/>
          </a:p>
        </p:txBody>
      </p:sp>
    </p:spTree>
    <p:extLst>
      <p:ext uri="{BB962C8B-B14F-4D97-AF65-F5344CB8AC3E}">
        <p14:creationId xmlns:p14="http://schemas.microsoft.com/office/powerpoint/2010/main" val="64257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10</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11</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13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2</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3</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4</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5</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6</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7</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8</a:t>
            </a:fld>
            <a:endParaRPr lang="en-US"/>
          </a:p>
        </p:txBody>
      </p:sp>
    </p:spTree>
    <p:extLst>
      <p:ext uri="{BB962C8B-B14F-4D97-AF65-F5344CB8AC3E}">
        <p14:creationId xmlns:p14="http://schemas.microsoft.com/office/powerpoint/2010/main" val="24192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3575050" cy="2682875"/>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9D55F2-16B5-3A42-80D9-9BC8F66E0B68}" type="slidenum">
              <a:rPr lang="en-US" smtClean="0"/>
              <a:t>9</a:t>
            </a:fld>
            <a:endParaRPr lang="en-US"/>
          </a:p>
        </p:txBody>
      </p:sp>
    </p:spTree>
    <p:extLst>
      <p:ext uri="{BB962C8B-B14F-4D97-AF65-F5344CB8AC3E}">
        <p14:creationId xmlns:p14="http://schemas.microsoft.com/office/powerpoint/2010/main" val="241925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Slide-Lovebird-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37204"/>
            <a:ext cx="6341533" cy="158644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318934"/>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0374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292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8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25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Title-Slide-Lovebir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28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82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109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25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3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8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2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3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itle-Slide-Lovebird-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55171"/>
            <a:ext cx="8229600" cy="70749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42067"/>
            <a:ext cx="8229600" cy="39840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Box 16"/>
          <p:cNvSpPr txBox="1"/>
          <p:nvPr userDrawn="1"/>
        </p:nvSpPr>
        <p:spPr>
          <a:xfrm>
            <a:off x="8337551" y="6139934"/>
            <a:ext cx="850900" cy="369332"/>
          </a:xfrm>
          <a:prstGeom prst="rect">
            <a:avLst/>
          </a:prstGeom>
          <a:noFill/>
        </p:spPr>
        <p:txBody>
          <a:bodyPr wrap="square" rtlCol="0">
            <a:spAutoFit/>
          </a:bodyPr>
          <a:lstStyle/>
          <a:p>
            <a:pPr algn="ctr"/>
            <a:fld id="{40681935-B1E9-0C42-B5A3-F64407C35846}" type="slidenum">
              <a:rPr lang="en-US" smtClean="0">
                <a:solidFill>
                  <a:schemeClr val="bg1">
                    <a:lumMod val="50000"/>
                  </a:schemeClr>
                </a:solidFill>
                <a:latin typeface="Akzidenz Grotesk"/>
                <a:cs typeface="Akzidenz Grotesk"/>
              </a:rPr>
              <a:pPr algn="ctr"/>
              <a:t>‹#›</a:t>
            </a:fld>
            <a:endParaRPr lang="en-US" dirty="0">
              <a:solidFill>
                <a:schemeClr val="bg1">
                  <a:lumMod val="50000"/>
                </a:schemeClr>
              </a:solidFill>
              <a:latin typeface="Akzidenz Grotesk"/>
              <a:cs typeface="Akzidenz Grotesk"/>
            </a:endParaRPr>
          </a:p>
        </p:txBody>
      </p:sp>
      <p:sp>
        <p:nvSpPr>
          <p:cNvPr id="9" name="Rectangle 8"/>
          <p:cNvSpPr/>
          <p:nvPr userDrawn="1"/>
        </p:nvSpPr>
        <p:spPr>
          <a:xfrm>
            <a:off x="457200" y="6282452"/>
            <a:ext cx="2999143" cy="246221"/>
          </a:xfrm>
          <a:prstGeom prst="rect">
            <a:avLst/>
          </a:prstGeom>
        </p:spPr>
        <p:txBody>
          <a:bodyPr wrap="square">
            <a:spAutoFit/>
          </a:bodyPr>
          <a:lstStyle/>
          <a:p>
            <a:r>
              <a:rPr lang="en-US" sz="1000" b="0" i="0" kern="1200" dirty="0" smtClean="0">
                <a:solidFill>
                  <a:schemeClr val="bg1">
                    <a:alpha val="46000"/>
                  </a:schemeClr>
                </a:solidFill>
                <a:latin typeface="Palatino"/>
                <a:ea typeface="+mn-ea"/>
                <a:cs typeface="Palatino"/>
              </a:rPr>
              <a:t>© 2015</a:t>
            </a:r>
            <a:r>
              <a:rPr lang="en-US" sz="1000" b="0" i="0" kern="1200" baseline="0" dirty="0" smtClean="0">
                <a:solidFill>
                  <a:schemeClr val="bg1">
                    <a:alpha val="46000"/>
                  </a:schemeClr>
                </a:solidFill>
                <a:latin typeface="Palatino"/>
                <a:ea typeface="+mn-ea"/>
                <a:cs typeface="Palatino"/>
              </a:rPr>
              <a:t> 4ourth Mobile</a:t>
            </a:r>
            <a:endParaRPr lang="en-US" sz="1000" b="0" i="1" kern="1200" dirty="0" smtClean="0">
              <a:solidFill>
                <a:schemeClr val="bg1">
                  <a:alpha val="46000"/>
                </a:schemeClr>
              </a:solidFill>
              <a:latin typeface="Palatino"/>
              <a:ea typeface="+mn-ea"/>
              <a:cs typeface="Palatino"/>
            </a:endParaRPr>
          </a:p>
        </p:txBody>
      </p:sp>
      <p:sp>
        <p:nvSpPr>
          <p:cNvPr id="10" name="Rectangle 9"/>
          <p:cNvSpPr/>
          <p:nvPr userDrawn="1"/>
        </p:nvSpPr>
        <p:spPr>
          <a:xfrm>
            <a:off x="7659025" y="174109"/>
            <a:ext cx="1365253" cy="646331"/>
          </a:xfrm>
          <a:prstGeom prst="rect">
            <a:avLst/>
          </a:prstGeom>
        </p:spPr>
        <p:txBody>
          <a:bodyPr wrap="square">
            <a:spAutoFit/>
          </a:bodyPr>
          <a:lstStyle/>
          <a:p>
            <a:r>
              <a:rPr lang="en-US" sz="1800" b="0" i="0" kern="1200" dirty="0" smtClean="0">
                <a:solidFill>
                  <a:schemeClr val="bg1">
                    <a:alpha val="46000"/>
                  </a:schemeClr>
                </a:solidFill>
                <a:latin typeface="Palatino"/>
                <a:ea typeface="+mn-ea"/>
                <a:cs typeface="Palatino"/>
              </a:rPr>
              <a:t>@shoobe01</a:t>
            </a:r>
            <a:endParaRPr lang="en-US" sz="1800" b="0" i="0" kern="1200" baseline="0" dirty="0" smtClean="0">
              <a:solidFill>
                <a:schemeClr val="bg1">
                  <a:alpha val="46000"/>
                </a:schemeClr>
              </a:solidFill>
              <a:latin typeface="Palatino"/>
              <a:ea typeface="+mn-ea"/>
              <a:cs typeface="Palatino"/>
            </a:endParaRPr>
          </a:p>
          <a:p>
            <a:r>
              <a:rPr lang="en-US" sz="1800" b="0" i="0" kern="1200" dirty="0" smtClean="0">
                <a:solidFill>
                  <a:schemeClr val="bg1">
                    <a:alpha val="46000"/>
                  </a:schemeClr>
                </a:solidFill>
                <a:latin typeface="Palatino"/>
                <a:ea typeface="+mn-ea"/>
                <a:cs typeface="Palatino"/>
              </a:rPr>
              <a:t>4ourth.com</a:t>
            </a:r>
          </a:p>
        </p:txBody>
      </p:sp>
      <p:sp>
        <p:nvSpPr>
          <p:cNvPr id="11" name="Rectangle 10"/>
          <p:cNvSpPr/>
          <p:nvPr userDrawn="1"/>
        </p:nvSpPr>
        <p:spPr>
          <a:xfrm>
            <a:off x="155250" y="170087"/>
            <a:ext cx="6996664" cy="646331"/>
          </a:xfrm>
          <a:prstGeom prst="rect">
            <a:avLst/>
          </a:prstGeom>
          <a:noFill/>
        </p:spPr>
        <p:txBody>
          <a:bodyPr wrap="square">
            <a:spAutoFit/>
          </a:bodyPr>
          <a:lstStyle/>
          <a:p>
            <a:r>
              <a:rPr lang="en-US" sz="1800" b="0" i="0" kern="1200" dirty="0" smtClean="0">
                <a:solidFill>
                  <a:schemeClr val="bg1">
                    <a:alpha val="89000"/>
                  </a:schemeClr>
                </a:solidFill>
                <a:latin typeface="Palatino"/>
                <a:ea typeface="+mn-ea"/>
                <a:cs typeface="Palatino"/>
              </a:rPr>
              <a:t>The Complete Guide to</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Designing Mobile</a:t>
            </a:r>
            <a:r>
              <a:rPr lang="en-US" sz="1800" b="0" i="0" kern="1200" baseline="0" dirty="0" smtClean="0">
                <a:solidFill>
                  <a:schemeClr val="bg1">
                    <a:alpha val="89000"/>
                  </a:schemeClr>
                </a:solidFill>
                <a:latin typeface="Palatino"/>
                <a:ea typeface="+mn-ea"/>
                <a:cs typeface="Palatino"/>
              </a:rPr>
              <a:t> </a:t>
            </a:r>
            <a:r>
              <a:rPr lang="en-US" sz="1800" b="0" i="0" kern="1200" dirty="0" smtClean="0">
                <a:solidFill>
                  <a:schemeClr val="bg1">
                    <a:alpha val="89000"/>
                  </a:schemeClr>
                </a:solidFill>
                <a:latin typeface="Palatino"/>
                <a:ea typeface="+mn-ea"/>
                <a:cs typeface="Palatino"/>
              </a:rPr>
              <a:t>User Experiences</a:t>
            </a:r>
          </a:p>
          <a:p>
            <a:r>
              <a:rPr lang="en-US" sz="1800" b="0" i="0" kern="1200" baseline="0" dirty="0" smtClean="0">
                <a:solidFill>
                  <a:schemeClr val="bg1">
                    <a:alpha val="89000"/>
                  </a:schemeClr>
                </a:solidFill>
                <a:latin typeface="Palatino"/>
                <a:ea typeface="+mn-ea"/>
                <a:cs typeface="Palatino"/>
              </a:rPr>
              <a:t>8) Back &amp; the Stack</a:t>
            </a:r>
          </a:p>
        </p:txBody>
      </p:sp>
    </p:spTree>
    <p:extLst>
      <p:ext uri="{BB962C8B-B14F-4D97-AF65-F5344CB8AC3E}">
        <p14:creationId xmlns:p14="http://schemas.microsoft.com/office/powerpoint/2010/main" val="18289266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kern="1200">
          <a:solidFill>
            <a:schemeClr val="tx1"/>
          </a:solidFill>
          <a:latin typeface="Palatino Linotype"/>
          <a:ea typeface="+mj-ea"/>
          <a:cs typeface="Palatino Linotype"/>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Palatino"/>
          <a:ea typeface="+mn-ea"/>
          <a:cs typeface="Palatino"/>
        </a:defRPr>
      </a:lvl1pPr>
      <a:lvl2pPr marL="742950" indent="-285750" algn="l" defTabSz="457200" rtl="0" eaLnBrk="1" latinLnBrk="0" hangingPunct="1">
        <a:spcBef>
          <a:spcPct val="20000"/>
        </a:spcBef>
        <a:buFont typeface="Arial"/>
        <a:buChar char="–"/>
        <a:defRPr sz="36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3pPr>
      <a:lvl4pPr marL="16002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4pPr>
      <a:lvl5pPr marL="2057400" indent="-228600" algn="l" defTabSz="457200" rtl="0" eaLnBrk="1" latinLnBrk="0" hangingPunct="1">
        <a:spcBef>
          <a:spcPct val="20000"/>
        </a:spcBef>
        <a:buFont typeface="Arial"/>
        <a:buChar char="»"/>
        <a:defRPr sz="36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s://developer.android.com/training/best-background.html"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www.raywenderlich.com/29948/backgrounding-for-io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www.google.com/design/spec/material-design/introduction.html" TargetMode="External"/><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www.designcaffeine.com/articles/visual-guide-to-android-l-material-design-7-insights-every-serious-designer-needs-to-know/"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l3s.de/~herder/research/papers/web_page_revisitation_revisite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ux.stackexchange.com/questions/50688/is-a-back-button-a-good-idea-for-mobi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epts.washington.edu/ux/2013/04/when-designing-for-android-forget-io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eveloper.android.com/guide/components/tasks-and-back-stack.html"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s://msdn.microsoft.com/en-us/library/windows/apps/hh394012(v=vs.105).aspx" TargetMode="External"/><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plasticsturgeon.com/2011/10/android-clearing-the-android-activity-stack/"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uxmag.com/articles/failing-gracefully" TargetMode="External"/><Relationship Id="rId4" Type="http://schemas.openxmlformats.org/officeDocument/2006/relationships/hyperlink" Target="http://4ourth.com/wiki/Pop-Up"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06706" y="2584824"/>
            <a:ext cx="184666" cy="369332"/>
          </a:xfrm>
          <a:prstGeom prst="rect">
            <a:avLst/>
          </a:prstGeom>
          <a:noFill/>
        </p:spPr>
        <p:txBody>
          <a:bodyPr wrap="none" rtlCol="0">
            <a:spAutoFit/>
          </a:bodyPr>
          <a:lstStyle/>
          <a:p>
            <a:endParaRPr lang="en-US" dirty="0"/>
          </a:p>
        </p:txBody>
      </p:sp>
      <p:sp>
        <p:nvSpPr>
          <p:cNvPr id="6" name="TextBox 5"/>
          <p:cNvSpPr txBox="1"/>
          <p:nvPr/>
        </p:nvSpPr>
        <p:spPr>
          <a:xfrm>
            <a:off x="9915328" y="5584081"/>
            <a:ext cx="184666" cy="369332"/>
          </a:xfrm>
          <a:prstGeom prst="rect">
            <a:avLst/>
          </a:prstGeom>
          <a:noFill/>
        </p:spPr>
        <p:txBody>
          <a:bodyPr wrap="none" rtlCol="0">
            <a:spAutoFit/>
          </a:bodyPr>
          <a:lstStyle/>
          <a:p>
            <a:endParaRPr lang="en-US"/>
          </a:p>
        </p:txBody>
      </p:sp>
      <p:sp>
        <p:nvSpPr>
          <p:cNvPr id="8" name="TextBox 7"/>
          <p:cNvSpPr txBox="1"/>
          <p:nvPr/>
        </p:nvSpPr>
        <p:spPr>
          <a:xfrm>
            <a:off x="-3428853" y="-15888"/>
            <a:ext cx="3262654" cy="5940088"/>
          </a:xfrm>
          <a:prstGeom prst="rect">
            <a:avLst/>
          </a:prstGeom>
          <a:solidFill>
            <a:srgbClr val="CCFFCC"/>
          </a:solidFill>
        </p:spPr>
        <p:txBody>
          <a:bodyPr wrap="square" rtlCol="0">
            <a:spAutoFit/>
          </a:bodyPr>
          <a:lstStyle/>
          <a:p>
            <a:r>
              <a:rPr lang="en-US" sz="2000" b="1" dirty="0"/>
              <a:t>TIMING/VIDEO</a:t>
            </a:r>
          </a:p>
          <a:p>
            <a:r>
              <a:rPr lang="en-US" sz="2000" b="1" dirty="0"/>
              <a:t>Remove auto-advancing after creating a video version:</a:t>
            </a:r>
          </a:p>
          <a:p>
            <a:endParaRPr lang="en-US" sz="2000" b="1" dirty="0"/>
          </a:p>
          <a:p>
            <a:r>
              <a:rPr lang="en-US" sz="2000" b="1" dirty="0"/>
              <a:t>On/Off:</a:t>
            </a:r>
          </a:p>
          <a:p>
            <a:r>
              <a:rPr lang="en-US" sz="2000" dirty="0"/>
              <a:t>In the tabs (not menu): “Slide Show” </a:t>
            </a:r>
          </a:p>
          <a:p>
            <a:r>
              <a:rPr lang="en-US" sz="2000" dirty="0"/>
              <a:t>[X] Play Narrations</a:t>
            </a:r>
          </a:p>
          <a:p>
            <a:r>
              <a:rPr lang="en-US" sz="2000" dirty="0"/>
              <a:t>[X] Use Timings</a:t>
            </a:r>
          </a:p>
          <a:p>
            <a:r>
              <a:rPr lang="en-US" sz="2000" dirty="0"/>
              <a:t>[  ] Show Media Controls</a:t>
            </a:r>
          </a:p>
          <a:p>
            <a:endParaRPr lang="en-US" sz="2000" dirty="0"/>
          </a:p>
          <a:p>
            <a:r>
              <a:rPr lang="en-US" sz="2000" b="1" dirty="0"/>
              <a:t>Clear the timings completely:</a:t>
            </a:r>
          </a:p>
          <a:p>
            <a:r>
              <a:rPr lang="en-US" sz="2000" dirty="0"/>
              <a:t>Select all the slides</a:t>
            </a:r>
          </a:p>
          <a:p>
            <a:r>
              <a:rPr lang="en-US" sz="2000" dirty="0"/>
              <a:t>Right click a slide &gt; “Slide Transition…”</a:t>
            </a:r>
          </a:p>
          <a:p>
            <a:r>
              <a:rPr lang="en-US" sz="2000" dirty="0"/>
              <a:t>In the “Advance slide” section uncheck “Automatically after”</a:t>
            </a:r>
          </a:p>
        </p:txBody>
      </p:sp>
      <p:sp>
        <p:nvSpPr>
          <p:cNvPr id="9" name="Title 1"/>
          <p:cNvSpPr txBox="1">
            <a:spLocks/>
          </p:cNvSpPr>
          <p:nvPr/>
        </p:nvSpPr>
        <p:spPr>
          <a:xfrm>
            <a:off x="685801" y="1868237"/>
            <a:ext cx="7887112" cy="2934475"/>
          </a:xfrm>
          <a:prstGeom prst="rect">
            <a:avLst/>
          </a:prstGeom>
          <a:effectLst>
            <a:glow rad="63500">
              <a:schemeClr val="bg1">
                <a:alpha val="40000"/>
              </a:schemeClr>
            </a:glow>
          </a:effectLst>
        </p:spPr>
        <p:txBody>
          <a:bodyPr vert="horz" lIns="91440" tIns="45720" rIns="91440" bIns="45720" rtlCol="0" anchor="ctr">
            <a:noAutofit/>
          </a:bodyPr>
          <a:lstStyle>
            <a:lvl1pPr algn="l" defTabSz="457200" rtl="0" eaLnBrk="1" latinLnBrk="0" hangingPunct="1">
              <a:spcBef>
                <a:spcPct val="0"/>
              </a:spcBef>
              <a:buNone/>
              <a:defRPr sz="4200" kern="1200">
                <a:solidFill>
                  <a:schemeClr val="tx1"/>
                </a:solidFill>
                <a:latin typeface="Palatino Linotype"/>
                <a:ea typeface="+mj-ea"/>
                <a:cs typeface="Palatino Linotype"/>
              </a:defRPr>
            </a:lvl1pPr>
          </a:lstStyle>
          <a:p>
            <a:r>
              <a:rPr lang="en-US" sz="2000" dirty="0" smtClean="0">
                <a:solidFill>
                  <a:srgbClr val="FFFFFF"/>
                </a:solidFill>
              </a:rPr>
              <a:t>The complete guide to</a:t>
            </a:r>
            <a:r>
              <a:rPr lang="en-US" sz="1600" dirty="0" smtClean="0">
                <a:solidFill>
                  <a:srgbClr val="FFFFFF"/>
                </a:solidFill>
              </a:rPr>
              <a:t/>
            </a:r>
            <a:br>
              <a:rPr lang="en-US" sz="1600" dirty="0" smtClean="0">
                <a:solidFill>
                  <a:srgbClr val="FFFFFF"/>
                </a:solidFill>
              </a:rPr>
            </a:br>
            <a:r>
              <a:rPr lang="en-US" sz="4800" dirty="0" smtClean="0">
                <a:solidFill>
                  <a:srgbClr val="FFFFFF"/>
                </a:solidFill>
              </a:rPr>
              <a:t>Designing Mobile</a:t>
            </a:r>
            <a:br>
              <a:rPr lang="en-US" sz="4800" dirty="0" smtClean="0">
                <a:solidFill>
                  <a:srgbClr val="FFFFFF"/>
                </a:solidFill>
              </a:rPr>
            </a:br>
            <a:r>
              <a:rPr lang="en-US" sz="4800" dirty="0" smtClean="0">
                <a:solidFill>
                  <a:srgbClr val="FFFFFF"/>
                </a:solidFill>
              </a:rPr>
              <a:t>User Experiences</a:t>
            </a:r>
            <a:br>
              <a:rPr lang="en-US" sz="4800" dirty="0" smtClean="0">
                <a:solidFill>
                  <a:srgbClr val="FFFFFF"/>
                </a:solidFill>
              </a:rPr>
            </a:br>
            <a:r>
              <a:rPr lang="en-US" sz="2000" dirty="0" smtClean="0">
                <a:solidFill>
                  <a:srgbClr val="FFFFFF"/>
                </a:solidFill>
              </a:rPr>
              <a:t/>
            </a:r>
            <a:br>
              <a:rPr lang="en-US" sz="2000" dirty="0" smtClean="0">
                <a:solidFill>
                  <a:srgbClr val="FFFFFF"/>
                </a:solidFill>
              </a:rPr>
            </a:br>
            <a:r>
              <a:rPr lang="en-US" sz="3200" i="1" dirty="0">
                <a:solidFill>
                  <a:schemeClr val="bg1"/>
                </a:solidFill>
              </a:rPr>
              <a:t>8) Back &amp; the Stack</a:t>
            </a:r>
            <a:br>
              <a:rPr lang="en-US" sz="3200" i="1" dirty="0">
                <a:solidFill>
                  <a:schemeClr val="bg1"/>
                </a:solidFill>
              </a:rPr>
            </a:br>
            <a:r>
              <a:rPr lang="en-US" sz="3200" i="1" dirty="0">
                <a:solidFill>
                  <a:schemeClr val="bg1"/>
                </a:solidFill>
              </a:rPr>
              <a:t>  </a:t>
            </a:r>
            <a:r>
              <a:rPr lang="en-US" sz="3200" b="1" i="1" dirty="0">
                <a:solidFill>
                  <a:schemeClr val="bg1"/>
                </a:solidFill>
              </a:rPr>
              <a:t>  </a:t>
            </a:r>
            <a:r>
              <a:rPr lang="en-US" sz="3200" b="1" dirty="0">
                <a:solidFill>
                  <a:schemeClr val="bg1"/>
                </a:solidFill>
                <a:latin typeface="Akzidenz Grotesk BE"/>
                <a:cs typeface="Akzidenz Grotesk BE"/>
              </a:rPr>
              <a:t>Resources</a:t>
            </a:r>
            <a:endParaRPr lang="en-US" sz="3200" dirty="0">
              <a:solidFill>
                <a:srgbClr val="FFFFFF"/>
              </a:solidFill>
            </a:endParaRPr>
          </a:p>
        </p:txBody>
      </p:sp>
      <p:sp>
        <p:nvSpPr>
          <p:cNvPr id="10" name="Subtitle 2"/>
          <p:cNvSpPr txBox="1">
            <a:spLocks/>
          </p:cNvSpPr>
          <p:nvPr/>
        </p:nvSpPr>
        <p:spPr>
          <a:xfrm>
            <a:off x="685801" y="5031631"/>
            <a:ext cx="5083581" cy="92178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600" kern="1200">
                <a:solidFill>
                  <a:schemeClr val="bg1"/>
                </a:solidFill>
                <a:latin typeface="Palatino"/>
                <a:ea typeface="+mn-ea"/>
                <a:cs typeface="Palatino"/>
              </a:defRPr>
            </a:lvl1pPr>
            <a:lvl2pPr marL="4572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2pPr>
            <a:lvl3pPr marL="9144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3pPr>
            <a:lvl4pPr marL="13716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4pPr>
            <a:lvl5pPr marL="1828800" indent="0" algn="ctr" defTabSz="457200" rtl="0" eaLnBrk="1" latinLnBrk="0" hangingPunct="1">
              <a:spcBef>
                <a:spcPct val="20000"/>
              </a:spcBef>
              <a:buFont typeface="Arial"/>
              <a:buNone/>
              <a:defRPr sz="3600" kern="1200">
                <a:solidFill>
                  <a:schemeClr val="tx1">
                    <a:tint val="75000"/>
                  </a:schemeClr>
                </a:solidFill>
                <a:latin typeface="Palatino"/>
                <a:ea typeface="+mn-ea"/>
                <a:cs typeface="Palatin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smtClean="0"/>
              <a:t>@shoobe01</a:t>
            </a:r>
          </a:p>
          <a:p>
            <a:r>
              <a:rPr lang="en-US" sz="2000" smtClean="0"/>
              <a:t>4ourth.com</a:t>
            </a:r>
            <a:endParaRPr lang="en-US" i="1" dirty="0"/>
          </a:p>
        </p:txBody>
      </p:sp>
    </p:spTree>
    <p:extLst>
      <p:ext uri="{BB962C8B-B14F-4D97-AF65-F5344CB8AC3E}">
        <p14:creationId xmlns:p14="http://schemas.microsoft.com/office/powerpoint/2010/main" val="221900256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739211"/>
          </a:xfrm>
          <a:prstGeom prst="rect">
            <a:avLst/>
          </a:prstGeom>
          <a:noFill/>
        </p:spPr>
        <p:txBody>
          <a:bodyPr wrap="square" rtlCol="0">
            <a:spAutoFit/>
          </a:bodyPr>
          <a:lstStyle/>
          <a:p>
            <a:r>
              <a:rPr lang="en-US" sz="3200" dirty="0">
                <a:solidFill>
                  <a:srgbClr val="F2806C"/>
                </a:solidFill>
                <a:latin typeface="Palatino"/>
                <a:cs typeface="Palatino"/>
              </a:rPr>
              <a:t>Best Practices for Background </a:t>
            </a:r>
            <a:r>
              <a:rPr lang="en-US" sz="3200" dirty="0" smtClean="0">
                <a:solidFill>
                  <a:srgbClr val="F2806C"/>
                </a:solidFill>
                <a:latin typeface="Palatino"/>
                <a:cs typeface="Palatino"/>
              </a:rPr>
              <a:t>Jobs</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https://developer.android.com/training/best-</a:t>
            </a:r>
            <a:r>
              <a:rPr lang="en-US" sz="2000" dirty="0" smtClean="0">
                <a:solidFill>
                  <a:schemeClr val="accent6">
                    <a:lumMod val="75000"/>
                  </a:schemeClr>
                </a:solidFill>
                <a:latin typeface="Akzidenz Grotesk BE"/>
                <a:cs typeface="Akzidenz Grotesk BE"/>
                <a:hlinkClick r:id="rId4"/>
              </a:rPr>
              <a:t>background.html</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Official android page on this. What runs in the background of your app? Nothing? Probably wrong and I’ll bet you can do some synch and so on. Everything? Also probably wrong. </a:t>
            </a:r>
          </a:p>
          <a:p>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Read this, think hard about it when designing your next app. </a:t>
            </a:r>
          </a:p>
        </p:txBody>
      </p:sp>
    </p:spTree>
    <p:extLst>
      <p:ext uri="{BB962C8B-B14F-4D97-AF65-F5344CB8AC3E}">
        <p14:creationId xmlns:p14="http://schemas.microsoft.com/office/powerpoint/2010/main" val="1029807484"/>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708982"/>
          </a:xfrm>
          <a:prstGeom prst="rect">
            <a:avLst/>
          </a:prstGeom>
          <a:noFill/>
        </p:spPr>
        <p:txBody>
          <a:bodyPr wrap="square" rtlCol="0">
            <a:spAutoFit/>
          </a:bodyPr>
          <a:lstStyle/>
          <a:p>
            <a:r>
              <a:rPr lang="en-US" sz="3200" dirty="0">
                <a:solidFill>
                  <a:srgbClr val="F2806C"/>
                </a:solidFill>
                <a:latin typeface="Palatino"/>
                <a:cs typeface="Palatino"/>
              </a:rPr>
              <a:t>Background Modes in </a:t>
            </a:r>
            <a:r>
              <a:rPr lang="en-US" sz="3200" dirty="0" err="1">
                <a:solidFill>
                  <a:srgbClr val="F2806C"/>
                </a:solidFill>
                <a:latin typeface="Palatino"/>
                <a:cs typeface="Palatino"/>
              </a:rPr>
              <a:t>iOS</a:t>
            </a:r>
            <a:r>
              <a:rPr lang="en-US" sz="3200" dirty="0">
                <a:solidFill>
                  <a:srgbClr val="F2806C"/>
                </a:solidFill>
                <a:latin typeface="Palatino"/>
                <a:cs typeface="Palatino"/>
              </a:rPr>
              <a:t> </a:t>
            </a:r>
            <a:r>
              <a:rPr lang="en-US" sz="3200" dirty="0" smtClean="0">
                <a:solidFill>
                  <a:srgbClr val="F2806C"/>
                </a:solidFill>
                <a:latin typeface="Palatino"/>
                <a:cs typeface="Palatino"/>
              </a:rPr>
              <a:t>Tutorial</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http://www.raywenderlich.com/29948/backgrounding-for-</a:t>
            </a:r>
            <a:r>
              <a:rPr lang="en-US" sz="2000" dirty="0" smtClean="0">
                <a:solidFill>
                  <a:schemeClr val="accent6">
                    <a:lumMod val="75000"/>
                  </a:schemeClr>
                </a:solidFill>
                <a:latin typeface="Akzidenz Grotesk BE"/>
                <a:cs typeface="Akzidenz Grotesk BE"/>
                <a:hlinkClick r:id="rId4"/>
              </a:rPr>
              <a:t>ios</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Again, Apple is a bit light on official documentation about this, but the article here covers the same stuff for </a:t>
            </a:r>
            <a:r>
              <a:rPr lang="en-US" sz="2000" dirty="0" err="1" smtClean="0">
                <a:solidFill>
                  <a:schemeClr val="bg1"/>
                </a:solidFill>
                <a:latin typeface="Akzidenz Grotesk BE"/>
                <a:cs typeface="Akzidenz Grotesk BE"/>
              </a:rPr>
              <a:t>iOS</a:t>
            </a:r>
            <a:r>
              <a:rPr lang="en-US" sz="2000" dirty="0" smtClean="0">
                <a:solidFill>
                  <a:schemeClr val="bg1"/>
                </a:solidFill>
                <a:latin typeface="Akzidenz Grotesk BE"/>
                <a:cs typeface="Akzidenz Grotesk BE"/>
              </a:rPr>
              <a:t>. </a:t>
            </a:r>
          </a:p>
          <a:p>
            <a:endParaRPr lang="en-US" sz="2000" i="1" dirty="0" smtClean="0">
              <a:solidFill>
                <a:schemeClr val="bg1"/>
              </a:solidFill>
              <a:latin typeface="Akzidenz Grotesk BE"/>
              <a:cs typeface="Akzidenz Grotesk BE"/>
            </a:endParaRPr>
          </a:p>
          <a:p>
            <a:r>
              <a:rPr lang="en-US" i="1" dirty="0" smtClean="0">
                <a:solidFill>
                  <a:schemeClr val="bg1"/>
                </a:solidFill>
                <a:latin typeface="Akzidenz Grotesk BE"/>
                <a:cs typeface="Akzidenz Grotesk BE"/>
              </a:rPr>
              <a:t>…here’s </a:t>
            </a:r>
            <a:r>
              <a:rPr lang="en-US" i="1" dirty="0">
                <a:solidFill>
                  <a:schemeClr val="bg1"/>
                </a:solidFill>
                <a:latin typeface="Akzidenz Grotesk BE"/>
                <a:cs typeface="Akzidenz Grotesk BE"/>
              </a:rPr>
              <a:t>a quick overview of the five basic background modes available in </a:t>
            </a:r>
            <a:r>
              <a:rPr lang="en-US" i="1" dirty="0" err="1">
                <a:solidFill>
                  <a:schemeClr val="bg1"/>
                </a:solidFill>
                <a:latin typeface="Akzidenz Grotesk BE"/>
                <a:cs typeface="Akzidenz Grotesk BE"/>
              </a:rPr>
              <a:t>iOS</a:t>
            </a:r>
            <a:r>
              <a:rPr lang="en-US" i="1" dirty="0">
                <a:solidFill>
                  <a:schemeClr val="bg1"/>
                </a:solidFill>
                <a:latin typeface="Akzidenz Grotesk BE"/>
                <a:cs typeface="Akzidenz Grotesk BE"/>
              </a:rPr>
              <a:t>:</a:t>
            </a:r>
            <a:endParaRPr lang="en-US" i="1" dirty="0" smtClean="0">
              <a:solidFill>
                <a:schemeClr val="bg1"/>
              </a:solidFill>
              <a:latin typeface="Akzidenz Grotesk BE"/>
              <a:cs typeface="Akzidenz Grotesk BE"/>
            </a:endParaRPr>
          </a:p>
          <a:p>
            <a:pPr marL="342900" indent="-342900">
              <a:buFont typeface="Arial"/>
              <a:buChar char="•"/>
            </a:pPr>
            <a:r>
              <a:rPr lang="en-US" i="1" dirty="0">
                <a:solidFill>
                  <a:schemeClr val="bg1"/>
                </a:solidFill>
                <a:latin typeface="Akzidenz Grotesk BE"/>
                <a:cs typeface="Akzidenz Grotesk BE"/>
              </a:rPr>
              <a:t>Play </a:t>
            </a:r>
            <a:r>
              <a:rPr lang="en-US" i="1" dirty="0" smtClean="0">
                <a:solidFill>
                  <a:schemeClr val="bg1"/>
                </a:solidFill>
                <a:latin typeface="Akzidenz Grotesk BE"/>
                <a:cs typeface="Akzidenz Grotesk BE"/>
              </a:rPr>
              <a:t>audio…</a:t>
            </a:r>
          </a:p>
          <a:p>
            <a:pPr marL="342900" indent="-342900">
              <a:buFont typeface="Arial"/>
              <a:buChar char="•"/>
            </a:pPr>
            <a:r>
              <a:rPr lang="en-US" i="1" dirty="0" smtClean="0">
                <a:solidFill>
                  <a:schemeClr val="bg1"/>
                </a:solidFill>
                <a:latin typeface="Akzidenz Grotesk BE"/>
                <a:cs typeface="Akzidenz Grotesk BE"/>
              </a:rPr>
              <a:t>Receive </a:t>
            </a:r>
            <a:r>
              <a:rPr lang="en-US" i="1" dirty="0">
                <a:solidFill>
                  <a:schemeClr val="bg1"/>
                </a:solidFill>
                <a:latin typeface="Akzidenz Grotesk BE"/>
                <a:cs typeface="Akzidenz Grotesk BE"/>
              </a:rPr>
              <a:t>location </a:t>
            </a:r>
            <a:r>
              <a:rPr lang="en-US" i="1" dirty="0" smtClean="0">
                <a:solidFill>
                  <a:schemeClr val="bg1"/>
                </a:solidFill>
                <a:latin typeface="Akzidenz Grotesk BE"/>
                <a:cs typeface="Akzidenz Grotesk BE"/>
              </a:rPr>
              <a:t>updates</a:t>
            </a:r>
            <a:r>
              <a:rPr lang="en-US" i="1" dirty="0">
                <a:solidFill>
                  <a:schemeClr val="bg1"/>
                </a:solidFill>
                <a:latin typeface="Akzidenz Grotesk BE"/>
                <a:cs typeface="Akzidenz Grotesk BE"/>
              </a:rPr>
              <a:t>…</a:t>
            </a:r>
            <a:endParaRPr lang="en-US" i="1" dirty="0" smtClean="0">
              <a:solidFill>
                <a:schemeClr val="bg1"/>
              </a:solidFill>
              <a:latin typeface="Akzidenz Grotesk BE"/>
              <a:cs typeface="Akzidenz Grotesk BE"/>
            </a:endParaRPr>
          </a:p>
          <a:p>
            <a:pPr marL="342900" indent="-342900">
              <a:buFont typeface="Arial"/>
              <a:buChar char="•"/>
            </a:pPr>
            <a:r>
              <a:rPr lang="en-US" i="1" dirty="0" smtClean="0">
                <a:solidFill>
                  <a:schemeClr val="bg1"/>
                </a:solidFill>
                <a:latin typeface="Akzidenz Grotesk BE"/>
                <a:cs typeface="Akzidenz Grotesk BE"/>
              </a:rPr>
              <a:t>Perform </a:t>
            </a:r>
            <a:r>
              <a:rPr lang="en-US" i="1" dirty="0">
                <a:solidFill>
                  <a:schemeClr val="bg1"/>
                </a:solidFill>
                <a:latin typeface="Akzidenz Grotesk BE"/>
                <a:cs typeface="Akzidenz Grotesk BE"/>
              </a:rPr>
              <a:t>finite-length </a:t>
            </a:r>
            <a:r>
              <a:rPr lang="en-US" i="1" dirty="0" smtClean="0">
                <a:solidFill>
                  <a:schemeClr val="bg1"/>
                </a:solidFill>
                <a:latin typeface="Akzidenz Grotesk BE"/>
                <a:cs typeface="Akzidenz Grotesk BE"/>
              </a:rPr>
              <a:t>tasks</a:t>
            </a:r>
            <a:r>
              <a:rPr lang="en-US" i="1" dirty="0">
                <a:solidFill>
                  <a:schemeClr val="bg1"/>
                </a:solidFill>
                <a:latin typeface="Akzidenz Grotesk BE"/>
                <a:cs typeface="Akzidenz Grotesk BE"/>
              </a:rPr>
              <a:t>…</a:t>
            </a:r>
          </a:p>
          <a:p>
            <a:pPr marL="342900" indent="-342900">
              <a:buFont typeface="Arial"/>
              <a:buChar char="•"/>
            </a:pPr>
            <a:r>
              <a:rPr lang="en-US" i="1" dirty="0">
                <a:solidFill>
                  <a:schemeClr val="bg1"/>
                </a:solidFill>
                <a:latin typeface="Akzidenz Grotesk BE"/>
                <a:cs typeface="Akzidenz Grotesk BE"/>
              </a:rPr>
              <a:t>Process Newsstand Kit </a:t>
            </a:r>
            <a:r>
              <a:rPr lang="en-US" i="1" dirty="0" smtClean="0">
                <a:solidFill>
                  <a:schemeClr val="bg1"/>
                </a:solidFill>
                <a:latin typeface="Akzidenz Grotesk BE"/>
                <a:cs typeface="Akzidenz Grotesk BE"/>
              </a:rPr>
              <a:t>downloads</a:t>
            </a:r>
            <a:r>
              <a:rPr lang="en-US" i="1" dirty="0">
                <a:solidFill>
                  <a:schemeClr val="bg1"/>
                </a:solidFill>
                <a:latin typeface="Akzidenz Grotesk BE"/>
                <a:cs typeface="Akzidenz Grotesk BE"/>
              </a:rPr>
              <a:t>…</a:t>
            </a:r>
            <a:endParaRPr lang="en-US" i="1" dirty="0" smtClean="0">
              <a:solidFill>
                <a:schemeClr val="bg1"/>
              </a:solidFill>
              <a:latin typeface="Akzidenz Grotesk BE"/>
              <a:cs typeface="Akzidenz Grotesk BE"/>
            </a:endParaRPr>
          </a:p>
          <a:p>
            <a:pPr marL="342900" indent="-342900">
              <a:buFont typeface="Arial"/>
              <a:buChar char="•"/>
            </a:pPr>
            <a:r>
              <a:rPr lang="en-US" i="1" dirty="0" smtClean="0">
                <a:solidFill>
                  <a:schemeClr val="bg1"/>
                </a:solidFill>
                <a:latin typeface="Akzidenz Grotesk BE"/>
                <a:cs typeface="Akzidenz Grotesk BE"/>
              </a:rPr>
              <a:t>Provide </a:t>
            </a:r>
            <a:r>
              <a:rPr lang="en-US" i="1" dirty="0">
                <a:solidFill>
                  <a:schemeClr val="bg1"/>
                </a:solidFill>
                <a:latin typeface="Akzidenz Grotesk BE"/>
                <a:cs typeface="Akzidenz Grotesk BE"/>
              </a:rPr>
              <a:t>Voice-over-IP (VoIP) </a:t>
            </a:r>
            <a:r>
              <a:rPr lang="en-US" i="1" dirty="0" smtClean="0">
                <a:solidFill>
                  <a:schemeClr val="bg1"/>
                </a:solidFill>
                <a:latin typeface="Akzidenz Grotesk BE"/>
                <a:cs typeface="Akzidenz Grotesk BE"/>
              </a:rPr>
              <a:t>services</a:t>
            </a:r>
            <a:r>
              <a:rPr lang="en-US" i="1" dirty="0">
                <a:solidFill>
                  <a:schemeClr val="bg1"/>
                </a:solidFill>
                <a:latin typeface="Akzidenz Grotesk BE"/>
                <a:cs typeface="Akzidenz Grotesk BE"/>
              </a:rPr>
              <a:t>…</a:t>
            </a:r>
            <a:endParaRPr lang="en-US" i="1" dirty="0" smtClean="0">
              <a:solidFill>
                <a:schemeClr val="bg1"/>
              </a:solidFill>
              <a:latin typeface="Akzidenz Grotesk BE"/>
              <a:cs typeface="Akzidenz Grotesk BE"/>
            </a:endParaRPr>
          </a:p>
          <a:p>
            <a:pPr marL="342900" indent="-342900">
              <a:buFont typeface="Arial"/>
              <a:buChar char="•"/>
            </a:pPr>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I would not be surprised if this changed, but this article is still a good intro and overview. </a:t>
            </a:r>
          </a:p>
        </p:txBody>
      </p:sp>
    </p:spTree>
    <p:extLst>
      <p:ext uri="{BB962C8B-B14F-4D97-AF65-F5344CB8AC3E}">
        <p14:creationId xmlns:p14="http://schemas.microsoft.com/office/powerpoint/2010/main" val="308354915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3778791" cy="3662541"/>
          </a:xfrm>
          <a:prstGeom prst="rect">
            <a:avLst/>
          </a:prstGeom>
          <a:noFill/>
        </p:spPr>
        <p:txBody>
          <a:bodyPr wrap="square" rtlCol="0">
            <a:spAutoFit/>
          </a:bodyPr>
          <a:lstStyle/>
          <a:p>
            <a:r>
              <a:rPr lang="en-US" sz="3200" dirty="0" smtClean="0">
                <a:solidFill>
                  <a:srgbClr val="F2806C"/>
                </a:solidFill>
                <a:latin typeface="Palatino"/>
                <a:cs typeface="Palatino"/>
              </a:rPr>
              <a:t>Material Design</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http://www.google.com/design/spec/material-design/</a:t>
            </a:r>
            <a:r>
              <a:rPr lang="en-US" sz="2000" dirty="0" smtClean="0">
                <a:solidFill>
                  <a:schemeClr val="accent6">
                    <a:lumMod val="75000"/>
                  </a:schemeClr>
                </a:solidFill>
                <a:latin typeface="Akzidenz Grotesk BE"/>
                <a:cs typeface="Akzidenz Grotesk BE"/>
                <a:hlinkClick r:id="rId4"/>
              </a:rPr>
              <a:t>introduction.html</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Material design is NOT NEW but just leans into the layered principles Android has always used. It’s very authentic digital design really. </a:t>
            </a:r>
            <a:endParaRPr lang="en-US" sz="2000" dirty="0">
              <a:solidFill>
                <a:schemeClr val="bg1"/>
              </a:solidFill>
              <a:latin typeface="Akzidenz Grotesk BE"/>
              <a:cs typeface="Akzidenz Grotesk BE"/>
            </a:endParaRPr>
          </a:p>
          <a:p>
            <a:endParaRPr lang="en-US" sz="2000" dirty="0" smtClean="0">
              <a:solidFill>
                <a:schemeClr val="bg1"/>
              </a:solidFill>
              <a:latin typeface="Akzidenz Grotesk BE"/>
              <a:cs typeface="Akzidenz Grotesk BE"/>
            </a:endParaRPr>
          </a:p>
        </p:txBody>
      </p:sp>
      <p:pic>
        <p:nvPicPr>
          <p:cNvPr id="3" name="Picture 2"/>
          <p:cNvPicPr>
            <a:picLocks noChangeAspect="1"/>
          </p:cNvPicPr>
          <p:nvPr/>
        </p:nvPicPr>
        <p:blipFill>
          <a:blip r:embed="rId5"/>
          <a:stretch>
            <a:fillRect/>
          </a:stretch>
        </p:blipFill>
        <p:spPr>
          <a:xfrm>
            <a:off x="4319231" y="1481938"/>
            <a:ext cx="4639824" cy="2930415"/>
          </a:xfrm>
          <a:prstGeom prst="rect">
            <a:avLst/>
          </a:prstGeom>
        </p:spPr>
      </p:pic>
      <p:sp>
        <p:nvSpPr>
          <p:cNvPr id="5" name="TextBox 4"/>
          <p:cNvSpPr txBox="1"/>
          <p:nvPr/>
        </p:nvSpPr>
        <p:spPr>
          <a:xfrm>
            <a:off x="466459" y="4898932"/>
            <a:ext cx="8492595" cy="707886"/>
          </a:xfrm>
          <a:prstGeom prst="rect">
            <a:avLst/>
          </a:prstGeom>
          <a:noFill/>
        </p:spPr>
        <p:txBody>
          <a:bodyPr wrap="square" rtlCol="0">
            <a:spAutoFit/>
          </a:bodyPr>
          <a:lstStyle/>
          <a:p>
            <a:r>
              <a:rPr lang="en-US" sz="2000" dirty="0" smtClean="0">
                <a:solidFill>
                  <a:schemeClr val="bg1"/>
                </a:solidFill>
                <a:latin typeface="Akzidenz Grotesk BE"/>
                <a:cs typeface="Akzidenz Grotesk BE"/>
              </a:rPr>
              <a:t>This is not a page, but a microsite. Read the whole thing if you have not previously done so, or only did when it was first announced. </a:t>
            </a:r>
          </a:p>
        </p:txBody>
      </p:sp>
    </p:spTree>
    <p:extLst>
      <p:ext uri="{BB962C8B-B14F-4D97-AF65-F5344CB8AC3E}">
        <p14:creationId xmlns:p14="http://schemas.microsoft.com/office/powerpoint/2010/main" val="283663856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416320"/>
          </a:xfrm>
          <a:prstGeom prst="rect">
            <a:avLst/>
          </a:prstGeom>
          <a:noFill/>
        </p:spPr>
        <p:txBody>
          <a:bodyPr wrap="square" rtlCol="0">
            <a:spAutoFit/>
          </a:bodyPr>
          <a:lstStyle/>
          <a:p>
            <a:r>
              <a:rPr lang="en-US" sz="3200" dirty="0">
                <a:solidFill>
                  <a:srgbClr val="F2806C"/>
                </a:solidFill>
                <a:latin typeface="Palatino"/>
                <a:cs typeface="Palatino"/>
              </a:rPr>
              <a:t>Visual Guide to Android L Material Design: 7 Insights Every Serious Designer Needs to </a:t>
            </a:r>
            <a:r>
              <a:rPr lang="en-US" sz="3200" dirty="0" smtClean="0">
                <a:solidFill>
                  <a:srgbClr val="F2806C"/>
                </a:solidFill>
                <a:latin typeface="Palatino"/>
                <a:cs typeface="Palatino"/>
              </a:rPr>
              <a:t>Know</a:t>
            </a:r>
            <a:endParaRPr lang="en-US" sz="2000" dirty="0" smtClean="0">
              <a:solidFill>
                <a:schemeClr val="accent6">
                  <a:lumMod val="75000"/>
                </a:schemeClr>
              </a:solidFill>
              <a:latin typeface="Akzidenz Grotesk BE"/>
              <a:cs typeface="Akzidenz Grotesk BE"/>
              <a:hlinkClick r:id="rId3"/>
            </a:endParaRPr>
          </a:p>
          <a:p>
            <a:endParaRPr lang="en-US" sz="2000" dirty="0" smtClean="0">
              <a:solidFill>
                <a:schemeClr val="accent6">
                  <a:lumMod val="75000"/>
                </a:schemeClr>
              </a:solidFill>
              <a:latin typeface="Akzidenz Grotesk BE"/>
              <a:cs typeface="Akzidenz Grotesk BE"/>
              <a:hlinkClick r:id="rId4"/>
            </a:endParaRPr>
          </a:p>
          <a:p>
            <a:r>
              <a:rPr lang="en-US" sz="2000" dirty="0" smtClean="0">
                <a:solidFill>
                  <a:schemeClr val="accent6">
                    <a:lumMod val="75000"/>
                  </a:schemeClr>
                </a:solidFill>
                <a:latin typeface="Akzidenz Grotesk BE"/>
                <a:cs typeface="Akzidenz Grotesk BE"/>
                <a:hlinkClick r:id="rId4"/>
              </a:rPr>
              <a:t>http</a:t>
            </a:r>
            <a:r>
              <a:rPr lang="en-US" sz="2000" dirty="0">
                <a:solidFill>
                  <a:schemeClr val="accent6">
                    <a:lumMod val="75000"/>
                  </a:schemeClr>
                </a:solidFill>
                <a:latin typeface="Akzidenz Grotesk BE"/>
                <a:cs typeface="Akzidenz Grotesk BE"/>
                <a:hlinkClick r:id="rId4"/>
              </a:rPr>
              <a:t>://www.designcaffeine.com/articles/visual-guide-to-android-l-material-design-7-insights-every-serious-designer-needs-to-know</a:t>
            </a:r>
            <a:r>
              <a:rPr lang="en-US" sz="2000" dirty="0" smtClean="0">
                <a:solidFill>
                  <a:schemeClr val="accent6">
                    <a:lumMod val="75000"/>
                  </a:schemeClr>
                </a:solidFill>
                <a:latin typeface="Akzidenz Grotesk BE"/>
                <a:cs typeface="Akzidenz Grotesk BE"/>
                <a:hlinkClick r:id="rId4"/>
              </a:rPr>
              <a:t>/</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Greg </a:t>
            </a:r>
            <a:r>
              <a:rPr lang="en-US" sz="2000" dirty="0" err="1">
                <a:solidFill>
                  <a:schemeClr val="bg1"/>
                </a:solidFill>
                <a:latin typeface="Akzidenz Grotesk BE"/>
                <a:cs typeface="Akzidenz Grotesk BE"/>
              </a:rPr>
              <a:t>N</a:t>
            </a:r>
            <a:r>
              <a:rPr lang="en-US" sz="2000" dirty="0" err="1" smtClean="0">
                <a:solidFill>
                  <a:schemeClr val="bg1"/>
                </a:solidFill>
                <a:latin typeface="Akzidenz Grotesk BE"/>
                <a:cs typeface="Akzidenz Grotesk BE"/>
              </a:rPr>
              <a:t>udelman’s</a:t>
            </a:r>
            <a:r>
              <a:rPr lang="en-US" sz="2000" dirty="0" smtClean="0">
                <a:solidFill>
                  <a:schemeClr val="bg1"/>
                </a:solidFill>
                <a:latin typeface="Akzidenz Grotesk BE"/>
                <a:cs typeface="Akzidenz Grotesk BE"/>
              </a:rPr>
              <a:t> overview of the key designer-centric bits of material design. Well done, and somewhat easier to read than the official Google one which breaks it down too far so is slow to consume. </a:t>
            </a:r>
          </a:p>
        </p:txBody>
      </p:sp>
    </p:spTree>
    <p:extLst>
      <p:ext uri="{BB962C8B-B14F-4D97-AF65-F5344CB8AC3E}">
        <p14:creationId xmlns:p14="http://schemas.microsoft.com/office/powerpoint/2010/main" val="3246802642"/>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8830"/>
            <a:ext cx="7913687" cy="3593970"/>
          </a:xfrm>
        </p:spPr>
        <p:txBody>
          <a:bodyPr>
            <a:normAutofit/>
          </a:bodyPr>
          <a:lstStyle/>
          <a:p>
            <a:pPr marL="0" indent="0">
              <a:buClr>
                <a:srgbClr val="E9213C"/>
              </a:buClr>
              <a:buNone/>
            </a:pPr>
            <a:r>
              <a:rPr lang="en-US" sz="2000" dirty="0">
                <a:solidFill>
                  <a:srgbClr val="F2806C"/>
                </a:solidFill>
                <a:latin typeface="Akzidenz Grotesk BE"/>
                <a:cs typeface="Akzidenz Grotesk BE"/>
              </a:rPr>
              <a:t>Read More: </a:t>
            </a:r>
          </a:p>
          <a:p>
            <a:pPr marL="0" indent="0">
              <a:buClr>
                <a:srgbClr val="E9213C"/>
              </a:buClr>
              <a:buNone/>
            </a:pPr>
            <a:r>
              <a:rPr lang="en-US" sz="2000" dirty="0">
                <a:solidFill>
                  <a:srgbClr val="FFFFFF"/>
                </a:solidFill>
                <a:latin typeface="Akzidenz Grotesk BE"/>
                <a:cs typeface="Akzidenz Grotesk BE"/>
              </a:rPr>
              <a:t>The details of this interaction vary by platform on apps especially. These resources are especially useful if your developers don't believe you, or want to do something </a:t>
            </a:r>
            <a:r>
              <a:rPr lang="en-US" sz="2000" dirty="0" smtClean="0">
                <a:solidFill>
                  <a:srgbClr val="FFFFFF"/>
                </a:solidFill>
                <a:latin typeface="Akzidenz Grotesk BE"/>
                <a:cs typeface="Akzidenz Grotesk BE"/>
              </a:rPr>
              <a:t>else and ruin your design.</a:t>
            </a:r>
          </a:p>
          <a:p>
            <a:pPr marL="0" indent="0">
              <a:buClr>
                <a:srgbClr val="E9213C"/>
              </a:buClr>
              <a:buNone/>
            </a:pPr>
            <a:r>
              <a:rPr lang="en-US" sz="2000" dirty="0" smtClean="0">
                <a:solidFill>
                  <a:srgbClr val="FFFFFF"/>
                </a:solidFill>
                <a:latin typeface="Akzidenz Grotesk BE"/>
                <a:cs typeface="Akzidenz Grotesk BE"/>
              </a:rPr>
              <a:t>Be able to quote the right standards, the research, and be able to send them to examples they can use. It works. </a:t>
            </a:r>
          </a:p>
        </p:txBody>
      </p:sp>
      <p:sp>
        <p:nvSpPr>
          <p:cNvPr id="6" name="TextBox 5"/>
          <p:cNvSpPr txBox="1"/>
          <p:nvPr/>
        </p:nvSpPr>
        <p:spPr>
          <a:xfrm>
            <a:off x="450290" y="1481938"/>
            <a:ext cx="7501468" cy="584776"/>
          </a:xfrm>
          <a:prstGeom prst="rect">
            <a:avLst/>
          </a:prstGeom>
          <a:noFill/>
        </p:spPr>
        <p:txBody>
          <a:bodyPr wrap="square" rtlCol="0">
            <a:spAutoFit/>
          </a:bodyPr>
          <a:lstStyle/>
          <a:p>
            <a:r>
              <a:rPr lang="en-US" sz="3200" dirty="0" smtClean="0">
                <a:solidFill>
                  <a:srgbClr val="F2806C"/>
                </a:solidFill>
                <a:latin typeface="Palatino"/>
                <a:cs typeface="Palatino"/>
              </a:rPr>
              <a:t>Back </a:t>
            </a:r>
            <a:r>
              <a:rPr lang="en-US" sz="3200" dirty="0">
                <a:solidFill>
                  <a:srgbClr val="F2806C"/>
                </a:solidFill>
                <a:latin typeface="Palatino"/>
                <a:cs typeface="Palatino"/>
              </a:rPr>
              <a:t>&amp; the Stack</a:t>
            </a:r>
          </a:p>
        </p:txBody>
      </p:sp>
    </p:spTree>
    <p:extLst>
      <p:ext uri="{BB962C8B-B14F-4D97-AF65-F5344CB8AC3E}">
        <p14:creationId xmlns:p14="http://schemas.microsoft.com/office/powerpoint/2010/main" val="319253642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4031873"/>
          </a:xfrm>
          <a:prstGeom prst="rect">
            <a:avLst/>
          </a:prstGeom>
          <a:noFill/>
        </p:spPr>
        <p:txBody>
          <a:bodyPr wrap="square" rtlCol="0">
            <a:spAutoFit/>
          </a:bodyPr>
          <a:lstStyle/>
          <a:p>
            <a:r>
              <a:rPr lang="en-US" sz="3200" dirty="0">
                <a:solidFill>
                  <a:srgbClr val="F2806C"/>
                </a:solidFill>
                <a:latin typeface="Palatino"/>
                <a:cs typeface="Palatino"/>
              </a:rPr>
              <a:t>Web Page </a:t>
            </a:r>
            <a:r>
              <a:rPr lang="en-US" sz="3200" dirty="0" err="1">
                <a:solidFill>
                  <a:srgbClr val="F2806C"/>
                </a:solidFill>
                <a:latin typeface="Palatino"/>
                <a:cs typeface="Palatino"/>
              </a:rPr>
              <a:t>Revisitation</a:t>
            </a:r>
            <a:r>
              <a:rPr lang="en-US" sz="3200" dirty="0">
                <a:solidFill>
                  <a:srgbClr val="F2806C"/>
                </a:solidFill>
                <a:latin typeface="Palatino"/>
                <a:cs typeface="Palatino"/>
              </a:rPr>
              <a:t> </a:t>
            </a:r>
            <a:r>
              <a:rPr lang="en-US" sz="3200" dirty="0" smtClean="0">
                <a:solidFill>
                  <a:srgbClr val="F2806C"/>
                </a:solidFill>
                <a:latin typeface="Palatino"/>
                <a:cs typeface="Palatino"/>
              </a:rPr>
              <a:t>Revisited: Implications </a:t>
            </a:r>
            <a:r>
              <a:rPr lang="en-US" sz="3200" dirty="0">
                <a:solidFill>
                  <a:srgbClr val="F2806C"/>
                </a:solidFill>
                <a:latin typeface="Palatino"/>
                <a:cs typeface="Palatino"/>
              </a:rPr>
              <a:t>of </a:t>
            </a:r>
            <a:r>
              <a:rPr lang="en-US" sz="3200" dirty="0" smtClean="0">
                <a:solidFill>
                  <a:srgbClr val="F2806C"/>
                </a:solidFill>
                <a:latin typeface="Palatino"/>
                <a:cs typeface="Palatino"/>
              </a:rPr>
              <a:t>a Long</a:t>
            </a:r>
            <a:r>
              <a:rPr lang="en-US" sz="3200" dirty="0">
                <a:solidFill>
                  <a:srgbClr val="F2806C"/>
                </a:solidFill>
                <a:latin typeface="Palatino"/>
                <a:cs typeface="Palatino"/>
              </a:rPr>
              <a:t>-term Click-stream Study of Browser </a:t>
            </a:r>
            <a:r>
              <a:rPr lang="en-US" sz="3200" dirty="0" smtClean="0">
                <a:solidFill>
                  <a:srgbClr val="F2806C"/>
                </a:solidFill>
                <a:latin typeface="Palatino"/>
                <a:cs typeface="Palatino"/>
              </a:rPr>
              <a:t>Usage</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http://www.l3s.de/~herder/research/papers/</a:t>
            </a:r>
            <a:r>
              <a:rPr lang="en-US" sz="2000" dirty="0" smtClean="0">
                <a:solidFill>
                  <a:schemeClr val="accent6">
                    <a:lumMod val="75000"/>
                  </a:schemeClr>
                </a:solidFill>
                <a:latin typeface="Akzidenz Grotesk BE"/>
                <a:cs typeface="Akzidenz Grotesk BE"/>
                <a:hlinkClick r:id="rId3"/>
              </a:rPr>
              <a:t>web_page_revisitation_revisited.pdf</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Yes, this is older, and desktop, but I don’t have as big a study available on mobile behavior. The bits and pieces I get from other studies correlate well to this. Back is hugely important.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PDF. As it’s a real research paper and they haven’t figured out HTML yet. </a:t>
            </a:r>
          </a:p>
        </p:txBody>
      </p:sp>
    </p:spTree>
    <p:extLst>
      <p:ext uri="{BB962C8B-B14F-4D97-AF65-F5344CB8AC3E}">
        <p14:creationId xmlns:p14="http://schemas.microsoft.com/office/powerpoint/2010/main" val="4274270157"/>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046988"/>
          </a:xfrm>
          <a:prstGeom prst="rect">
            <a:avLst/>
          </a:prstGeom>
          <a:noFill/>
        </p:spPr>
        <p:txBody>
          <a:bodyPr wrap="square" rtlCol="0">
            <a:spAutoFit/>
          </a:bodyPr>
          <a:lstStyle/>
          <a:p>
            <a:r>
              <a:rPr lang="en-US" sz="3200" dirty="0">
                <a:solidFill>
                  <a:srgbClr val="F2806C"/>
                </a:solidFill>
                <a:latin typeface="Palatino"/>
                <a:cs typeface="Palatino"/>
              </a:rPr>
              <a:t>Is a back button a good idea for mobile</a:t>
            </a:r>
            <a:r>
              <a:rPr lang="en-US" sz="3200" dirty="0" smtClean="0">
                <a:solidFill>
                  <a:srgbClr val="F2806C"/>
                </a:solidFill>
                <a:latin typeface="Palatino"/>
                <a:cs typeface="Palatino"/>
              </a:rPr>
              <a:t>?</a:t>
            </a:r>
          </a:p>
          <a:p>
            <a:endParaRPr lang="en-US" sz="2000" dirty="0" smtClean="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http://ux.stackexchange.com/questions/50688/is-a-back-button-a-good-idea-for-</a:t>
            </a:r>
            <a:r>
              <a:rPr lang="en-US" sz="2000" dirty="0" smtClean="0">
                <a:solidFill>
                  <a:schemeClr val="accent6">
                    <a:lumMod val="75000"/>
                  </a:schemeClr>
                </a:solidFill>
                <a:latin typeface="Akzidenz Grotesk BE"/>
                <a:cs typeface="Akzidenz Grotesk BE"/>
                <a:hlinkClick r:id="rId3"/>
              </a:rPr>
              <a:t>mobile</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Series of answers that well cover the difference in platforms, and that browsers have their own back button, so adding one to a website is stupid. With illustrations no less. </a:t>
            </a:r>
          </a:p>
          <a:p>
            <a:pPr>
              <a:buClr>
                <a:srgbClr val="E9213C"/>
              </a:buClr>
            </a:pPr>
            <a:endParaRPr lang="en-US" sz="2000" i="1" dirty="0">
              <a:solidFill>
                <a:schemeClr val="bg1"/>
              </a:solidFill>
              <a:latin typeface="Akzidenz Grotesk BE"/>
              <a:cs typeface="Akzidenz Grotesk BE"/>
            </a:endParaRPr>
          </a:p>
          <a:p>
            <a:pPr>
              <a:buClr>
                <a:srgbClr val="E9213C"/>
              </a:buClr>
            </a:pPr>
            <a:endParaRPr lang="en-US" sz="2000" i="1" dirty="0" smtClean="0">
              <a:solidFill>
                <a:schemeClr val="bg1"/>
              </a:solidFill>
              <a:latin typeface="Akzidenz Grotesk BE"/>
              <a:cs typeface="Akzidenz Grotesk BE"/>
            </a:endParaRPr>
          </a:p>
        </p:txBody>
      </p:sp>
    </p:spTree>
    <p:extLst>
      <p:ext uri="{BB962C8B-B14F-4D97-AF65-F5344CB8AC3E}">
        <p14:creationId xmlns:p14="http://schemas.microsoft.com/office/powerpoint/2010/main" val="74279592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662541"/>
          </a:xfrm>
          <a:prstGeom prst="rect">
            <a:avLst/>
          </a:prstGeom>
          <a:noFill/>
        </p:spPr>
        <p:txBody>
          <a:bodyPr wrap="square" rtlCol="0">
            <a:spAutoFit/>
          </a:bodyPr>
          <a:lstStyle/>
          <a:p>
            <a:r>
              <a:rPr lang="en-US" sz="3200" dirty="0">
                <a:solidFill>
                  <a:srgbClr val="F2806C"/>
                </a:solidFill>
                <a:latin typeface="Palatino"/>
                <a:cs typeface="Palatino"/>
              </a:rPr>
              <a:t>When designing for Android, forget </a:t>
            </a:r>
            <a:r>
              <a:rPr lang="en-US" sz="3200" dirty="0" err="1" smtClean="0">
                <a:solidFill>
                  <a:srgbClr val="F2806C"/>
                </a:solidFill>
                <a:latin typeface="Palatino"/>
                <a:cs typeface="Palatino"/>
              </a:rPr>
              <a:t>iOS</a:t>
            </a:r>
            <a:endParaRPr lang="en-US" sz="3200" dirty="0" smtClean="0">
              <a:solidFill>
                <a:srgbClr val="F2806C"/>
              </a:solidFill>
              <a:latin typeface="Palatino"/>
              <a:cs typeface="Palatino"/>
            </a:endParaRP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http://depts.washington.edu/ux/2013/04/when-designing-for-android-forget-ios</a:t>
            </a:r>
            <a:r>
              <a:rPr lang="en-US" sz="2000" dirty="0" smtClean="0">
                <a:solidFill>
                  <a:schemeClr val="accent6">
                    <a:lumMod val="75000"/>
                  </a:schemeClr>
                </a:solidFill>
                <a:latin typeface="Akzidenz Grotesk BE"/>
                <a:cs typeface="Akzidenz Grotesk BE"/>
                <a:hlinkClick r:id="rId3"/>
              </a:rPr>
              <a:t>/</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Starts with the Back button differences (from 2013 sadly) but good overview in general of how the platforms are different, and you cannot just port over the design from one to another. </a:t>
            </a:r>
          </a:p>
          <a:p>
            <a:pPr>
              <a:buClr>
                <a:srgbClr val="E9213C"/>
              </a:buClr>
            </a:pPr>
            <a:endParaRPr lang="en-US" sz="2000" dirty="0">
              <a:solidFill>
                <a:schemeClr val="bg1"/>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I have seen this in user testing. </a:t>
            </a:r>
            <a:r>
              <a:rPr lang="en-US" sz="2000" dirty="0" err="1" smtClean="0">
                <a:solidFill>
                  <a:schemeClr val="bg1"/>
                </a:solidFill>
                <a:latin typeface="Akzidenz Grotesk BE"/>
                <a:cs typeface="Akzidenz Grotesk BE"/>
              </a:rPr>
              <a:t>iOS</a:t>
            </a:r>
            <a:r>
              <a:rPr lang="en-US" sz="2000" dirty="0" smtClean="0">
                <a:solidFill>
                  <a:schemeClr val="bg1"/>
                </a:solidFill>
                <a:latin typeface="Akzidenz Grotesk BE"/>
                <a:cs typeface="Akzidenz Grotesk BE"/>
              </a:rPr>
              <a:t> back, and not supporting the OS back on Android is a 100% failure. No one can use </a:t>
            </a:r>
            <a:r>
              <a:rPr lang="en-US" sz="2000" dirty="0" err="1" smtClean="0">
                <a:solidFill>
                  <a:schemeClr val="bg1"/>
                </a:solidFill>
                <a:latin typeface="Akzidenz Grotesk BE"/>
                <a:cs typeface="Akzidenz Grotesk BE"/>
              </a:rPr>
              <a:t>iOS</a:t>
            </a:r>
            <a:r>
              <a:rPr lang="en-US" sz="2000" dirty="0" smtClean="0">
                <a:solidFill>
                  <a:schemeClr val="bg1"/>
                </a:solidFill>
                <a:latin typeface="Akzidenz Grotesk BE"/>
                <a:cs typeface="Akzidenz Grotesk BE"/>
              </a:rPr>
              <a:t> paradigms on Android apps. Design for your platform. </a:t>
            </a:r>
            <a:endParaRPr lang="en-US" sz="2000" dirty="0">
              <a:solidFill>
                <a:schemeClr val="bg1"/>
              </a:solidFill>
              <a:latin typeface="Akzidenz Grotesk BE"/>
              <a:cs typeface="Akzidenz Grotesk BE"/>
            </a:endParaRPr>
          </a:p>
        </p:txBody>
      </p:sp>
    </p:spTree>
    <p:extLst>
      <p:ext uri="{BB962C8B-B14F-4D97-AF65-F5344CB8AC3E}">
        <p14:creationId xmlns:p14="http://schemas.microsoft.com/office/powerpoint/2010/main" val="75266598"/>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123658"/>
          </a:xfrm>
          <a:prstGeom prst="rect">
            <a:avLst/>
          </a:prstGeom>
          <a:noFill/>
        </p:spPr>
        <p:txBody>
          <a:bodyPr wrap="square" rtlCol="0">
            <a:spAutoFit/>
          </a:bodyPr>
          <a:lstStyle/>
          <a:p>
            <a:r>
              <a:rPr lang="en-US" sz="3200" dirty="0">
                <a:solidFill>
                  <a:srgbClr val="F2806C"/>
                </a:solidFill>
                <a:latin typeface="Palatino"/>
                <a:cs typeface="Palatino"/>
              </a:rPr>
              <a:t>Tasks and Back </a:t>
            </a:r>
            <a:r>
              <a:rPr lang="en-US" sz="3200" dirty="0" smtClean="0">
                <a:solidFill>
                  <a:srgbClr val="F2806C"/>
                </a:solidFill>
                <a:latin typeface="Palatino"/>
                <a:cs typeface="Palatino"/>
              </a:rPr>
              <a:t>Stack</a:t>
            </a:r>
          </a:p>
          <a:p>
            <a:endParaRPr lang="en-US" sz="2000" dirty="0">
              <a:solidFill>
                <a:schemeClr val="accent6">
                  <a:lumMod val="75000"/>
                </a:schemeClr>
              </a:solidFill>
              <a:latin typeface="Akzidenz Grotesk BE"/>
              <a:cs typeface="Akzidenz Grotesk BE"/>
            </a:endParaRPr>
          </a:p>
          <a:p>
            <a:pPr>
              <a:buClr>
                <a:srgbClr val="E9213C"/>
              </a:buClr>
            </a:pPr>
            <a:r>
              <a:rPr lang="en-US" sz="2000" dirty="0">
                <a:solidFill>
                  <a:schemeClr val="accent6">
                    <a:lumMod val="75000"/>
                  </a:schemeClr>
                </a:solidFill>
                <a:latin typeface="Akzidenz Grotesk BE"/>
                <a:cs typeface="Akzidenz Grotesk BE"/>
                <a:hlinkClick r:id="rId3"/>
              </a:rPr>
              <a:t>http://developer.android.com/guide/components/tasks-and-back-</a:t>
            </a:r>
            <a:r>
              <a:rPr lang="en-US" sz="2000" dirty="0" smtClean="0">
                <a:solidFill>
                  <a:schemeClr val="accent6">
                    <a:lumMod val="75000"/>
                  </a:schemeClr>
                </a:solidFill>
                <a:latin typeface="Akzidenz Grotesk BE"/>
                <a:cs typeface="Akzidenz Grotesk BE"/>
                <a:hlinkClick r:id="rId3"/>
              </a:rPr>
              <a:t>stack.html</a:t>
            </a:r>
            <a:endParaRPr lang="en-US" sz="2000" dirty="0" smtClean="0">
              <a:solidFill>
                <a:schemeClr val="accent6">
                  <a:lumMod val="75000"/>
                </a:schemeClr>
              </a:solidFill>
              <a:latin typeface="Akzidenz Grotesk BE"/>
              <a:cs typeface="Akzidenz Grotesk BE"/>
            </a:endParaRPr>
          </a:p>
          <a:p>
            <a:pPr>
              <a:buClr>
                <a:srgbClr val="E9213C"/>
              </a:buClr>
            </a:pPr>
            <a:r>
              <a:rPr lang="en-US" sz="2000" dirty="0" smtClean="0">
                <a:solidFill>
                  <a:schemeClr val="bg1"/>
                </a:solidFill>
                <a:latin typeface="Akzidenz Grotesk BE"/>
                <a:cs typeface="Akzidenz Grotesk BE"/>
              </a:rPr>
              <a:t>Terrific overview of how the Back Stack works in Android, with useful illustrations. If you don’t know this (really know it) then you should not be designing or developing Android apps. </a:t>
            </a:r>
          </a:p>
        </p:txBody>
      </p:sp>
      <p:pic>
        <p:nvPicPr>
          <p:cNvPr id="2" name="Picture 1"/>
          <p:cNvPicPr>
            <a:picLocks noChangeAspect="1"/>
          </p:cNvPicPr>
          <p:nvPr/>
        </p:nvPicPr>
        <p:blipFill>
          <a:blip r:embed="rId4"/>
          <a:stretch>
            <a:fillRect/>
          </a:stretch>
        </p:blipFill>
        <p:spPr>
          <a:xfrm>
            <a:off x="462620" y="3787168"/>
            <a:ext cx="7835900" cy="2476500"/>
          </a:xfrm>
          <a:prstGeom prst="rect">
            <a:avLst/>
          </a:prstGeom>
        </p:spPr>
      </p:pic>
    </p:spTree>
    <p:extLst>
      <p:ext uri="{BB962C8B-B14F-4D97-AF65-F5344CB8AC3E}">
        <p14:creationId xmlns:p14="http://schemas.microsoft.com/office/powerpoint/2010/main" val="1516509523"/>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4937781" cy="4955203"/>
          </a:xfrm>
          <a:prstGeom prst="rect">
            <a:avLst/>
          </a:prstGeom>
          <a:noFill/>
        </p:spPr>
        <p:txBody>
          <a:bodyPr wrap="square" rtlCol="0">
            <a:spAutoFit/>
          </a:bodyPr>
          <a:lstStyle/>
          <a:p>
            <a:r>
              <a:rPr lang="en-US" sz="3200" dirty="0">
                <a:solidFill>
                  <a:srgbClr val="F2806C"/>
                </a:solidFill>
                <a:latin typeface="Palatino"/>
                <a:cs typeface="Palatino"/>
              </a:rPr>
              <a:t>How to navigate using the back stack for Windows Phone </a:t>
            </a:r>
            <a:r>
              <a:rPr lang="en-US" sz="3200" dirty="0" smtClean="0">
                <a:solidFill>
                  <a:srgbClr val="F2806C"/>
                </a:solidFill>
                <a:latin typeface="Palatino"/>
                <a:cs typeface="Palatino"/>
              </a:rPr>
              <a:t>8</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https://msdn.microsoft.com/en-us/library/windows/apps/hh394012(v=vs.105).</a:t>
            </a:r>
            <a:r>
              <a:rPr lang="en-US" sz="2000" dirty="0" smtClean="0">
                <a:solidFill>
                  <a:schemeClr val="accent6">
                    <a:lumMod val="75000"/>
                  </a:schemeClr>
                </a:solidFill>
                <a:latin typeface="Akzidenz Grotesk BE"/>
                <a:cs typeface="Akzidenz Grotesk BE"/>
                <a:hlinkClick r:id="rId4"/>
              </a:rPr>
              <a:t>aspx</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Yeah, we don’t build for Windows anymore, because who cares about their 2% installed base (and dropping). Still a good overview of the concept, with good diagrams. </a:t>
            </a:r>
          </a:p>
          <a:p>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Apple doesn’t really have a good page for this, but it’s not totally unlike the Android and Windows concepts. </a:t>
            </a:r>
          </a:p>
        </p:txBody>
      </p:sp>
      <p:pic>
        <p:nvPicPr>
          <p:cNvPr id="2" name="Picture 1"/>
          <p:cNvPicPr>
            <a:picLocks noChangeAspect="1"/>
          </p:cNvPicPr>
          <p:nvPr/>
        </p:nvPicPr>
        <p:blipFill>
          <a:blip r:embed="rId5"/>
          <a:stretch>
            <a:fillRect/>
          </a:stretch>
        </p:blipFill>
        <p:spPr>
          <a:xfrm>
            <a:off x="5661890" y="1208240"/>
            <a:ext cx="2398712" cy="5649759"/>
          </a:xfrm>
          <a:prstGeom prst="rect">
            <a:avLst/>
          </a:prstGeom>
        </p:spPr>
      </p:pic>
    </p:spTree>
    <p:extLst>
      <p:ext uri="{BB962C8B-B14F-4D97-AF65-F5344CB8AC3E}">
        <p14:creationId xmlns:p14="http://schemas.microsoft.com/office/powerpoint/2010/main" val="604839761"/>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3539430"/>
          </a:xfrm>
          <a:prstGeom prst="rect">
            <a:avLst/>
          </a:prstGeom>
          <a:noFill/>
        </p:spPr>
        <p:txBody>
          <a:bodyPr wrap="square" rtlCol="0">
            <a:spAutoFit/>
          </a:bodyPr>
          <a:lstStyle/>
          <a:p>
            <a:r>
              <a:rPr lang="en-US" sz="3200" dirty="0">
                <a:solidFill>
                  <a:srgbClr val="F2806C"/>
                </a:solidFill>
                <a:latin typeface="Palatino"/>
                <a:cs typeface="Palatino"/>
              </a:rPr>
              <a:t>Android: Clearing The Android Activity </a:t>
            </a:r>
            <a:r>
              <a:rPr lang="en-US" sz="3200" dirty="0" smtClean="0">
                <a:solidFill>
                  <a:srgbClr val="F2806C"/>
                </a:solidFill>
                <a:latin typeface="Palatino"/>
                <a:cs typeface="Palatino"/>
              </a:rPr>
              <a:t>Stack</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http://plasticsturgeon.com/2011/10/android-clearing-the-android-activity-stack</a:t>
            </a:r>
            <a:r>
              <a:rPr lang="en-US" sz="2000" dirty="0" smtClean="0">
                <a:solidFill>
                  <a:schemeClr val="accent6">
                    <a:lumMod val="75000"/>
                  </a:schemeClr>
                </a:solidFill>
                <a:latin typeface="Akzidenz Grotesk BE"/>
                <a:cs typeface="Akzidenz Grotesk BE"/>
                <a:hlinkClick r:id="rId4"/>
              </a:rPr>
              <a:t>/</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Simple little code for what it says. Old, but Android fundamentals like this haven’t changed. </a:t>
            </a:r>
          </a:p>
          <a:p>
            <a:endParaRPr lang="en-US" sz="2000" dirty="0">
              <a:solidFill>
                <a:schemeClr val="bg1"/>
              </a:solidFill>
              <a:latin typeface="Akzidenz Grotesk BE"/>
              <a:cs typeface="Akzidenz Grotesk BE"/>
            </a:endParaRPr>
          </a:p>
          <a:p>
            <a:r>
              <a:rPr lang="en-US" sz="2000" dirty="0" smtClean="0">
                <a:solidFill>
                  <a:schemeClr val="bg1"/>
                </a:solidFill>
                <a:latin typeface="Akzidenz Grotesk BE"/>
                <a:cs typeface="Akzidenz Grotesk BE"/>
              </a:rPr>
              <a:t>If you must clear the stack, and the developers say it’s impossible: it is not. It is simple.   </a:t>
            </a:r>
          </a:p>
        </p:txBody>
      </p:sp>
    </p:spTree>
    <p:extLst>
      <p:ext uri="{BB962C8B-B14F-4D97-AF65-F5344CB8AC3E}">
        <p14:creationId xmlns:p14="http://schemas.microsoft.com/office/powerpoint/2010/main" val="1308612850"/>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450290" y="1481938"/>
            <a:ext cx="8325938" cy="2123658"/>
          </a:xfrm>
          <a:prstGeom prst="rect">
            <a:avLst/>
          </a:prstGeom>
          <a:noFill/>
        </p:spPr>
        <p:txBody>
          <a:bodyPr wrap="square" rtlCol="0">
            <a:spAutoFit/>
          </a:bodyPr>
          <a:lstStyle/>
          <a:p>
            <a:r>
              <a:rPr lang="en-US" sz="3200" dirty="0" smtClean="0">
                <a:solidFill>
                  <a:srgbClr val="F2806C"/>
                </a:solidFill>
                <a:latin typeface="Palatino"/>
                <a:cs typeface="Palatino"/>
              </a:rPr>
              <a:t>Pop-Up</a:t>
            </a:r>
          </a:p>
          <a:p>
            <a:endParaRPr lang="en-US" sz="2000" dirty="0" smtClean="0">
              <a:solidFill>
                <a:schemeClr val="accent6">
                  <a:lumMod val="75000"/>
                </a:schemeClr>
              </a:solidFill>
              <a:latin typeface="Akzidenz Grotesk BE"/>
              <a:cs typeface="Akzidenz Grotesk BE"/>
              <a:hlinkClick r:id="rId3"/>
            </a:endParaRPr>
          </a:p>
          <a:p>
            <a:r>
              <a:rPr lang="en-US" sz="2000" dirty="0">
                <a:solidFill>
                  <a:schemeClr val="accent6">
                    <a:lumMod val="75000"/>
                  </a:schemeClr>
                </a:solidFill>
                <a:latin typeface="Akzidenz Grotesk BE"/>
                <a:cs typeface="Akzidenz Grotesk BE"/>
                <a:hlinkClick r:id="rId4"/>
              </a:rPr>
              <a:t>http://4ourth.com/wiki/Pop-</a:t>
            </a:r>
            <a:r>
              <a:rPr lang="en-US" sz="2000" dirty="0" smtClean="0">
                <a:solidFill>
                  <a:schemeClr val="accent6">
                    <a:lumMod val="75000"/>
                  </a:schemeClr>
                </a:solidFill>
                <a:latin typeface="Akzidenz Grotesk BE"/>
                <a:cs typeface="Akzidenz Grotesk BE"/>
                <a:hlinkClick r:id="rId4"/>
              </a:rPr>
              <a:t>Up</a:t>
            </a:r>
            <a:endParaRPr lang="en-US" sz="2000" dirty="0" smtClean="0">
              <a:solidFill>
                <a:schemeClr val="accent6">
                  <a:lumMod val="75000"/>
                </a:schemeClr>
              </a:solidFill>
              <a:latin typeface="Akzidenz Grotesk BE"/>
              <a:cs typeface="Akzidenz Grotesk BE"/>
            </a:endParaRPr>
          </a:p>
          <a:p>
            <a:r>
              <a:rPr lang="en-US" sz="2000" dirty="0" smtClean="0">
                <a:solidFill>
                  <a:schemeClr val="bg1"/>
                </a:solidFill>
                <a:latin typeface="Akzidenz Grotesk BE"/>
                <a:cs typeface="Akzidenz Grotesk BE"/>
              </a:rPr>
              <a:t>My chapter on Pop-ups from the book. This is important for one thing: If you call dialogs “Modals” you are wrong. There are three types of modality. Find out what they are and use them properly. </a:t>
            </a:r>
          </a:p>
        </p:txBody>
      </p:sp>
    </p:spTree>
    <p:extLst>
      <p:ext uri="{BB962C8B-B14F-4D97-AF65-F5344CB8AC3E}">
        <p14:creationId xmlns:p14="http://schemas.microsoft.com/office/powerpoint/2010/main" val="2486328829"/>
      </p:ext>
    </p:extLst>
  </p:cSld>
  <p:clrMapOvr>
    <a:masterClrMapping/>
  </p:clrMapOvr>
  <mc:AlternateContent xmlns:mc="http://schemas.openxmlformats.org/markup-compatibility/2006" xmlns:p14="http://schemas.microsoft.com/office/powerpoint/2010/main">
    <mc:Choice Requires="p14">
      <p:transition p14:dur="400" advTm="400">
        <p:fade/>
      </p:transition>
    </mc:Choice>
    <mc:Fallback xmlns="">
      <p:transition xmlns:p14="http://schemas.microsoft.com/office/powerpoint/2010/main" advTm="4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197421</TotalTime>
  <Words>842</Words>
  <Application>Microsoft Macintosh PowerPoint</Application>
  <PresentationFormat>On-screen Show (4:3)</PresentationFormat>
  <Paragraphs>97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Akzidenz Grotesk</vt:lpstr>
      <vt:lpstr>Akzidenz Grotesk BE</vt:lpstr>
      <vt:lpstr>Calibri</vt:lpstr>
      <vt:lpstr>Palatino</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Hoober</dc:creator>
  <cp:lastModifiedBy>Steven Hoober</cp:lastModifiedBy>
  <cp:revision>1396</cp:revision>
  <cp:lastPrinted>2013-04-15T23:35:07Z</cp:lastPrinted>
  <dcterms:created xsi:type="dcterms:W3CDTF">2011-10-30T17:26:39Z</dcterms:created>
  <dcterms:modified xsi:type="dcterms:W3CDTF">2015-10-11T18:31:10Z</dcterms:modified>
</cp:coreProperties>
</file>