
<file path=[Content_Types].xml><?xml version="1.0" encoding="utf-8"?>
<Types xmlns="http://schemas.openxmlformats.org/package/2006/content-types">
  <Default Extension="xml" ContentType="application/xml"/>
  <Default Extension="wav" ContentType="audio/x-wav"/>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591" r:id="rId2"/>
    <p:sldId id="680" r:id="rId3"/>
    <p:sldId id="688" r:id="rId4"/>
    <p:sldId id="678" r:id="rId5"/>
    <p:sldId id="679" r:id="rId6"/>
    <p:sldId id="685" r:id="rId7"/>
    <p:sldId id="677" r:id="rId8"/>
    <p:sldId id="686" r:id="rId9"/>
    <p:sldId id="687" r:id="rId10"/>
    <p:sldId id="681" r:id="rId11"/>
    <p:sldId id="666" r:id="rId12"/>
    <p:sldId id="668" r:id="rId13"/>
    <p:sldId id="691" r:id="rId14"/>
    <p:sldId id="692" r:id="rId15"/>
    <p:sldId id="682" r:id="rId16"/>
    <p:sldId id="672" r:id="rId17"/>
    <p:sldId id="674" r:id="rId18"/>
    <p:sldId id="689" r:id="rId19"/>
    <p:sldId id="690" r:id="rId20"/>
    <p:sldId id="683" r:id="rId21"/>
    <p:sldId id="684" r:id="rId22"/>
    <p:sldId id="66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9" autoAdjust="0"/>
    <p:restoredTop sz="69966" autoAdjust="0"/>
  </p:normalViewPr>
  <p:slideViewPr>
    <p:cSldViewPr snapToGrid="0" snapToObjects="1">
      <p:cViewPr varScale="1">
        <p:scale>
          <a:sx n="68" d="100"/>
          <a:sy n="68" d="100"/>
        </p:scale>
        <p:origin x="1864" y="200"/>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want to keep talking about Information</a:t>
            </a:r>
            <a:r>
              <a:rPr lang="en-US" sz="1200" kern="1200" baseline="0" dirty="0" smtClean="0">
                <a:solidFill>
                  <a:schemeClr val="tx1"/>
                </a:solidFill>
                <a:latin typeface="+mn-lt"/>
                <a:ea typeface="+mn-ea"/>
                <a:cs typeface="+mn-cs"/>
              </a:rPr>
              <a:t> Architecture, in principle, but let’s explore a little of what you can do outside the app or website, and how to link it so you don’t rely on people tapping your icon or searching for you.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They do this with a little snippet of code called a Custom URI.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Remember how I said one of the key advantages of the web over apps is that it’s on the internet? You can link to it directly? Well, you can </a:t>
            </a:r>
            <a:r>
              <a:rPr lang="en-US" sz="1200" kern="1200" baseline="0" dirty="0" err="1" smtClean="0">
                <a:solidFill>
                  <a:schemeClr val="tx1"/>
                </a:solidFill>
                <a:effectLst/>
                <a:latin typeface="+mn-lt"/>
                <a:ea typeface="+mn-ea"/>
                <a:cs typeface="+mn-cs"/>
              </a:rPr>
              <a:t>sorta</a:t>
            </a:r>
            <a:r>
              <a:rPr lang="en-US" sz="1200" kern="1200" baseline="0" dirty="0" smtClean="0">
                <a:solidFill>
                  <a:schemeClr val="tx1"/>
                </a:solidFill>
                <a:effectLst/>
                <a:latin typeface="+mn-lt"/>
                <a:ea typeface="+mn-ea"/>
                <a:cs typeface="+mn-cs"/>
              </a:rPr>
              <a:t> link to apps also.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is a great reason you need to have a website supporting your app, or better yet doing most of its functionality. When the app isn’t installed, the URL string goes to your browser, then to a website. No problem.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when the app is installed, it tells the OS to watch out for web addresses for you, then it sends it straight over when found.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is neat as hell to me and a way to make your service look like magic, cheaply and simply.  </a:t>
            </a: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Okay, when I started talking about SMS, I even mentioned it’s a poor-man’s app Notifications so you’ve been waiting for me to talk about them. First, I have to say the name Push isn’t very helpful, so stop calling them Push Notifications. SMS is also a push service, and you can set up </a:t>
            </a:r>
            <a:r>
              <a:rPr lang="en-US" sz="1200" kern="1200" baseline="0" dirty="0" err="1" smtClean="0">
                <a:solidFill>
                  <a:schemeClr val="tx1"/>
                </a:solidFill>
                <a:effectLst/>
                <a:latin typeface="+mn-lt"/>
                <a:ea typeface="+mn-ea"/>
                <a:cs typeface="+mn-cs"/>
              </a:rPr>
              <a:t>webservices</a:t>
            </a:r>
            <a:r>
              <a:rPr lang="en-US" sz="1200" kern="1200" baseline="0" dirty="0" smtClean="0">
                <a:solidFill>
                  <a:schemeClr val="tx1"/>
                </a:solidFill>
                <a:effectLst/>
                <a:latin typeface="+mn-lt"/>
                <a:ea typeface="+mn-ea"/>
                <a:cs typeface="+mn-cs"/>
              </a:rPr>
              <a:t> without polling anymore also.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let’s say “App Notifications” are very interesting tools. They make noise! They can make the LED blink, and you can pick the color and sound. They appear as individual icons, for your app, on the annunciator row. They can even do stuff like show status, that I have a Pebble connected, GPS tracking on, and the outside temperature.</a:t>
            </a: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more details are just a tap away. But, what details?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Well, your app icon appears here, so this is a good example of why you need to make sure you have a good icon. It’s the only way for users to tell what fired the notification.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Make sure the message is clear, and to the point. Give them the info they need, nothing more.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I love the principle of putting extra functions into your notification. Tapping the whole thing opens the app, but additional buttons allow you to do specific actions. Here, jump from map view to navigate. </a:t>
            </a: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Worried about bugging people too much with notifications? Go ahead and be worried, but don’t not do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Aside from lots of other tactics, often specific to your content and user needs, I like to put a button that lets the user cancel further notifications (or here, temporarily cancel them) with just one click. It’s one thing to have a setting for something, it</a:t>
            </a:r>
            <a:r>
              <a:rPr lang="fr-FR"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s another to offer true user control. </a:t>
            </a: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Of course, Android let’s you do that pretty freely while Apple cannot decide if they want you to or not.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Pcalc</a:t>
            </a:r>
            <a:r>
              <a:rPr lang="en-US" sz="1200" kern="1200" baseline="0" dirty="0" smtClean="0">
                <a:solidFill>
                  <a:schemeClr val="tx1"/>
                </a:solidFill>
                <a:effectLst/>
                <a:latin typeface="+mn-lt"/>
                <a:ea typeface="+mn-ea"/>
                <a:cs typeface="+mn-cs"/>
              </a:rPr>
              <a:t> was featured as an awesome app by Apple, then banned, then unbanned.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Drafts, the one at the bottom here, is still (as of December 2014) banned for the same reason. Because it puts buttons in the Notification Center. I assume this will come back as Apple figures out the value of it, but be careful what you do with notifications in some OSs for a bit. </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There’s nothing quite like a push notification on the desktop. That’s one of those things that makes mobile better than “traditional computers” to me, and not limited, but natural and powerful.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all know about the sensors devices have, and they get some press along the same lines: this is stuff your computer doesn’t do.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on your computer when you want to share an image, you go to the tool you want to share with. Launch Twitter or go </a:t>
            </a:r>
            <a:r>
              <a:rPr lang="en-US" sz="1200" kern="1200" baseline="0" dirty="0" err="1" smtClean="0">
                <a:solidFill>
                  <a:schemeClr val="tx1"/>
                </a:solidFill>
                <a:effectLst/>
                <a:latin typeface="+mn-lt"/>
                <a:ea typeface="+mn-ea"/>
                <a:cs typeface="+mn-cs"/>
              </a:rPr>
              <a:t>mail.google.com</a:t>
            </a:r>
            <a:r>
              <a:rPr lang="en-US" sz="1200" kern="1200" baseline="0" dirty="0" smtClean="0">
                <a:solidFill>
                  <a:schemeClr val="tx1"/>
                </a:solidFill>
                <a:effectLst/>
                <a:latin typeface="+mn-lt"/>
                <a:ea typeface="+mn-ea"/>
                <a:cs typeface="+mn-cs"/>
              </a:rPr>
              <a:t> and then attach the file. But on mobiles, you just press the little share icon.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CLICK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it loads</a:t>
            </a:r>
            <a:r>
              <a:rPr lang="en-US" sz="1200" kern="1200" baseline="0" dirty="0" smtClean="0">
                <a:solidFill>
                  <a:schemeClr val="tx1"/>
                </a:solidFill>
                <a:effectLst/>
                <a:latin typeface="+mn-lt"/>
                <a:ea typeface="+mn-ea"/>
                <a:cs typeface="+mn-cs"/>
              </a:rPr>
              <a:t> an Intent. Your app (or with limits your website) can just say “I would like to share this” and the OS offers up apps that can handle it. This may sounds suspiciously similar to the way the OS monitors for Custom URIs, and that’s because it is.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works for lots of tools. Assume you are building a tool that, like Twitter, allows you to attach images. You can integrate camera controls… but why bother?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Just add an image intent. </a:t>
            </a: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it pops up a function to select photos, or take a new one.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There’s no learning curve, and massively less for you to actually build and test.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tools are well designed to support these alternate use cases. Notice the X in the corner here to abandon the task? </a:t>
            </a: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 the checkmark? You can retake, abandon or approve this for inclusion. Not part of Twitter, but of the camera app itself.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When done with an intent like this, it generally takes the user back to the parent app, so no worries about leaving either.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Lots of tools do this. I like to often talk about email forms. Great on your website, but for mobile web and apps, that’s just wrong. You link to installed applications because that’s the expectation and method of operation of mobiles. For email, when the user clicks to send feedback, they get their native email client (or a choice of them first), pre-populated with whatever information you want to load. But they can use their device the same way they do any other time.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let’s start with an example.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Lyft</a:t>
            </a:r>
            <a:r>
              <a:rPr lang="en-US" sz="1200" kern="1200" baseline="0" dirty="0" smtClean="0">
                <a:solidFill>
                  <a:schemeClr val="tx1"/>
                </a:solidFill>
                <a:effectLst/>
                <a:latin typeface="+mn-lt"/>
                <a:ea typeface="+mn-ea"/>
                <a:cs typeface="+mn-cs"/>
              </a:rPr>
              <a:t> is what I prefer to use over </a:t>
            </a:r>
            <a:r>
              <a:rPr lang="en-US" sz="1200" kern="1200" baseline="0" dirty="0" err="1" smtClean="0">
                <a:solidFill>
                  <a:schemeClr val="tx1"/>
                </a:solidFill>
                <a:effectLst/>
                <a:latin typeface="+mn-lt"/>
                <a:ea typeface="+mn-ea"/>
                <a:cs typeface="+mn-cs"/>
              </a:rPr>
              <a:t>Uber</a:t>
            </a:r>
            <a:r>
              <a:rPr lang="en-US" sz="1200" kern="1200" baseline="0" dirty="0" smtClean="0">
                <a:solidFill>
                  <a:schemeClr val="tx1"/>
                </a:solidFill>
                <a:effectLst/>
                <a:latin typeface="+mn-lt"/>
                <a:ea typeface="+mn-ea"/>
                <a:cs typeface="+mn-cs"/>
              </a:rPr>
              <a:t> because they are a little less evil.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It’s an app. It uses location so you can link the real world to you through your mobile. You get to call a car to where you are without typing or anything. A few button pushes, and you are watching a guy in a car drive to you…</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Don’t forget that our phones</a:t>
            </a:r>
            <a:r>
              <a:rPr lang="en-US" sz="1200" kern="1200" baseline="0" dirty="0" smtClean="0">
                <a:solidFill>
                  <a:schemeClr val="tx1"/>
                </a:solidFill>
                <a:effectLst/>
                <a:latin typeface="+mn-lt"/>
                <a:ea typeface="+mn-ea"/>
                <a:cs typeface="+mn-cs"/>
              </a:rPr>
              <a:t> are full of sensors, functions, tools and applications. Use them.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I’ve said</a:t>
            </a:r>
            <a:r>
              <a:rPr lang="en-US" baseline="0" dirty="0" smtClean="0"/>
              <a:t> it before, and I am going to say it again, and again: UX is not UI. </a:t>
            </a:r>
          </a:p>
          <a:p>
            <a:endParaRPr lang="en-US" baseline="0" dirty="0" smtClean="0"/>
          </a:p>
          <a:p>
            <a:r>
              <a:rPr lang="en-US" baseline="0" dirty="0" smtClean="0"/>
              <a:t>Think about how you can link up your entire experience, how you can use other channels to help the user, and how you can leverage existing device features and capabilities to make you app or website behave seamlessly.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21</a:t>
            </a:fld>
            <a:endParaRPr lang="en-US" dirty="0"/>
          </a:p>
        </p:txBody>
      </p:sp>
    </p:spTree>
    <p:extLst>
      <p:ext uri="{BB962C8B-B14F-4D97-AF65-F5344CB8AC3E}">
        <p14:creationId xmlns:p14="http://schemas.microsoft.com/office/powerpoint/2010/main" val="169049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a:t>
            </a:r>
            <a:r>
              <a:rPr lang="en-US" sz="1200" kern="1200" baseline="0" dirty="0" smtClean="0">
                <a:solidFill>
                  <a:schemeClr val="tx1"/>
                </a:solidFill>
                <a:effectLst/>
                <a:latin typeface="+mn-lt"/>
                <a:ea typeface="+mn-ea"/>
                <a:cs typeface="+mn-cs"/>
              </a:rPr>
              <a:t> we’ll start to talk about the relationship between IA and navigation, and how the structural decisions you make impact the design of your mobile application or website. </a:t>
            </a:r>
          </a:p>
        </p:txBody>
      </p:sp>
      <p:sp>
        <p:nvSpPr>
          <p:cNvPr id="4" name="Slide Number Placeholder 3"/>
          <p:cNvSpPr>
            <a:spLocks noGrp="1"/>
          </p:cNvSpPr>
          <p:nvPr>
            <p:ph type="sldNum" sz="quarter" idx="10"/>
          </p:nvPr>
        </p:nvSpPr>
        <p:spPr/>
        <p:txBody>
          <a:bodyPr/>
          <a:lstStyle/>
          <a:p>
            <a:fld id="{C19D55F2-16B5-3A42-80D9-9BC8F66E0B68}" type="slidenum">
              <a:rPr lang="en-US" smtClean="0"/>
              <a:t>22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also it sends SMS messages to remind you. Not application notifications, but text messages because that is absolutely reliable, with most delivered within seven seconds. And people read text messages on average within FIVE SECONDS.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Apps that are successful cannot be about themselves, but about the real, messy world you and your people live in. </a:t>
            </a:r>
            <a:r>
              <a:rPr lang="en-US" sz="1200" kern="1200" baseline="0" dirty="0" err="1" smtClean="0">
                <a:solidFill>
                  <a:schemeClr val="tx1"/>
                </a:solidFill>
                <a:effectLst/>
                <a:latin typeface="+mn-lt"/>
                <a:ea typeface="+mn-ea"/>
                <a:cs typeface="+mn-cs"/>
              </a:rPr>
              <a:t>Lyft</a:t>
            </a:r>
            <a:r>
              <a:rPr lang="en-US" sz="1200" kern="1200" baseline="0" dirty="0" smtClean="0">
                <a:solidFill>
                  <a:schemeClr val="tx1"/>
                </a:solidFill>
                <a:effectLst/>
                <a:latin typeface="+mn-lt"/>
                <a:ea typeface="+mn-ea"/>
                <a:cs typeface="+mn-cs"/>
              </a:rPr>
              <a:t>, and all the car services, as well as things like </a:t>
            </a:r>
            <a:r>
              <a:rPr lang="en-US" sz="1200" kern="1200" baseline="0" dirty="0" err="1" smtClean="0">
                <a:solidFill>
                  <a:schemeClr val="tx1"/>
                </a:solidFill>
                <a:effectLst/>
                <a:latin typeface="+mn-lt"/>
                <a:ea typeface="+mn-ea"/>
                <a:cs typeface="+mn-cs"/>
              </a:rPr>
              <a:t>AirBnB</a:t>
            </a:r>
            <a:r>
              <a:rPr lang="en-US" sz="1200" kern="1200" baseline="0" dirty="0" smtClean="0">
                <a:solidFill>
                  <a:schemeClr val="tx1"/>
                </a:solidFill>
                <a:effectLst/>
                <a:latin typeface="+mn-lt"/>
                <a:ea typeface="+mn-ea"/>
                <a:cs typeface="+mn-cs"/>
              </a:rPr>
              <a:t>, tie real world services to you through the mobile device, and use intrinsic features about it to do this. Location, and messaging. </a:t>
            </a: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kern="1200" dirty="0" smtClean="0">
                <a:solidFill>
                  <a:schemeClr val="tx1"/>
                </a:solidFill>
                <a:effectLst/>
                <a:latin typeface="+mn-lt"/>
                <a:ea typeface="+mn-ea"/>
                <a:cs typeface="+mn-cs"/>
              </a:rPr>
              <a:t>When</a:t>
            </a:r>
            <a:r>
              <a:rPr lang="en-US" kern="1200" baseline="0" dirty="0" smtClean="0">
                <a:solidFill>
                  <a:schemeClr val="tx1"/>
                </a:solidFill>
                <a:effectLst/>
                <a:latin typeface="+mn-lt"/>
                <a:ea typeface="+mn-ea"/>
                <a:cs typeface="+mn-cs"/>
              </a:rPr>
              <a:t> you get to drawing IA diagrams, don’t forget these outside services, or technologies. Many, many </a:t>
            </a:r>
            <a:r>
              <a:rPr lang="en-US" kern="1200" baseline="0" dirty="0" err="1" smtClean="0">
                <a:solidFill>
                  <a:schemeClr val="tx1"/>
                </a:solidFill>
                <a:effectLst/>
                <a:latin typeface="+mn-lt"/>
                <a:ea typeface="+mn-ea"/>
                <a:cs typeface="+mn-cs"/>
              </a:rPr>
              <a:t>IoT</a:t>
            </a:r>
            <a:r>
              <a:rPr lang="en-US" kern="1200" baseline="0" dirty="0" smtClean="0">
                <a:solidFill>
                  <a:schemeClr val="tx1"/>
                </a:solidFill>
                <a:effectLst/>
                <a:latin typeface="+mn-lt"/>
                <a:ea typeface="+mn-ea"/>
                <a:cs typeface="+mn-cs"/>
              </a:rPr>
              <a:t> devices I have used are just…well, unusable. I have a couple </a:t>
            </a:r>
            <a:r>
              <a:rPr lang="en-US" kern="1200" baseline="0" dirty="0" err="1" smtClean="0">
                <a:solidFill>
                  <a:schemeClr val="tx1"/>
                </a:solidFill>
                <a:effectLst/>
                <a:latin typeface="+mn-lt"/>
                <a:ea typeface="+mn-ea"/>
                <a:cs typeface="+mn-cs"/>
              </a:rPr>
              <a:t>smartwatches</a:t>
            </a:r>
            <a:r>
              <a:rPr lang="en-US" kern="1200" baseline="0" dirty="0" smtClean="0">
                <a:solidFill>
                  <a:schemeClr val="tx1"/>
                </a:solidFill>
                <a:effectLst/>
                <a:latin typeface="+mn-lt"/>
                <a:ea typeface="+mn-ea"/>
                <a:cs typeface="+mn-cs"/>
              </a:rPr>
              <a:t> that never leave the top of my dresser because they are so very poorly integrated with the app on the phone, and the app is so poorly integrated with other parts of my phone. </a:t>
            </a:r>
            <a:endParaRPr lang="en-US" kern="1200" dirty="0" smtClean="0">
              <a:solidFill>
                <a:schemeClr val="tx1"/>
              </a:solidFill>
              <a:effectLst/>
              <a:latin typeface="+mn-lt"/>
              <a:ea typeface="+mn-ea"/>
              <a:cs typeface="+mn-cs"/>
            </a:endParaRPr>
          </a:p>
          <a:p>
            <a:endParaRPr lang="en-US" kern="120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At the data model level I find lots of developers missing out on doing deliberate design, and assuming things that may not be the best choice.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This diagram describes an integrated system, with synching to remote servers, and using the capabilities each device type has properly, and as much as we can. </a:t>
            </a:r>
            <a:endParaRPr lang="en-US"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lvl="0" indent="0">
              <a:buFont typeface="Arial"/>
              <a:buNone/>
            </a:pPr>
            <a:r>
              <a:rPr lang="en-US" kern="1200" dirty="0" smtClean="0">
                <a:solidFill>
                  <a:schemeClr val="tx1"/>
                </a:solidFill>
                <a:effectLst/>
              </a:rPr>
              <a:t>Remember this</a:t>
            </a:r>
            <a:r>
              <a:rPr lang="en-US" kern="1200" baseline="0" dirty="0" smtClean="0">
                <a:solidFill>
                  <a:schemeClr val="tx1"/>
                </a:solidFill>
                <a:effectLst/>
              </a:rPr>
              <a:t> when designing services. Remember </a:t>
            </a:r>
            <a:r>
              <a:rPr lang="en-US" kern="1200" dirty="0" smtClean="0">
                <a:solidFill>
                  <a:schemeClr val="tx1"/>
                </a:solidFill>
                <a:effectLst/>
              </a:rPr>
              <a:t>user context. </a:t>
            </a:r>
          </a:p>
          <a:p>
            <a:pPr marL="0" lvl="0" indent="0">
              <a:buFont typeface="Arial"/>
              <a:buNone/>
            </a:pPr>
            <a:endParaRPr lang="en-US" kern="1200" dirty="0" smtClean="0">
              <a:solidFill>
                <a:schemeClr val="tx1"/>
              </a:solidFill>
              <a:effectLst/>
            </a:endParaRPr>
          </a:p>
          <a:p>
            <a:pPr marL="0" lvl="0" indent="0">
              <a:buFont typeface="Arial"/>
              <a:buNone/>
            </a:pPr>
            <a:r>
              <a:rPr lang="en-US" kern="1200" dirty="0" smtClean="0">
                <a:solidFill>
                  <a:schemeClr val="tx1"/>
                </a:solidFill>
                <a:effectLst/>
              </a:rPr>
              <a:t>And remember you are always designing</a:t>
            </a:r>
            <a:r>
              <a:rPr lang="en-US" kern="1200" baseline="0" dirty="0" smtClean="0">
                <a:solidFill>
                  <a:schemeClr val="tx1"/>
                </a:solidFill>
                <a:effectLst/>
              </a:rPr>
              <a:t> services, not apps or websites. </a:t>
            </a:r>
          </a:p>
          <a:p>
            <a:pPr marL="0" lvl="0" indent="0">
              <a:buFont typeface="Arial"/>
              <a:buNone/>
            </a:pPr>
            <a:endParaRPr lang="en-US" kern="1200" baseline="0" dirty="0" smtClean="0">
              <a:solidFill>
                <a:schemeClr val="tx1"/>
              </a:solidFill>
              <a:effectLst/>
            </a:endParaRPr>
          </a:p>
          <a:p>
            <a:pPr marL="0" lvl="0" indent="0">
              <a:buFont typeface="Arial"/>
              <a:buNone/>
            </a:pPr>
            <a:r>
              <a:rPr lang="en-US" kern="1200" dirty="0" smtClean="0">
                <a:solidFill>
                  <a:schemeClr val="tx1"/>
                </a:solidFill>
                <a:effectLst/>
              </a:rPr>
              <a:t>When</a:t>
            </a:r>
            <a:r>
              <a:rPr lang="en-US" kern="1200" baseline="0" dirty="0" smtClean="0">
                <a:solidFill>
                  <a:schemeClr val="tx1"/>
                </a:solidFill>
                <a:effectLst/>
              </a:rPr>
              <a:t> you get out in the world and design your next product, remember to </a:t>
            </a:r>
            <a:r>
              <a:rPr lang="en-US" kern="1200" dirty="0" smtClean="0">
                <a:solidFill>
                  <a:schemeClr val="tx1"/>
                </a:solidFill>
                <a:effectLst/>
              </a:rPr>
              <a:t>think of</a:t>
            </a:r>
            <a:r>
              <a:rPr lang="en-US" kern="1200" baseline="0" dirty="0" smtClean="0">
                <a:solidFill>
                  <a:schemeClr val="tx1"/>
                </a:solidFill>
                <a:effectLst/>
              </a:rPr>
              <a:t> this step in the process</a:t>
            </a:r>
            <a:r>
              <a:rPr lang="en-US" kern="1200" dirty="0" smtClean="0">
                <a:solidFill>
                  <a:schemeClr val="tx1"/>
                </a:solidFill>
                <a:effectLst/>
              </a:rPr>
              <a:t> as an extension of the previous drawings you did. </a:t>
            </a:r>
          </a:p>
          <a:p>
            <a:pPr marL="0" lvl="0" indent="0">
              <a:buFont typeface="Arial"/>
              <a:buNone/>
            </a:pPr>
            <a:endParaRPr lang="en-US" kern="1200" baseline="0" dirty="0" smtClean="0">
              <a:solidFill>
                <a:schemeClr val="tx1"/>
              </a:solidFill>
              <a:effectLst/>
            </a:endParaRPr>
          </a:p>
          <a:p>
            <a:pPr marL="0" lvl="0" indent="0">
              <a:buFont typeface="Arial"/>
              <a:buNone/>
            </a:pPr>
            <a:r>
              <a:rPr lang="en-US" kern="1200" baseline="0" dirty="0" smtClean="0">
                <a:solidFill>
                  <a:schemeClr val="tx1"/>
                </a:solidFill>
                <a:effectLst/>
              </a:rPr>
              <a:t>Up here, the user is shown walking down the streets of </a:t>
            </a:r>
            <a:r>
              <a:rPr lang="en-US" kern="1200" baseline="0" dirty="0" err="1" smtClean="0">
                <a:solidFill>
                  <a:schemeClr val="tx1"/>
                </a:solidFill>
                <a:effectLst/>
              </a:rPr>
              <a:t>Nairoi</a:t>
            </a:r>
            <a:r>
              <a:rPr lang="en-US" kern="1200" baseline="0" dirty="0" smtClean="0">
                <a:solidFill>
                  <a:schemeClr val="tx1"/>
                </a:solidFill>
                <a:effectLst/>
              </a:rPr>
              <a:t>. And it’s not all the app. The first screen is SMS, then he goes to the Website, where he’s enticed to download the app. You can show flows and interactions and user context both to understand it yourself, and to communicate to clients, and developers early in the process. </a:t>
            </a: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Text messaging is one of my favorite things. It’s highly universal: almost every phone on the planet can send and receive them. It’s impossibly reliable: even in places where you cannot make a phone call, you can get SMS. I have used it as a backup method to assure that people took their pills. When the app went down, it didn’t send a message back to the server and we sent out a text message reminder.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that’s what I love about SMS: it’s universal, server-side Push Messaging. If you absolutely need notifications, you don’t need an app but can just send text messages.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What do you send? Almost anything you want. You can stuff a link in there, and launch websites, applications, reset passwords and generally use it to link up your service to more robust presentation layers. You can even make it interactive, and let it send dynamic data  to your users on request. This is something you can use to wait in line at the DMV without actually being there. I’ve designed systems for banks where you can see your account info, transfer money, and more. All through SMS. </a:t>
            </a: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let’s get back to shiny, pretty stuff.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Take something dirt simple like the Yahoo! Weather app. They make this available as a free standing app so you don’t need to download some giant, bloated Yahoo! App To End All Apps, which no one would get of course. Instead you get just this one little bit. But a funny thing happens when you click the menu…</a:t>
            </a: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 see, under some typical menu items for the app itself (like authentication which for some reason I haven’t done here) there’s a list of ALL of the others Yahoo! Apps.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They don’t all have this, but it’s their goal. I talked to a senior Yahoo! guy and asked about it so I have the inside story here, and it’s very on purpose.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anyway, you click something like Flickr, which I use all the time so great, because what happens? … You go to the Play store? The Website? </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 they use Custom URIs and since I have Flickr installed, I can go straight into the other app.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there IS a giant One Yahoo! To Rule Them All app. It’s just delivered in bits. </a:t>
            </a: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0" name="Rectangle 9"/>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7) Outside &amp; Between</a:t>
            </a:r>
            <a:endParaRPr lang="en-US" sz="1800" b="0" i="0" kern="1200" baseline="0" dirty="0" smtClean="0">
              <a:solidFill>
                <a:schemeClr val="bg1">
                  <a:alpha val="89000"/>
                </a:schemeClr>
              </a:solidFill>
              <a:latin typeface="Palatino"/>
              <a:ea typeface="+mn-ea"/>
              <a:cs typeface="Palatino"/>
            </a:endParaRP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6.png"/><Relationship Id="rId8" Type="http://schemas.openxmlformats.org/officeDocument/2006/relationships/image" Target="../media/image20.png"/><Relationship Id="rId9"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21.png"/><Relationship Id="rId6"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4" Type="http://schemas.openxmlformats.org/officeDocument/2006/relationships/slideLayout" Target="../slideLayouts/slideLayout3.xml"/><Relationship Id="rId5" Type="http://schemas.openxmlformats.org/officeDocument/2006/relationships/notesSlide" Target="../notesSlides/notesSlide15.xml"/><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13.png"/><Relationship Id="rId9"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26.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27.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28.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29.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30.png"/><Relationship Id="rId6" Type="http://schemas.openxmlformats.org/officeDocument/2006/relationships/image" Target="../media/image4.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4.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4.png"/><Relationship Id="rId1" Type="http://schemas.microsoft.com/office/2007/relationships/media" Target="../media/media22.wav"/><Relationship Id="rId2" Type="http://schemas.openxmlformats.org/officeDocument/2006/relationships/audio" Target="../media/media2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10.png"/><Relationship Id="rId6"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11.png"/><Relationship Id="rId6"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7) Outside &amp; Between</a:t>
            </a:r>
            <a:endParaRPr lang="en-US" sz="3200" dirty="0">
              <a:solidFill>
                <a:srgbClr val="FFFFFF"/>
              </a:solidFill>
            </a:endParaRPr>
          </a:p>
        </p:txBody>
      </p:sp>
      <p:sp>
        <p:nvSpPr>
          <p:cNvPr id="12"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5285">
        <p:fade/>
      </p:transition>
    </mc:Choice>
    <mc:Fallback xmlns="">
      <p:transition xmlns:p14="http://schemas.microsoft.com/office/powerpoint/2010/main" advTm="15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2100" y="2586830"/>
            <a:ext cx="9144000" cy="2276007"/>
          </a:xfrm>
          <a:prstGeom prst="rect">
            <a:avLst/>
          </a:prstGeom>
          <a:noFill/>
        </p:spPr>
        <p:txBody>
          <a:bodyPr wrap="square" rtlCol="0">
            <a:spAutoFit/>
          </a:bodyPr>
          <a:lstStyle/>
          <a:p>
            <a:pPr>
              <a:lnSpc>
                <a:spcPct val="130000"/>
              </a:lnSpc>
            </a:pPr>
            <a:r>
              <a:rPr lang="en-US" sz="2200" dirty="0">
                <a:solidFill>
                  <a:srgbClr val="F2806C"/>
                </a:solidFill>
                <a:latin typeface="Palatino"/>
                <a:cs typeface="Palatino"/>
              </a:rPr>
              <a:t>&lt;intent-filter</a:t>
            </a:r>
            <a:r>
              <a:rPr lang="en-US" sz="2200" dirty="0" smtClean="0">
                <a:solidFill>
                  <a:srgbClr val="F2806C"/>
                </a:solidFill>
                <a:latin typeface="Palatino"/>
                <a:cs typeface="Palatino"/>
              </a:rPr>
              <a:t>&gt;</a:t>
            </a:r>
          </a:p>
          <a:p>
            <a:pPr>
              <a:lnSpc>
                <a:spcPct val="130000"/>
              </a:lnSpc>
            </a:pPr>
            <a:r>
              <a:rPr lang="en-US" sz="2200" dirty="0">
                <a:solidFill>
                  <a:srgbClr val="F2806C"/>
                </a:solidFill>
                <a:latin typeface="Palatino"/>
                <a:cs typeface="Palatino"/>
              </a:rPr>
              <a:t>	</a:t>
            </a:r>
            <a:r>
              <a:rPr lang="en-US" sz="2200" dirty="0" smtClean="0">
                <a:solidFill>
                  <a:srgbClr val="F2806C"/>
                </a:solidFill>
                <a:latin typeface="Palatino"/>
                <a:cs typeface="Palatino"/>
              </a:rPr>
              <a:t>&lt;</a:t>
            </a:r>
            <a:r>
              <a:rPr lang="en-US" sz="2200" dirty="0">
                <a:solidFill>
                  <a:srgbClr val="F2806C"/>
                </a:solidFill>
                <a:latin typeface="Palatino"/>
                <a:cs typeface="Palatino"/>
              </a:rPr>
              <a:t>action </a:t>
            </a:r>
            <a:r>
              <a:rPr lang="en-US" sz="2200" dirty="0" err="1">
                <a:solidFill>
                  <a:srgbClr val="F2806C"/>
                </a:solidFill>
                <a:latin typeface="Palatino"/>
                <a:cs typeface="Palatino"/>
              </a:rPr>
              <a:t>android:name</a:t>
            </a:r>
            <a:r>
              <a:rPr lang="en-US" sz="2200" dirty="0">
                <a:solidFill>
                  <a:srgbClr val="F2806C"/>
                </a:solidFill>
                <a:latin typeface="Palatino"/>
                <a:cs typeface="Palatino"/>
              </a:rPr>
              <a:t>="</a:t>
            </a:r>
            <a:r>
              <a:rPr lang="en-US" sz="2200" dirty="0" err="1">
                <a:solidFill>
                  <a:srgbClr val="F2806C"/>
                </a:solidFill>
                <a:latin typeface="Palatino"/>
                <a:cs typeface="Palatino"/>
              </a:rPr>
              <a:t>android.intent.action.MAIN</a:t>
            </a:r>
            <a:r>
              <a:rPr lang="en-US" sz="2200" dirty="0">
                <a:solidFill>
                  <a:srgbClr val="F2806C"/>
                </a:solidFill>
                <a:latin typeface="Palatino"/>
                <a:cs typeface="Palatino"/>
              </a:rPr>
              <a:t>" /&gt; </a:t>
            </a:r>
          </a:p>
          <a:p>
            <a:pPr>
              <a:lnSpc>
                <a:spcPct val="130000"/>
              </a:lnSpc>
            </a:pPr>
            <a:r>
              <a:rPr lang="en-US" sz="2200" dirty="0" smtClean="0">
                <a:solidFill>
                  <a:srgbClr val="F2806C"/>
                </a:solidFill>
                <a:latin typeface="Palatino"/>
                <a:cs typeface="Palatino"/>
              </a:rPr>
              <a:t>	&lt;</a:t>
            </a:r>
            <a:r>
              <a:rPr lang="en-US" sz="2200" dirty="0">
                <a:solidFill>
                  <a:srgbClr val="F2806C"/>
                </a:solidFill>
                <a:latin typeface="Palatino"/>
                <a:cs typeface="Palatino"/>
              </a:rPr>
              <a:t>category </a:t>
            </a:r>
            <a:r>
              <a:rPr lang="en-US" sz="2200" dirty="0" err="1">
                <a:solidFill>
                  <a:srgbClr val="F2806C"/>
                </a:solidFill>
                <a:latin typeface="Palatino"/>
                <a:cs typeface="Palatino"/>
              </a:rPr>
              <a:t>android:name</a:t>
            </a:r>
            <a:r>
              <a:rPr lang="en-US" sz="2200" dirty="0">
                <a:solidFill>
                  <a:srgbClr val="F2806C"/>
                </a:solidFill>
                <a:latin typeface="Palatino"/>
                <a:cs typeface="Palatino"/>
              </a:rPr>
              <a:t>="</a:t>
            </a:r>
            <a:r>
              <a:rPr lang="en-US" sz="2200" dirty="0" err="1">
                <a:solidFill>
                  <a:srgbClr val="F2806C"/>
                </a:solidFill>
                <a:latin typeface="Palatino"/>
                <a:cs typeface="Palatino"/>
              </a:rPr>
              <a:t>android.intent.category.DEFAULT</a:t>
            </a:r>
            <a:r>
              <a:rPr lang="en-US" sz="2200" dirty="0">
                <a:solidFill>
                  <a:srgbClr val="F2806C"/>
                </a:solidFill>
                <a:latin typeface="Palatino"/>
                <a:cs typeface="Palatino"/>
              </a:rPr>
              <a:t>"/</a:t>
            </a:r>
            <a:r>
              <a:rPr lang="en-US" sz="2200" dirty="0" smtClean="0">
                <a:solidFill>
                  <a:srgbClr val="F2806C"/>
                </a:solidFill>
                <a:latin typeface="Palatino"/>
                <a:cs typeface="Palatino"/>
              </a:rPr>
              <a:t>&gt;</a:t>
            </a:r>
          </a:p>
          <a:p>
            <a:pPr>
              <a:lnSpc>
                <a:spcPct val="130000"/>
              </a:lnSpc>
            </a:pPr>
            <a:r>
              <a:rPr lang="en-US" sz="2200" dirty="0">
                <a:solidFill>
                  <a:srgbClr val="F2806C"/>
                </a:solidFill>
                <a:latin typeface="Palatino"/>
                <a:cs typeface="Palatino"/>
              </a:rPr>
              <a:t>	</a:t>
            </a:r>
            <a:r>
              <a:rPr lang="en-US" sz="2200" dirty="0" smtClean="0">
                <a:solidFill>
                  <a:srgbClr val="F2806C"/>
                </a:solidFill>
                <a:latin typeface="Palatino"/>
                <a:cs typeface="Palatino"/>
              </a:rPr>
              <a:t>&lt;</a:t>
            </a:r>
            <a:r>
              <a:rPr lang="en-US" sz="2200" dirty="0">
                <a:solidFill>
                  <a:srgbClr val="F2806C"/>
                </a:solidFill>
                <a:latin typeface="Palatino"/>
                <a:cs typeface="Palatino"/>
              </a:rPr>
              <a:t>category </a:t>
            </a:r>
            <a:r>
              <a:rPr lang="en-US" sz="2200" dirty="0" err="1">
                <a:solidFill>
                  <a:srgbClr val="F2806C"/>
                </a:solidFill>
                <a:latin typeface="Palatino"/>
                <a:cs typeface="Palatino"/>
              </a:rPr>
              <a:t>android:name</a:t>
            </a:r>
            <a:r>
              <a:rPr lang="en-US" sz="2200" dirty="0" smtClean="0">
                <a:solidFill>
                  <a:srgbClr val="F2806C"/>
                </a:solidFill>
                <a:latin typeface="Palatino"/>
                <a:cs typeface="Palatino"/>
              </a:rPr>
              <a:t>=”</a:t>
            </a:r>
            <a:r>
              <a:rPr lang="en-US" sz="2200" dirty="0" err="1" smtClean="0">
                <a:solidFill>
                  <a:srgbClr val="F2806C"/>
                </a:solidFill>
                <a:latin typeface="Palatino"/>
                <a:cs typeface="Palatino"/>
              </a:rPr>
              <a:t>an.yahoo.com</a:t>
            </a:r>
            <a:r>
              <a:rPr lang="en-US" sz="2200" dirty="0" smtClean="0">
                <a:solidFill>
                  <a:srgbClr val="F2806C"/>
                </a:solidFill>
                <a:latin typeface="Palatino"/>
                <a:cs typeface="Palatino"/>
              </a:rPr>
              <a:t>/</a:t>
            </a:r>
            <a:r>
              <a:rPr lang="en-US" sz="2200" dirty="0" err="1" smtClean="0">
                <a:solidFill>
                  <a:srgbClr val="F2806C"/>
                </a:solidFill>
                <a:latin typeface="Palatino"/>
                <a:cs typeface="Palatino"/>
              </a:rPr>
              <a:t>flickr</a:t>
            </a:r>
            <a:r>
              <a:rPr lang="en-US" sz="2200" dirty="0" smtClean="0">
                <a:solidFill>
                  <a:srgbClr val="F2806C"/>
                </a:solidFill>
                <a:latin typeface="Palatino"/>
                <a:cs typeface="Palatino"/>
              </a:rPr>
              <a:t>"</a:t>
            </a:r>
            <a:r>
              <a:rPr lang="en-US" sz="2200" dirty="0">
                <a:solidFill>
                  <a:srgbClr val="F2806C"/>
                </a:solidFill>
                <a:latin typeface="Palatino"/>
                <a:cs typeface="Palatino"/>
              </a:rPr>
              <a:t>/</a:t>
            </a:r>
            <a:r>
              <a:rPr lang="en-US" sz="2200" dirty="0" smtClean="0">
                <a:solidFill>
                  <a:srgbClr val="F2806C"/>
                </a:solidFill>
                <a:latin typeface="Palatino"/>
                <a:cs typeface="Palatino"/>
              </a:rPr>
              <a:t>&gt;</a:t>
            </a:r>
          </a:p>
          <a:p>
            <a:pPr>
              <a:lnSpc>
                <a:spcPct val="130000"/>
              </a:lnSpc>
            </a:pPr>
            <a:r>
              <a:rPr lang="en-US" sz="2200" dirty="0" smtClean="0">
                <a:solidFill>
                  <a:srgbClr val="F2806C"/>
                </a:solidFill>
                <a:latin typeface="Palatino"/>
                <a:cs typeface="Palatino"/>
              </a:rPr>
              <a:t>&lt;</a:t>
            </a:r>
            <a:r>
              <a:rPr lang="en-US" sz="2200" dirty="0">
                <a:solidFill>
                  <a:srgbClr val="F2806C"/>
                </a:solidFill>
                <a:latin typeface="Palatino"/>
                <a:cs typeface="Palatino"/>
              </a:rPr>
              <a:t>/intent-filter&gt;</a:t>
            </a:r>
            <a:endParaRPr lang="en-US" sz="2200" dirty="0" smtClean="0">
              <a:solidFill>
                <a:srgbClr val="F2806C"/>
              </a:solidFill>
              <a:latin typeface="Palatino"/>
              <a:cs typeface="Palatino"/>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52869923"/>
      </p:ext>
    </p:extLst>
  </p:cSld>
  <p:clrMapOvr>
    <a:masterClrMapping/>
  </p:clrMapOvr>
  <mc:AlternateContent xmlns:mc="http://schemas.openxmlformats.org/markup-compatibility/2006" xmlns:p14="http://schemas.microsoft.com/office/powerpoint/2010/main">
    <mc:Choice Requires="p14">
      <p:transition p14:dur="400" advTm="37051">
        <p:fade/>
      </p:transition>
    </mc:Choice>
    <mc:Fallback xmlns="">
      <p:transition xmlns:p14="http://schemas.microsoft.com/office/powerpoint/2010/main" advTm="37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11-27 01.09.16.png"/>
          <p:cNvPicPr>
            <a:picLocks noChangeAspect="1"/>
          </p:cNvPicPr>
          <p:nvPr/>
        </p:nvPicPr>
        <p:blipFill rotWithShape="1">
          <a:blip r:embed="rId5">
            <a:extLst>
              <a:ext uri="{28A0092B-C50C-407E-A947-70E740481C1C}">
                <a14:useLocalDpi xmlns:a14="http://schemas.microsoft.com/office/drawing/2010/main" val="0"/>
              </a:ext>
            </a:extLst>
          </a:blip>
          <a:srcRect b="75730"/>
          <a:stretch/>
        </p:blipFill>
        <p:spPr>
          <a:xfrm>
            <a:off x="1071450" y="3698540"/>
            <a:ext cx="7322802" cy="3159460"/>
          </a:xfrm>
          <a:prstGeom prst="rect">
            <a:avLst/>
          </a:prstGeom>
        </p:spPr>
      </p:pic>
      <p:pic>
        <p:nvPicPr>
          <p:cNvPr id="5" name="Picture 4" descr="Galaxy-S5.png"/>
          <p:cNvPicPr>
            <a:picLocks noChangeAspect="1"/>
          </p:cNvPicPr>
          <p:nvPr/>
        </p:nvPicPr>
        <p:blipFill rotWithShape="1">
          <a:blip r:embed="rId6">
            <a:extLst>
              <a:ext uri="{28A0092B-C50C-407E-A947-70E740481C1C}">
                <a14:useLocalDpi xmlns:a14="http://schemas.microsoft.com/office/drawing/2010/main" val="0"/>
              </a:ext>
            </a:extLst>
          </a:blip>
          <a:srcRect b="68087"/>
          <a:stretch/>
        </p:blipFill>
        <p:spPr>
          <a:xfrm>
            <a:off x="444554" y="1901378"/>
            <a:ext cx="8585982" cy="5244574"/>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13805504"/>
      </p:ext>
    </p:extLst>
  </p:cSld>
  <p:clrMapOvr>
    <a:masterClrMapping/>
  </p:clrMapOvr>
  <mc:AlternateContent xmlns:mc="http://schemas.openxmlformats.org/markup-compatibility/2006" xmlns:p14="http://schemas.microsoft.com/office/powerpoint/2010/main">
    <mc:Choice Requires="p14">
      <p:transition p14:dur="400" advTm="39837">
        <p:fade/>
      </p:transition>
    </mc:Choice>
    <mc:Fallback xmlns="">
      <p:transition xmlns:p14="http://schemas.microsoft.com/office/powerpoint/2010/main" advTm="39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5090007" y="1870324"/>
            <a:ext cx="2361961" cy="4199041"/>
          </a:xfrm>
          <a:prstGeom prst="rect">
            <a:avLst/>
          </a:prstGeom>
        </p:spPr>
      </p:pic>
      <p:pic>
        <p:nvPicPr>
          <p:cNvPr id="4" name="Picture 3" descr="2014-12-02 17.23.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6977" y="1631713"/>
            <a:ext cx="2557730" cy="4547076"/>
          </a:xfrm>
          <a:prstGeom prst="rect">
            <a:avLst/>
          </a:prstGeom>
        </p:spPr>
      </p:pic>
      <p:pic>
        <p:nvPicPr>
          <p:cNvPr id="5" name="Picture 4" descr="Nexus-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8322" y="1099899"/>
            <a:ext cx="2959442" cy="5708999"/>
          </a:xfrm>
          <a:prstGeom prst="rect">
            <a:avLst/>
          </a:prstGeom>
        </p:spPr>
      </p:pic>
      <p:pic>
        <p:nvPicPr>
          <p:cNvPr id="6" name="Picture 5" descr="iPhone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1421" y="1139180"/>
            <a:ext cx="2813216" cy="5640255"/>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4453779"/>
      </p:ext>
    </p:extLst>
  </p:cSld>
  <p:clrMapOvr>
    <a:masterClrMapping/>
  </p:clrMapOvr>
  <mc:AlternateContent xmlns:mc="http://schemas.openxmlformats.org/markup-compatibility/2006" xmlns:p14="http://schemas.microsoft.com/office/powerpoint/2010/main">
    <mc:Choice Requires="p14">
      <p:transition p14:dur="400" advTm="31711">
        <p:fade/>
      </p:transition>
    </mc:Choice>
    <mc:Fallback xmlns="">
      <p:transition xmlns:p14="http://schemas.microsoft.com/office/powerpoint/2010/main" advTm="31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entroid-Notificatio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966" y="-785644"/>
            <a:ext cx="4510950" cy="86868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88055972"/>
      </p:ext>
    </p:extLst>
  </p:cSld>
  <p:clrMapOvr>
    <a:masterClrMapping/>
  </p:clrMapOvr>
  <mc:AlternateContent xmlns:mc="http://schemas.openxmlformats.org/markup-compatibility/2006" xmlns:p14="http://schemas.microsoft.com/office/powerpoint/2010/main">
    <mc:Choice Requires="p14">
      <p:transition p14:dur="400" advTm="26630">
        <p:fade/>
      </p:transition>
    </mc:Choice>
    <mc:Fallback xmlns="">
      <p:transition xmlns:p14="http://schemas.microsoft.com/office/powerpoint/2010/main" advTm="26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srcRect l="50308" t="4817" r="3928" b="4560"/>
          <a:stretch/>
        </p:blipFill>
        <p:spPr>
          <a:xfrm>
            <a:off x="3491722" y="1852767"/>
            <a:ext cx="2403536" cy="4247330"/>
          </a:xfrm>
          <a:prstGeom prst="rect">
            <a:avLst/>
          </a:prstGeom>
        </p:spPr>
      </p:pic>
      <p:pic>
        <p:nvPicPr>
          <p:cNvPr id="2" name="Picture 1" descr="iPhon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7138" y="1139180"/>
            <a:ext cx="2813216" cy="5640255"/>
          </a:xfrm>
          <a:prstGeom prst="rect">
            <a:avLst/>
          </a:prstGeom>
        </p:spPr>
      </p:pic>
      <p:pic>
        <p:nvPicPr>
          <p:cNvPr id="3" name="Picture 2"/>
          <p:cNvPicPr>
            <a:picLocks noChangeAspect="1"/>
          </p:cNvPicPr>
          <p:nvPr/>
        </p:nvPicPr>
        <p:blipFill>
          <a:blip r:embed="rId7"/>
          <a:stretch>
            <a:fillRect/>
          </a:stretch>
        </p:blipFill>
        <p:spPr>
          <a:xfrm>
            <a:off x="-3947054" y="1047522"/>
            <a:ext cx="3766066" cy="2385175"/>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98484656"/>
      </p:ext>
    </p:extLst>
  </p:cSld>
  <p:clrMapOvr>
    <a:masterClrMapping/>
  </p:clrMapOvr>
  <mc:AlternateContent xmlns:mc="http://schemas.openxmlformats.org/markup-compatibility/2006" xmlns:p14="http://schemas.microsoft.com/office/powerpoint/2010/main">
    <mc:Choice Requires="p14">
      <p:transition p14:dur="400" advTm="28492">
        <p:fade/>
      </p:transition>
    </mc:Choice>
    <mc:Fallback xmlns="">
      <p:transition xmlns:p14="http://schemas.microsoft.com/office/powerpoint/2010/main" advTm="284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03 01.43.3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769" y="1813279"/>
            <a:ext cx="2453450" cy="4361688"/>
          </a:xfrm>
          <a:prstGeom prst="rect">
            <a:avLst/>
          </a:prstGeom>
        </p:spPr>
      </p:pic>
      <p:pic>
        <p:nvPicPr>
          <p:cNvPr id="3" name="Picture 2" descr="2014-12-03 01.43.5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4769" y="1813279"/>
            <a:ext cx="2453449" cy="4361688"/>
          </a:xfrm>
          <a:prstGeom prst="rect">
            <a:avLst/>
          </a:prstGeom>
        </p:spPr>
      </p:pic>
      <p:pic>
        <p:nvPicPr>
          <p:cNvPr id="10" name="Picture 9" descr="Galaxy-S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812357780"/>
      </p:ext>
    </p:extLst>
  </p:cSld>
  <p:clrMapOvr>
    <a:masterClrMapping/>
  </p:clrMapOvr>
  <mc:AlternateContent xmlns:mc="http://schemas.openxmlformats.org/markup-compatibility/2006" xmlns:p14="http://schemas.microsoft.com/office/powerpoint/2010/main">
    <mc:Choice Requires="p14">
      <p:transition p14:dur="400" advTm="46834">
        <p:fade/>
      </p:transition>
    </mc:Choice>
    <mc:Fallback xmlns="">
      <p:transition xmlns:p14="http://schemas.microsoft.com/office/powerpoint/2010/main" advTm="468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03 01.45.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1609" y="1807856"/>
            <a:ext cx="2453449" cy="4361688"/>
          </a:xfrm>
          <a:prstGeom prst="rect">
            <a:avLst/>
          </a:prstGeom>
        </p:spPr>
      </p:pic>
      <p:pic>
        <p:nvPicPr>
          <p:cNvPr id="4" name="Picture 3"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42672138"/>
      </p:ext>
    </p:extLst>
  </p:cSld>
  <p:clrMapOvr>
    <a:masterClrMapping/>
  </p:clrMapOvr>
  <mc:AlternateContent xmlns:mc="http://schemas.openxmlformats.org/markup-compatibility/2006" xmlns:p14="http://schemas.microsoft.com/office/powerpoint/2010/main">
    <mc:Choice Requires="p14">
      <p:transition p14:dur="400" advTm="13043">
        <p:fade/>
      </p:transition>
    </mc:Choice>
    <mc:Fallback xmlns="">
      <p:transition xmlns:p14="http://schemas.microsoft.com/office/powerpoint/2010/main" advTm="130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03 01.45.10.png"/>
          <p:cNvPicPr>
            <a:picLocks noChangeAspect="1"/>
          </p:cNvPicPr>
          <p:nvPr/>
        </p:nvPicPr>
        <p:blipFill rotWithShape="1">
          <a:blip r:embed="rId5">
            <a:extLst>
              <a:ext uri="{28A0092B-C50C-407E-A947-70E740481C1C}">
                <a14:useLocalDpi xmlns:a14="http://schemas.microsoft.com/office/drawing/2010/main" val="0"/>
              </a:ext>
            </a:extLst>
          </a:blip>
          <a:srcRect t="-2432"/>
          <a:stretch/>
        </p:blipFill>
        <p:spPr>
          <a:xfrm>
            <a:off x="3406742" y="1701800"/>
            <a:ext cx="2453451" cy="4467743"/>
          </a:xfrm>
          <a:prstGeom prst="rect">
            <a:avLst/>
          </a:prstGeom>
        </p:spPr>
      </p:pic>
      <p:pic>
        <p:nvPicPr>
          <p:cNvPr id="4" name="Picture 3"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42924813"/>
      </p:ext>
    </p:extLst>
  </p:cSld>
  <p:clrMapOvr>
    <a:masterClrMapping/>
  </p:clrMapOvr>
  <mc:AlternateContent xmlns:mc="http://schemas.openxmlformats.org/markup-compatibility/2006" xmlns:p14="http://schemas.microsoft.com/office/powerpoint/2010/main">
    <mc:Choice Requires="p14">
      <p:transition p14:dur="400" advTm="3569">
        <p:fade/>
      </p:transition>
    </mc:Choice>
    <mc:Fallback xmlns="">
      <p:transition xmlns:p14="http://schemas.microsoft.com/office/powerpoint/2010/main" advTm="35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12-03 06.03.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443319" y="1797843"/>
            <a:ext cx="2453450" cy="4361688"/>
          </a:xfrm>
          <a:prstGeom prst="rect">
            <a:avLst/>
          </a:prstGeom>
        </p:spPr>
      </p:pic>
      <p:pic>
        <p:nvPicPr>
          <p:cNvPr id="4" name="Picture 3"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192191" y="1193800"/>
            <a:ext cx="2899593" cy="55499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15771250"/>
      </p:ext>
    </p:extLst>
  </p:cSld>
  <p:clrMapOvr>
    <a:masterClrMapping/>
  </p:clrMapOvr>
  <mc:AlternateContent xmlns:mc="http://schemas.openxmlformats.org/markup-compatibility/2006" xmlns:p14="http://schemas.microsoft.com/office/powerpoint/2010/main">
    <mc:Choice Requires="p14">
      <p:transition p14:dur="400" advTm="12244">
        <p:fade/>
      </p:transition>
    </mc:Choice>
    <mc:Fallback xmlns="">
      <p:transition xmlns:p14="http://schemas.microsoft.com/office/powerpoint/2010/main" advTm="12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03 06.05.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919" y="1816100"/>
            <a:ext cx="2453450" cy="4361688"/>
          </a:xfrm>
          <a:prstGeom prst="rect">
            <a:avLst/>
          </a:prstGeom>
        </p:spPr>
      </p:pic>
      <p:pic>
        <p:nvPicPr>
          <p:cNvPr id="4" name="Picture 3"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92416163"/>
      </p:ext>
    </p:extLst>
  </p:cSld>
  <p:clrMapOvr>
    <a:masterClrMapping/>
  </p:clrMapOvr>
  <mc:AlternateContent xmlns:mc="http://schemas.openxmlformats.org/markup-compatibility/2006" xmlns:p14="http://schemas.microsoft.com/office/powerpoint/2010/main">
    <mc:Choice Requires="p14">
      <p:transition p14:dur="400" advTm="41817">
        <p:fade/>
      </p:transition>
    </mc:Choice>
    <mc:Fallback xmlns="">
      <p:transition xmlns:p14="http://schemas.microsoft.com/office/powerpoint/2010/main" advTm="41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014-04-07 14.25.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90" y="1673787"/>
            <a:ext cx="2438695" cy="4064491"/>
          </a:xfrm>
          <a:prstGeom prst="rect">
            <a:avLst/>
          </a:prstGeom>
        </p:spPr>
      </p:pic>
      <p:grpSp>
        <p:nvGrpSpPr>
          <p:cNvPr id="3" name="Group 2"/>
          <p:cNvGrpSpPr/>
          <p:nvPr/>
        </p:nvGrpSpPr>
        <p:grpSpPr>
          <a:xfrm>
            <a:off x="168512" y="1187101"/>
            <a:ext cx="2819800" cy="5175599"/>
            <a:chOff x="3122460" y="1098201"/>
            <a:chExt cx="2959442" cy="5431905"/>
          </a:xfrm>
        </p:grpSpPr>
        <p:pic>
          <p:nvPicPr>
            <p:cNvPr id="10" name="Picture 9" descr="Nexus-5.png"/>
            <p:cNvPicPr>
              <a:picLocks noChangeAspect="1"/>
            </p:cNvPicPr>
            <p:nvPr/>
          </p:nvPicPr>
          <p:blipFill rotWithShape="1">
            <a:blip r:embed="rId6">
              <a:extLst>
                <a:ext uri="{28A0092B-C50C-407E-A947-70E740481C1C}">
                  <a14:useLocalDpi xmlns:a14="http://schemas.microsoft.com/office/drawing/2010/main" val="0"/>
                </a:ext>
              </a:extLst>
            </a:blip>
            <a:srcRect b="41822"/>
            <a:stretch/>
          </p:blipFill>
          <p:spPr>
            <a:xfrm>
              <a:off x="3122460" y="1098201"/>
              <a:ext cx="2959442" cy="3321399"/>
            </a:xfrm>
            <a:prstGeom prst="rect">
              <a:avLst/>
            </a:prstGeom>
          </p:spPr>
        </p:pic>
        <p:pic>
          <p:nvPicPr>
            <p:cNvPr id="11" name="Picture 10" descr="Nexus-5.png"/>
            <p:cNvPicPr>
              <a:picLocks noChangeAspect="1"/>
            </p:cNvPicPr>
            <p:nvPr/>
          </p:nvPicPr>
          <p:blipFill rotWithShape="1">
            <a:blip r:embed="rId6">
              <a:extLst>
                <a:ext uri="{28A0092B-C50C-407E-A947-70E740481C1C}">
                  <a14:useLocalDpi xmlns:a14="http://schemas.microsoft.com/office/drawing/2010/main" val="0"/>
                </a:ext>
              </a:extLst>
            </a:blip>
            <a:srcRect t="41822"/>
            <a:stretch/>
          </p:blipFill>
          <p:spPr>
            <a:xfrm>
              <a:off x="3122460" y="3208707"/>
              <a:ext cx="2959442" cy="3321399"/>
            </a:xfrm>
            <a:prstGeom prst="rect">
              <a:avLst/>
            </a:prstGeom>
          </p:spPr>
        </p:pic>
      </p:grpSp>
      <p:grpSp>
        <p:nvGrpSpPr>
          <p:cNvPr id="2" name="Group 1"/>
          <p:cNvGrpSpPr/>
          <p:nvPr/>
        </p:nvGrpSpPr>
        <p:grpSpPr>
          <a:xfrm>
            <a:off x="3207863" y="1187101"/>
            <a:ext cx="2819800" cy="5175599"/>
            <a:chOff x="3207863" y="1187101"/>
            <a:chExt cx="2819800" cy="5175599"/>
          </a:xfrm>
        </p:grpSpPr>
        <p:pic>
          <p:nvPicPr>
            <p:cNvPr id="6" name="Picture 5" descr="2014-04-07 11.13.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5433" y="1669199"/>
              <a:ext cx="2441448" cy="4069079"/>
            </a:xfrm>
            <a:prstGeom prst="rect">
              <a:avLst/>
            </a:prstGeom>
          </p:spPr>
        </p:pic>
        <p:grpSp>
          <p:nvGrpSpPr>
            <p:cNvPr id="12" name="Group 11"/>
            <p:cNvGrpSpPr/>
            <p:nvPr/>
          </p:nvGrpSpPr>
          <p:grpSpPr>
            <a:xfrm>
              <a:off x="3207863" y="1187101"/>
              <a:ext cx="2819800" cy="5175599"/>
              <a:chOff x="3122460" y="1098201"/>
              <a:chExt cx="2959442" cy="5431905"/>
            </a:xfrm>
          </p:grpSpPr>
          <p:pic>
            <p:nvPicPr>
              <p:cNvPr id="13" name="Picture 12" descr="Nexus-5.png"/>
              <p:cNvPicPr>
                <a:picLocks noChangeAspect="1"/>
              </p:cNvPicPr>
              <p:nvPr/>
            </p:nvPicPr>
            <p:blipFill rotWithShape="1">
              <a:blip r:embed="rId6">
                <a:extLst>
                  <a:ext uri="{28A0092B-C50C-407E-A947-70E740481C1C}">
                    <a14:useLocalDpi xmlns:a14="http://schemas.microsoft.com/office/drawing/2010/main" val="0"/>
                  </a:ext>
                </a:extLst>
              </a:blip>
              <a:srcRect b="41822"/>
              <a:stretch/>
            </p:blipFill>
            <p:spPr>
              <a:xfrm>
                <a:off x="3122460" y="1098201"/>
                <a:ext cx="2959442" cy="3321399"/>
              </a:xfrm>
              <a:prstGeom prst="rect">
                <a:avLst/>
              </a:prstGeom>
            </p:spPr>
          </p:pic>
          <p:pic>
            <p:nvPicPr>
              <p:cNvPr id="14" name="Picture 13" descr="Nexus-5.png"/>
              <p:cNvPicPr>
                <a:picLocks noChangeAspect="1"/>
              </p:cNvPicPr>
              <p:nvPr/>
            </p:nvPicPr>
            <p:blipFill rotWithShape="1">
              <a:blip r:embed="rId6">
                <a:extLst>
                  <a:ext uri="{28A0092B-C50C-407E-A947-70E740481C1C}">
                    <a14:useLocalDpi xmlns:a14="http://schemas.microsoft.com/office/drawing/2010/main" val="0"/>
                  </a:ext>
                </a:extLst>
              </a:blip>
              <a:srcRect t="41822"/>
              <a:stretch/>
            </p:blipFill>
            <p:spPr>
              <a:xfrm>
                <a:off x="3122460" y="3208707"/>
                <a:ext cx="2959442" cy="3321399"/>
              </a:xfrm>
              <a:prstGeom prst="rect">
                <a:avLst/>
              </a:prstGeom>
            </p:spPr>
          </p:pic>
        </p:grpSp>
      </p:grpSp>
      <p:grpSp>
        <p:nvGrpSpPr>
          <p:cNvPr id="18" name="Group 17"/>
          <p:cNvGrpSpPr/>
          <p:nvPr/>
        </p:nvGrpSpPr>
        <p:grpSpPr>
          <a:xfrm>
            <a:off x="6247215" y="1187101"/>
            <a:ext cx="2819800" cy="5175599"/>
            <a:chOff x="6247215" y="1187101"/>
            <a:chExt cx="2819800" cy="5175599"/>
          </a:xfrm>
        </p:grpSpPr>
        <p:pic>
          <p:nvPicPr>
            <p:cNvPr id="8" name="Picture 7" descr="2014-04-07 11.22.5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5696" y="1669199"/>
              <a:ext cx="2441446" cy="4069079"/>
            </a:xfrm>
            <a:prstGeom prst="rect">
              <a:avLst/>
            </a:prstGeom>
          </p:spPr>
        </p:pic>
        <p:grpSp>
          <p:nvGrpSpPr>
            <p:cNvPr id="15" name="Group 14"/>
            <p:cNvGrpSpPr/>
            <p:nvPr/>
          </p:nvGrpSpPr>
          <p:grpSpPr>
            <a:xfrm>
              <a:off x="6247215" y="1187101"/>
              <a:ext cx="2819800" cy="5175599"/>
              <a:chOff x="3122460" y="1098201"/>
              <a:chExt cx="2959442" cy="5431905"/>
            </a:xfrm>
          </p:grpSpPr>
          <p:pic>
            <p:nvPicPr>
              <p:cNvPr id="16" name="Picture 15" descr="Nexus-5.png"/>
              <p:cNvPicPr>
                <a:picLocks noChangeAspect="1"/>
              </p:cNvPicPr>
              <p:nvPr/>
            </p:nvPicPr>
            <p:blipFill rotWithShape="1">
              <a:blip r:embed="rId6">
                <a:extLst>
                  <a:ext uri="{28A0092B-C50C-407E-A947-70E740481C1C}">
                    <a14:useLocalDpi xmlns:a14="http://schemas.microsoft.com/office/drawing/2010/main" val="0"/>
                  </a:ext>
                </a:extLst>
              </a:blip>
              <a:srcRect b="41822"/>
              <a:stretch/>
            </p:blipFill>
            <p:spPr>
              <a:xfrm>
                <a:off x="3122460" y="1098201"/>
                <a:ext cx="2959442" cy="3321399"/>
              </a:xfrm>
              <a:prstGeom prst="rect">
                <a:avLst/>
              </a:prstGeom>
            </p:spPr>
          </p:pic>
          <p:pic>
            <p:nvPicPr>
              <p:cNvPr id="17" name="Picture 16" descr="Nexus-5.png"/>
              <p:cNvPicPr>
                <a:picLocks noChangeAspect="1"/>
              </p:cNvPicPr>
              <p:nvPr/>
            </p:nvPicPr>
            <p:blipFill rotWithShape="1">
              <a:blip r:embed="rId6">
                <a:extLst>
                  <a:ext uri="{28A0092B-C50C-407E-A947-70E740481C1C}">
                    <a14:useLocalDpi xmlns:a14="http://schemas.microsoft.com/office/drawing/2010/main" val="0"/>
                  </a:ext>
                </a:extLst>
              </a:blip>
              <a:srcRect t="41822"/>
              <a:stretch/>
            </p:blipFill>
            <p:spPr>
              <a:xfrm>
                <a:off x="3122460" y="3208707"/>
                <a:ext cx="2959442" cy="3321399"/>
              </a:xfrm>
              <a:prstGeom prst="rect">
                <a:avLst/>
              </a:prstGeom>
            </p:spPr>
          </p:pic>
        </p:grpSp>
      </p:gr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81723461"/>
      </p:ext>
    </p:extLst>
  </p:cSld>
  <p:clrMapOvr>
    <a:masterClrMapping/>
  </p:clrMapOvr>
  <mc:AlternateContent xmlns:mc="http://schemas.openxmlformats.org/markup-compatibility/2006" xmlns:p14="http://schemas.microsoft.com/office/powerpoint/2010/main">
    <mc:Choice Requires="p14">
      <p:transition p14:dur="400" advTm="18419">
        <p:fade/>
      </p:transition>
    </mc:Choice>
    <mc:Fallback xmlns="">
      <p:transition xmlns:p14="http://schemas.microsoft.com/office/powerpoint/2010/main" advTm="184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6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7000"/>
                            </p:stCondLst>
                            <p:childTnLst>
                              <p:par>
                                <p:cTn id="12" presetID="10" presetClass="entr" presetSubtype="0" fill="hold" nodeType="afterEffect">
                                  <p:stCondLst>
                                    <p:cond delay="2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869" y="1116139"/>
            <a:ext cx="3293651" cy="5607154"/>
          </a:xfrm>
          <a:prstGeom prst="rect">
            <a:avLst/>
          </a:prstGeom>
        </p:spPr>
      </p:pic>
      <p:sp>
        <p:nvSpPr>
          <p:cNvPr id="5" name="TextBox 4"/>
          <p:cNvSpPr txBox="1"/>
          <p:nvPr/>
        </p:nvSpPr>
        <p:spPr>
          <a:xfrm>
            <a:off x="6574530" y="1196577"/>
            <a:ext cx="2155050" cy="400110"/>
          </a:xfrm>
          <a:prstGeom prst="rect">
            <a:avLst/>
          </a:prstGeom>
          <a:noFill/>
        </p:spPr>
        <p:txBody>
          <a:bodyPr wrap="square" rtlCol="0">
            <a:spAutoFit/>
          </a:bodyPr>
          <a:lstStyle/>
          <a:p>
            <a:r>
              <a:rPr lang="en-US" sz="2000" dirty="0" smtClean="0">
                <a:solidFill>
                  <a:srgbClr val="F2806C"/>
                </a:solidFill>
                <a:latin typeface="Akzidenz Grotesk BE"/>
                <a:cs typeface="Akzidenz Grotesk BE"/>
              </a:rPr>
              <a:t>Proximity</a:t>
            </a:r>
            <a:endParaRPr lang="en-US" sz="2000" dirty="0">
              <a:solidFill>
                <a:srgbClr val="F2806C"/>
              </a:solidFill>
              <a:latin typeface="Akzidenz Grotesk BE"/>
              <a:cs typeface="Akzidenz Grotesk BE"/>
            </a:endParaRPr>
          </a:p>
        </p:txBody>
      </p:sp>
      <p:sp>
        <p:nvSpPr>
          <p:cNvPr id="8" name="TextBox 7"/>
          <p:cNvSpPr txBox="1"/>
          <p:nvPr/>
        </p:nvSpPr>
        <p:spPr>
          <a:xfrm>
            <a:off x="6574530" y="5386825"/>
            <a:ext cx="2155050" cy="400110"/>
          </a:xfrm>
          <a:prstGeom prst="rect">
            <a:avLst/>
          </a:prstGeom>
          <a:noFill/>
        </p:spPr>
        <p:txBody>
          <a:bodyPr wrap="square" rtlCol="0">
            <a:spAutoFit/>
          </a:bodyPr>
          <a:lstStyle/>
          <a:p>
            <a:r>
              <a:rPr lang="en-US" sz="2000" dirty="0" smtClean="0">
                <a:solidFill>
                  <a:srgbClr val="F2806C"/>
                </a:solidFill>
                <a:latin typeface="Akzidenz Grotesk BE"/>
                <a:cs typeface="Akzidenz Grotesk BE"/>
              </a:rPr>
              <a:t>Accelerometer</a:t>
            </a:r>
            <a:endParaRPr lang="en-US" sz="2000" dirty="0">
              <a:solidFill>
                <a:srgbClr val="F2806C"/>
              </a:solidFill>
              <a:latin typeface="Akzidenz Grotesk BE"/>
              <a:cs typeface="Akzidenz Grotesk BE"/>
            </a:endParaRPr>
          </a:p>
        </p:txBody>
      </p:sp>
      <p:sp>
        <p:nvSpPr>
          <p:cNvPr id="9" name="TextBox 8"/>
          <p:cNvSpPr txBox="1"/>
          <p:nvPr/>
        </p:nvSpPr>
        <p:spPr>
          <a:xfrm>
            <a:off x="6588910" y="4613603"/>
            <a:ext cx="2155050" cy="400110"/>
          </a:xfrm>
          <a:prstGeom prst="rect">
            <a:avLst/>
          </a:prstGeom>
          <a:noFill/>
        </p:spPr>
        <p:txBody>
          <a:bodyPr wrap="square" rtlCol="0">
            <a:spAutoFit/>
          </a:bodyPr>
          <a:lstStyle/>
          <a:p>
            <a:r>
              <a:rPr lang="en-US" sz="2000" dirty="0" err="1" smtClean="0">
                <a:solidFill>
                  <a:srgbClr val="F2806C"/>
                </a:solidFill>
                <a:latin typeface="Akzidenz Grotesk BE"/>
                <a:cs typeface="Akzidenz Grotesk BE"/>
              </a:rPr>
              <a:t>Gryosensor</a:t>
            </a:r>
            <a:endParaRPr lang="en-US" sz="2000" dirty="0">
              <a:solidFill>
                <a:srgbClr val="F2806C"/>
              </a:solidFill>
              <a:latin typeface="Akzidenz Grotesk BE"/>
              <a:cs typeface="Akzidenz Grotesk BE"/>
            </a:endParaRPr>
          </a:p>
        </p:txBody>
      </p:sp>
      <p:sp>
        <p:nvSpPr>
          <p:cNvPr id="10" name="TextBox 9"/>
          <p:cNvSpPr txBox="1"/>
          <p:nvPr/>
        </p:nvSpPr>
        <p:spPr>
          <a:xfrm>
            <a:off x="621582" y="2339936"/>
            <a:ext cx="1731265" cy="400110"/>
          </a:xfrm>
          <a:prstGeom prst="rect">
            <a:avLst/>
          </a:prstGeom>
          <a:noFill/>
        </p:spPr>
        <p:txBody>
          <a:bodyPr wrap="square" rtlCol="0">
            <a:spAutoFit/>
          </a:bodyPr>
          <a:lstStyle/>
          <a:p>
            <a:r>
              <a:rPr lang="en-US" sz="2000" dirty="0" smtClean="0">
                <a:solidFill>
                  <a:srgbClr val="F2806C"/>
                </a:solidFill>
                <a:latin typeface="Akzidenz Grotesk BE"/>
                <a:cs typeface="Akzidenz Grotesk BE"/>
              </a:rPr>
              <a:t>Light color</a:t>
            </a:r>
            <a:endParaRPr lang="en-US" sz="2000" dirty="0">
              <a:solidFill>
                <a:srgbClr val="F2806C"/>
              </a:solidFill>
              <a:latin typeface="Akzidenz Grotesk BE"/>
              <a:cs typeface="Akzidenz Grotesk BE"/>
            </a:endParaRPr>
          </a:p>
        </p:txBody>
      </p:sp>
      <p:sp>
        <p:nvSpPr>
          <p:cNvPr id="11" name="TextBox 10"/>
          <p:cNvSpPr txBox="1"/>
          <p:nvPr/>
        </p:nvSpPr>
        <p:spPr>
          <a:xfrm>
            <a:off x="621582" y="1170782"/>
            <a:ext cx="1731265" cy="400110"/>
          </a:xfrm>
          <a:prstGeom prst="rect">
            <a:avLst/>
          </a:prstGeom>
          <a:noFill/>
        </p:spPr>
        <p:txBody>
          <a:bodyPr wrap="square" rtlCol="0">
            <a:spAutoFit/>
          </a:bodyPr>
          <a:lstStyle/>
          <a:p>
            <a:r>
              <a:rPr lang="en-US" sz="2000" dirty="0" smtClean="0">
                <a:solidFill>
                  <a:srgbClr val="F2806C"/>
                </a:solidFill>
                <a:latin typeface="Akzidenz Grotesk BE"/>
                <a:cs typeface="Akzidenz Grotesk BE"/>
              </a:rPr>
              <a:t>Gesture</a:t>
            </a:r>
            <a:endParaRPr lang="en-US" sz="2000" dirty="0">
              <a:solidFill>
                <a:srgbClr val="F2806C"/>
              </a:solidFill>
              <a:latin typeface="Akzidenz Grotesk BE"/>
              <a:cs typeface="Akzidenz Grotesk BE"/>
            </a:endParaRPr>
          </a:p>
        </p:txBody>
      </p:sp>
      <p:sp>
        <p:nvSpPr>
          <p:cNvPr id="12" name="TextBox 11"/>
          <p:cNvSpPr txBox="1"/>
          <p:nvPr/>
        </p:nvSpPr>
        <p:spPr>
          <a:xfrm>
            <a:off x="621582" y="3848201"/>
            <a:ext cx="1731265" cy="400110"/>
          </a:xfrm>
          <a:prstGeom prst="rect">
            <a:avLst/>
          </a:prstGeom>
          <a:noFill/>
        </p:spPr>
        <p:txBody>
          <a:bodyPr wrap="square" rtlCol="0">
            <a:spAutoFit/>
          </a:bodyPr>
          <a:lstStyle/>
          <a:p>
            <a:r>
              <a:rPr lang="en-US" sz="2000" dirty="0" smtClean="0">
                <a:solidFill>
                  <a:srgbClr val="F2806C"/>
                </a:solidFill>
                <a:latin typeface="Akzidenz Grotesk BE"/>
                <a:cs typeface="Akzidenz Grotesk BE"/>
              </a:rPr>
              <a:t>Cover sensor</a:t>
            </a:r>
            <a:endParaRPr lang="en-US" sz="2000" dirty="0">
              <a:solidFill>
                <a:srgbClr val="F2806C"/>
              </a:solidFill>
              <a:latin typeface="Akzidenz Grotesk BE"/>
              <a:cs typeface="Akzidenz Grotesk BE"/>
            </a:endParaRPr>
          </a:p>
        </p:txBody>
      </p:sp>
      <p:sp>
        <p:nvSpPr>
          <p:cNvPr id="13" name="TextBox 12"/>
          <p:cNvSpPr txBox="1"/>
          <p:nvPr/>
        </p:nvSpPr>
        <p:spPr>
          <a:xfrm>
            <a:off x="621582" y="1768426"/>
            <a:ext cx="1731265" cy="400110"/>
          </a:xfrm>
          <a:prstGeom prst="rect">
            <a:avLst/>
          </a:prstGeom>
          <a:noFill/>
        </p:spPr>
        <p:txBody>
          <a:bodyPr wrap="square" rtlCol="0">
            <a:spAutoFit/>
          </a:bodyPr>
          <a:lstStyle/>
          <a:p>
            <a:r>
              <a:rPr lang="en-US" sz="2000" dirty="0" smtClean="0">
                <a:solidFill>
                  <a:srgbClr val="F2806C"/>
                </a:solidFill>
                <a:latin typeface="Akzidenz Grotesk BE"/>
                <a:cs typeface="Akzidenz Grotesk BE"/>
              </a:rPr>
              <a:t>Light level</a:t>
            </a:r>
            <a:endParaRPr lang="en-US" sz="2000" dirty="0">
              <a:solidFill>
                <a:srgbClr val="F2806C"/>
              </a:solidFill>
              <a:latin typeface="Akzidenz Grotesk BE"/>
              <a:cs typeface="Akzidenz Grotesk BE"/>
            </a:endParaRPr>
          </a:p>
        </p:txBody>
      </p:sp>
      <p:sp>
        <p:nvSpPr>
          <p:cNvPr id="19" name="TextBox 18"/>
          <p:cNvSpPr txBox="1"/>
          <p:nvPr/>
        </p:nvSpPr>
        <p:spPr>
          <a:xfrm>
            <a:off x="6574530" y="3580958"/>
            <a:ext cx="2155050" cy="707886"/>
          </a:xfrm>
          <a:prstGeom prst="rect">
            <a:avLst/>
          </a:prstGeom>
          <a:noFill/>
        </p:spPr>
        <p:txBody>
          <a:bodyPr wrap="square" rtlCol="0">
            <a:spAutoFit/>
          </a:bodyPr>
          <a:lstStyle/>
          <a:p>
            <a:r>
              <a:rPr lang="en-US" sz="2000" dirty="0" smtClean="0">
                <a:solidFill>
                  <a:srgbClr val="F2806C"/>
                </a:solidFill>
                <a:latin typeface="Akzidenz Grotesk BE"/>
                <a:cs typeface="Akzidenz Grotesk BE"/>
              </a:rPr>
              <a:t>Capacitive Touch Screen</a:t>
            </a:r>
            <a:endParaRPr lang="en-US" sz="2000" dirty="0">
              <a:solidFill>
                <a:srgbClr val="F2806C"/>
              </a:solidFill>
              <a:latin typeface="Akzidenz Grotesk BE"/>
              <a:cs typeface="Akzidenz Grotesk BE"/>
            </a:endParaRPr>
          </a:p>
        </p:txBody>
      </p:sp>
      <p:cxnSp>
        <p:nvCxnSpPr>
          <p:cNvPr id="20" name="Straight Connector 19"/>
          <p:cNvCxnSpPr/>
          <p:nvPr/>
        </p:nvCxnSpPr>
        <p:spPr>
          <a:xfrm>
            <a:off x="4859867" y="3804667"/>
            <a:ext cx="1755778"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00700" y="4840734"/>
            <a:ext cx="100056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54700" y="5615434"/>
            <a:ext cx="74656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78450" y="1429767"/>
            <a:ext cx="1222815"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504950" y="1397573"/>
            <a:ext cx="26162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866900" y="1975423"/>
            <a:ext cx="220980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866900" y="2577731"/>
            <a:ext cx="2203450"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057650" y="1536700"/>
            <a:ext cx="0" cy="1044769"/>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232526" y="4069433"/>
            <a:ext cx="1153784" cy="0"/>
          </a:xfrm>
          <a:prstGeom prst="line">
            <a:avLst/>
          </a:prstGeom>
          <a:ln w="38100" cmpd="sng">
            <a:solidFill>
              <a:srgbClr val="F2806C"/>
            </a:solidFill>
          </a:ln>
        </p:spPr>
        <p:style>
          <a:lnRef idx="2">
            <a:schemeClr val="accent1"/>
          </a:lnRef>
          <a:fillRef idx="0">
            <a:schemeClr val="accent1"/>
          </a:fillRef>
          <a:effectRef idx="1">
            <a:schemeClr val="accent1"/>
          </a:effectRef>
          <a:fontRef idx="minor">
            <a:schemeClr val="tx1"/>
          </a:fontRef>
        </p:style>
      </p:cxn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5979257"/>
      </p:ext>
    </p:extLst>
  </p:cSld>
  <p:clrMapOvr>
    <a:masterClrMapping/>
  </p:clrMapOvr>
  <mc:AlternateContent xmlns:mc="http://schemas.openxmlformats.org/markup-compatibility/2006" xmlns:p14="http://schemas.microsoft.com/office/powerpoint/2010/main">
    <mc:Choice Requires="p14">
      <p:transition p14:dur="400" advTm="6305">
        <p:fade/>
      </p:transition>
    </mc:Choice>
    <mc:Fallback xmlns="">
      <p:transition xmlns:p14="http://schemas.microsoft.com/office/powerpoint/2010/main" advTm="6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 Gaps in Interaction</a:t>
            </a:r>
            <a:endParaRPr lang="en-US" dirty="0"/>
          </a:p>
        </p:txBody>
      </p:sp>
      <p:sp>
        <p:nvSpPr>
          <p:cNvPr id="4" name="Content Placeholder 2"/>
          <p:cNvSpPr txBox="1">
            <a:spLocks/>
          </p:cNvSpPr>
          <p:nvPr/>
        </p:nvSpPr>
        <p:spPr>
          <a:xfrm>
            <a:off x="457200" y="1862667"/>
            <a:ext cx="7913687" cy="4852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Akzidenz Grotesk BE"/>
                <a:cs typeface="Akzidenz Grotesk BE"/>
              </a:rPr>
              <a:t>Design for ecosystems, not websites or apps.  </a:t>
            </a:r>
            <a:endParaRPr lang="en-US" sz="2000" dirty="0">
              <a:latin typeface="Akzidenz Grotesk BE"/>
              <a:cs typeface="Akzidenz Grotesk BE"/>
            </a:endParaRPr>
          </a:p>
          <a:p>
            <a:pPr>
              <a:buClr>
                <a:srgbClr val="E9213C"/>
              </a:buClr>
              <a:buFont typeface="Wingdings" charset="2"/>
              <a:buChar char="§"/>
            </a:pPr>
            <a:r>
              <a:rPr lang="en-US" sz="2000" dirty="0" smtClean="0">
                <a:solidFill>
                  <a:srgbClr val="FFFFFF"/>
                </a:solidFill>
                <a:latin typeface="Akzidenz Grotesk BE"/>
                <a:cs typeface="Akzidenz Grotesk BE"/>
              </a:rPr>
              <a:t>Devices are always aware, always on, always present.</a:t>
            </a:r>
          </a:p>
          <a:p>
            <a:pPr>
              <a:buClr>
                <a:srgbClr val="E9213C"/>
              </a:buClr>
              <a:buFont typeface="Wingdings" charset="2"/>
              <a:buChar char="§"/>
            </a:pPr>
            <a:r>
              <a:rPr lang="en-US" sz="2000" dirty="0" smtClean="0">
                <a:solidFill>
                  <a:srgbClr val="FFFFFF"/>
                </a:solidFill>
                <a:latin typeface="Akzidenz Grotesk BE"/>
                <a:cs typeface="Akzidenz Grotesk BE"/>
              </a:rPr>
              <a:t>Message and notify.</a:t>
            </a:r>
          </a:p>
          <a:p>
            <a:pPr>
              <a:buClr>
                <a:srgbClr val="E9213C"/>
              </a:buClr>
              <a:buFont typeface="Wingdings" charset="2"/>
              <a:buChar char="§"/>
            </a:pPr>
            <a:r>
              <a:rPr lang="en-US" sz="2000" dirty="0" smtClean="0">
                <a:solidFill>
                  <a:srgbClr val="FFFFFF"/>
                </a:solidFill>
                <a:latin typeface="Akzidenz Grotesk BE"/>
                <a:cs typeface="Akzidenz Grotesk BE"/>
              </a:rPr>
              <a:t>Link and cross-link apps.</a:t>
            </a:r>
          </a:p>
          <a:p>
            <a:pPr>
              <a:buClr>
                <a:srgbClr val="E9213C"/>
              </a:buClr>
              <a:buFont typeface="Wingdings" charset="2"/>
              <a:buChar char="§"/>
            </a:pPr>
            <a:r>
              <a:rPr lang="en-US" sz="2000" dirty="0" smtClean="0">
                <a:solidFill>
                  <a:srgbClr val="FFFFFF"/>
                </a:solidFill>
                <a:latin typeface="Akzidenz Grotesk BE"/>
                <a:cs typeface="Akzidenz Grotesk BE"/>
              </a:rPr>
              <a:t>Use intents and leverage device capabilities and features.</a:t>
            </a:r>
          </a:p>
          <a:p>
            <a:pPr>
              <a:buClr>
                <a:srgbClr val="E9213C"/>
              </a:buClr>
              <a:buFont typeface="Wingdings" charset="2"/>
              <a:buChar char="§"/>
            </a:pPr>
            <a:r>
              <a:rPr lang="en-US" sz="2000" dirty="0" smtClean="0">
                <a:solidFill>
                  <a:srgbClr val="FFFFFF"/>
                </a:solidFill>
                <a:latin typeface="Akzidenz Grotesk BE"/>
                <a:cs typeface="Akzidenz Grotesk BE"/>
              </a:rPr>
              <a:t>Websites can play, too.</a:t>
            </a: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60626431"/>
      </p:ext>
    </p:extLst>
  </p:cSld>
  <p:clrMapOvr>
    <a:masterClrMapping/>
  </p:clrMapOvr>
  <mc:AlternateContent xmlns:mc="http://schemas.openxmlformats.org/markup-compatibility/2006" xmlns:p14="http://schemas.microsoft.com/office/powerpoint/2010/main">
    <mc:Choice Requires="p14">
      <p:transition p14:dur="400" advTm="14899">
        <p:fade/>
      </p:transition>
    </mc:Choice>
    <mc:Fallback xmlns="">
      <p:transition xmlns:p14="http://schemas.microsoft.com/office/powerpoint/2010/main" advTm="148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8:</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Back &amp; the stack</a:t>
            </a:r>
          </a:p>
          <a:p>
            <a:pPr>
              <a:buClr>
                <a:srgbClr val="E9213C"/>
              </a:buClr>
            </a:pPr>
            <a:r>
              <a:rPr lang="en-US" sz="2000" dirty="0" smtClean="0">
                <a:solidFill>
                  <a:srgbClr val="FFFFFF"/>
                </a:solidFill>
                <a:latin typeface="Akzidenz Grotesk BE"/>
                <a:cs typeface="Akzidenz Grotesk BE"/>
              </a:rPr>
              <a:t>Back usage</a:t>
            </a:r>
          </a:p>
          <a:p>
            <a:pPr>
              <a:buClr>
                <a:srgbClr val="E9213C"/>
              </a:buClr>
            </a:pPr>
            <a:r>
              <a:rPr lang="en-US" sz="2000" dirty="0" smtClean="0">
                <a:solidFill>
                  <a:srgbClr val="FFFFFF"/>
                </a:solidFill>
                <a:latin typeface="Akzidenz Grotesk BE"/>
                <a:cs typeface="Akzidenz Grotesk BE"/>
              </a:rPr>
              <a:t>Back history and stack functions</a:t>
            </a:r>
          </a:p>
          <a:p>
            <a:pPr>
              <a:buClr>
                <a:srgbClr val="E9213C"/>
              </a:buClr>
            </a:pPr>
            <a:r>
              <a:rPr lang="en-US" sz="2000" dirty="0" smtClean="0">
                <a:solidFill>
                  <a:srgbClr val="FFFFFF"/>
                </a:solidFill>
                <a:latin typeface="Akzidenz Grotesk BE"/>
                <a:cs typeface="Akzidenz Grotesk BE"/>
              </a:rPr>
              <a:t>Dialogs</a:t>
            </a:r>
          </a:p>
          <a:p>
            <a:pPr>
              <a:buClr>
                <a:srgbClr val="E9213C"/>
              </a:buClr>
            </a:pPr>
            <a:r>
              <a:rPr lang="en-US" sz="2000" dirty="0" smtClean="0">
                <a:solidFill>
                  <a:srgbClr val="FFFFFF"/>
                </a:solidFill>
                <a:latin typeface="Akzidenz Grotesk BE"/>
                <a:cs typeface="Akzidenz Grotesk BE"/>
              </a:rPr>
              <a:t>Tabs</a:t>
            </a:r>
            <a:endParaRPr lang="en-US" sz="2000" dirty="0">
              <a:solidFill>
                <a:srgbClr val="FFFFFF"/>
              </a:solidFill>
              <a:latin typeface="Akzidenz Grotesk BE"/>
              <a:cs typeface="Akzidenz Grotesk BE"/>
            </a:endParaRPr>
          </a:p>
          <a:p>
            <a:pPr>
              <a:buClr>
                <a:srgbClr val="E9213C"/>
              </a:buClr>
            </a:pPr>
            <a:r>
              <a:rPr lang="en-US" sz="2000" dirty="0" smtClean="0">
                <a:solidFill>
                  <a:srgbClr val="FFFFFF"/>
                </a:solidFill>
                <a:latin typeface="Akzidenz Grotesk BE"/>
                <a:cs typeface="Akzidenz Grotesk BE"/>
              </a:rPr>
              <a:t>Background and suspended states</a:t>
            </a:r>
          </a:p>
          <a:p>
            <a:pPr>
              <a:buClr>
                <a:srgbClr val="E9213C"/>
              </a:buClr>
            </a:pP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93618636"/>
      </p:ext>
    </p:extLst>
  </p:cSld>
  <p:clrMapOvr>
    <a:masterClrMapping/>
  </p:clrMapOvr>
  <mc:AlternateContent xmlns:mc="http://schemas.openxmlformats.org/markup-compatibility/2006" xmlns:p14="http://schemas.microsoft.com/office/powerpoint/2010/main">
    <mc:Choice Requires="p14">
      <p:transition p14:dur="400" advTm="8787">
        <p:fade/>
      </p:transition>
    </mc:Choice>
    <mc:Fallback xmlns="">
      <p:transition xmlns:p14="http://schemas.microsoft.com/office/powerpoint/2010/main" advTm="87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07863" y="1187101"/>
            <a:ext cx="2819800" cy="5175599"/>
            <a:chOff x="3207863" y="1187101"/>
            <a:chExt cx="2819800" cy="5175599"/>
          </a:xfrm>
        </p:grpSpPr>
        <p:pic>
          <p:nvPicPr>
            <p:cNvPr id="2" name="Picture 1" descr="2014-04-07 11.24.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914" y="1665003"/>
              <a:ext cx="2441448" cy="4069079"/>
            </a:xfrm>
            <a:prstGeom prst="rect">
              <a:avLst/>
            </a:prstGeom>
          </p:spPr>
        </p:pic>
        <p:grpSp>
          <p:nvGrpSpPr>
            <p:cNvPr id="12" name="Group 11"/>
            <p:cNvGrpSpPr/>
            <p:nvPr/>
          </p:nvGrpSpPr>
          <p:grpSpPr>
            <a:xfrm>
              <a:off x="3207863" y="1187101"/>
              <a:ext cx="2819800" cy="5175599"/>
              <a:chOff x="3122460" y="1098201"/>
              <a:chExt cx="2959442" cy="5431905"/>
            </a:xfrm>
          </p:grpSpPr>
          <p:pic>
            <p:nvPicPr>
              <p:cNvPr id="13" name="Picture 12" descr="Nexus-5.png"/>
              <p:cNvPicPr>
                <a:picLocks noChangeAspect="1"/>
              </p:cNvPicPr>
              <p:nvPr/>
            </p:nvPicPr>
            <p:blipFill rotWithShape="1">
              <a:blip r:embed="rId6">
                <a:extLst>
                  <a:ext uri="{28A0092B-C50C-407E-A947-70E740481C1C}">
                    <a14:useLocalDpi xmlns:a14="http://schemas.microsoft.com/office/drawing/2010/main" val="0"/>
                  </a:ext>
                </a:extLst>
              </a:blip>
              <a:srcRect b="41822"/>
              <a:stretch/>
            </p:blipFill>
            <p:spPr>
              <a:xfrm>
                <a:off x="3122460" y="1098201"/>
                <a:ext cx="2959442" cy="3321399"/>
              </a:xfrm>
              <a:prstGeom prst="rect">
                <a:avLst/>
              </a:prstGeom>
            </p:spPr>
          </p:pic>
          <p:pic>
            <p:nvPicPr>
              <p:cNvPr id="14" name="Picture 13" descr="Nexus-5.png"/>
              <p:cNvPicPr>
                <a:picLocks noChangeAspect="1"/>
              </p:cNvPicPr>
              <p:nvPr/>
            </p:nvPicPr>
            <p:blipFill rotWithShape="1">
              <a:blip r:embed="rId6">
                <a:extLst>
                  <a:ext uri="{28A0092B-C50C-407E-A947-70E740481C1C}">
                    <a14:useLocalDpi xmlns:a14="http://schemas.microsoft.com/office/drawing/2010/main" val="0"/>
                  </a:ext>
                </a:extLst>
              </a:blip>
              <a:srcRect t="41822"/>
              <a:stretch/>
            </p:blipFill>
            <p:spPr>
              <a:xfrm>
                <a:off x="3122460" y="3208707"/>
                <a:ext cx="2959442" cy="3321399"/>
              </a:xfrm>
              <a:prstGeom prst="rect">
                <a:avLst/>
              </a:prstGeom>
            </p:spPr>
          </p:pic>
        </p:grpSp>
      </p:grpSp>
      <p:grpSp>
        <p:nvGrpSpPr>
          <p:cNvPr id="11" name="Group 10"/>
          <p:cNvGrpSpPr/>
          <p:nvPr/>
        </p:nvGrpSpPr>
        <p:grpSpPr>
          <a:xfrm>
            <a:off x="1396282" y="1133483"/>
            <a:ext cx="6459676" cy="5733580"/>
            <a:chOff x="1396282" y="1133483"/>
            <a:chExt cx="6459676" cy="5733580"/>
          </a:xfrm>
        </p:grpSpPr>
        <p:sp>
          <p:nvSpPr>
            <p:cNvPr id="10" name="Rectangle 9"/>
            <p:cNvSpPr/>
            <p:nvPr/>
          </p:nvSpPr>
          <p:spPr>
            <a:xfrm>
              <a:off x="1396282" y="1133483"/>
              <a:ext cx="6459676" cy="4129077"/>
            </a:xfrm>
            <a:prstGeom prst="rect">
              <a:avLst/>
            </a:prstGeom>
            <a:solidFill>
              <a:schemeClr val="tx1">
                <a:alpha val="5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396282" y="2320082"/>
              <a:ext cx="6459676" cy="4546981"/>
              <a:chOff x="-1994877" y="1187101"/>
              <a:chExt cx="2819800" cy="2010921"/>
            </a:xfrm>
          </p:grpSpPr>
          <p:pic>
            <p:nvPicPr>
              <p:cNvPr id="6" name="Picture 5" descr="2014-04-07 11.24.52.png"/>
              <p:cNvPicPr>
                <a:picLocks noChangeAspect="1"/>
              </p:cNvPicPr>
              <p:nvPr/>
            </p:nvPicPr>
            <p:blipFill rotWithShape="1">
              <a:blip r:embed="rId5">
                <a:extLst>
                  <a:ext uri="{28A0092B-C50C-407E-A947-70E740481C1C}">
                    <a14:useLocalDpi xmlns:a14="http://schemas.microsoft.com/office/drawing/2010/main" val="0"/>
                  </a:ext>
                </a:extLst>
              </a:blip>
              <a:srcRect b="62325"/>
              <a:stretch/>
            </p:blipFill>
            <p:spPr>
              <a:xfrm>
                <a:off x="-1812826" y="1665003"/>
                <a:ext cx="2441448" cy="1533019"/>
              </a:xfrm>
              <a:prstGeom prst="rect">
                <a:avLst/>
              </a:prstGeom>
            </p:spPr>
          </p:pic>
          <p:pic>
            <p:nvPicPr>
              <p:cNvPr id="8" name="Picture 7" descr="Nexus-5.png"/>
              <p:cNvPicPr>
                <a:picLocks noChangeAspect="1"/>
              </p:cNvPicPr>
              <p:nvPr/>
            </p:nvPicPr>
            <p:blipFill rotWithShape="1">
              <a:blip r:embed="rId6">
                <a:extLst>
                  <a:ext uri="{28A0092B-C50C-407E-A947-70E740481C1C}">
                    <a14:useLocalDpi xmlns:a14="http://schemas.microsoft.com/office/drawing/2010/main" val="0"/>
                  </a:ext>
                </a:extLst>
              </a:blip>
              <a:srcRect b="63032"/>
              <a:stretch/>
            </p:blipFill>
            <p:spPr>
              <a:xfrm>
                <a:off x="-1994877" y="1187101"/>
                <a:ext cx="2819800" cy="2010921"/>
              </a:xfrm>
              <a:prstGeom prst="rect">
                <a:avLst/>
              </a:prstGeom>
            </p:spPr>
          </p:pic>
        </p:grpSp>
      </p:gr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90363755"/>
      </p:ext>
    </p:extLst>
  </p:cSld>
  <p:clrMapOvr>
    <a:masterClrMapping/>
  </p:clrMapOvr>
  <mc:AlternateContent xmlns:mc="http://schemas.openxmlformats.org/markup-compatibility/2006" xmlns:p14="http://schemas.microsoft.com/office/powerpoint/2010/main">
    <mc:Choice Requires="p14">
      <p:transition p14:dur="400" advTm="36029">
        <p:fade/>
      </p:transition>
    </mc:Choice>
    <mc:Fallback xmlns="">
      <p:transition xmlns:p14="http://schemas.microsoft.com/office/powerpoint/2010/main" advTm="36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4</a:t>
            </a:fld>
            <a:endParaRPr lang="en-US" dirty="0">
              <a:solidFill>
                <a:schemeClr val="bg1">
                  <a:lumMod val="50000"/>
                </a:schemeClr>
              </a:solidFill>
              <a:latin typeface="Akzidenz Grotesk"/>
              <a:cs typeface="Akzidenz Grotesk"/>
            </a:endParaRPr>
          </a:p>
        </p:txBody>
      </p:sp>
      <p:pic>
        <p:nvPicPr>
          <p:cNvPr id="2" name="Picture 1" descr="DATA-MOD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604" y="1012331"/>
            <a:ext cx="9584285" cy="484749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31812648"/>
      </p:ext>
    </p:extLst>
  </p:cSld>
  <p:clrMapOvr>
    <a:masterClrMapping/>
  </p:clrMapOvr>
  <mc:AlternateContent xmlns:mc="http://schemas.openxmlformats.org/markup-compatibility/2006" xmlns:p14="http://schemas.microsoft.com/office/powerpoint/2010/main">
    <mc:Choice Requires="p14">
      <p:transition p14:dur="400" advTm="38829">
        <p:fade/>
      </p:transition>
    </mc:Choice>
    <mc:Fallback xmlns="">
      <p:transition xmlns:p14="http://schemas.microsoft.com/office/powerpoint/2010/main" advTm="38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zzApp-Concep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303658"/>
            <a:ext cx="9144000" cy="4666827"/>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38628258"/>
      </p:ext>
    </p:extLst>
  </p:cSld>
  <p:clrMapOvr>
    <a:masterClrMapping/>
  </p:clrMapOvr>
  <mc:AlternateContent xmlns:mc="http://schemas.openxmlformats.org/markup-compatibility/2006" xmlns:p14="http://schemas.microsoft.com/office/powerpoint/2010/main">
    <mc:Choice Requires="p14">
      <p:transition p14:dur="400" advTm="40966">
        <p:fade/>
      </p:transition>
    </mc:Choice>
    <mc:Fallback xmlns="">
      <p:transition xmlns:p14="http://schemas.microsoft.com/office/powerpoint/2010/main" advTm="40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03 05.38.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6775" y="1803400"/>
            <a:ext cx="2458594" cy="4370832"/>
          </a:xfrm>
          <a:prstGeom prst="rect">
            <a:avLst/>
          </a:prstGeom>
        </p:spPr>
      </p:pic>
      <p:pic>
        <p:nvPicPr>
          <p:cNvPr id="6" name="Picture 5"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0269926"/>
      </p:ext>
    </p:extLst>
  </p:cSld>
  <p:clrMapOvr>
    <a:masterClrMapping/>
  </p:clrMapOvr>
  <mc:AlternateContent xmlns:mc="http://schemas.openxmlformats.org/markup-compatibility/2006" xmlns:p14="http://schemas.microsoft.com/office/powerpoint/2010/main">
    <mc:Choice Requires="p14">
      <p:transition p14:dur="400" advTm="64918">
        <p:fade/>
      </p:transition>
    </mc:Choice>
    <mc:Fallback xmlns="">
      <p:transition xmlns:p14="http://schemas.microsoft.com/office/powerpoint/2010/main" advTm="64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12-03 22.21.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1063" y="1802275"/>
            <a:ext cx="2458594" cy="4370832"/>
          </a:xfrm>
          <a:prstGeom prst="rect">
            <a:avLst/>
          </a:prstGeom>
        </p:spPr>
      </p:pic>
      <p:pic>
        <p:nvPicPr>
          <p:cNvPr id="6" name="Picture 5"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5683930"/>
      </p:ext>
    </p:extLst>
  </p:cSld>
  <p:clrMapOvr>
    <a:masterClrMapping/>
  </p:clrMapOvr>
  <mc:AlternateContent xmlns:mc="http://schemas.openxmlformats.org/markup-compatibility/2006" xmlns:p14="http://schemas.microsoft.com/office/powerpoint/2010/main">
    <mc:Choice Requires="p14">
      <p:transition p14:dur="400" advTm="20080">
        <p:fade/>
      </p:transition>
    </mc:Choice>
    <mc:Fallback xmlns="">
      <p:transition xmlns:p14="http://schemas.microsoft.com/office/powerpoint/2010/main" advTm="20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03 22.22.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095" y="1791047"/>
            <a:ext cx="2458593" cy="4370832"/>
          </a:xfrm>
          <a:prstGeom prst="rect">
            <a:avLst/>
          </a:prstGeom>
        </p:spPr>
      </p:pic>
      <p:pic>
        <p:nvPicPr>
          <p:cNvPr id="6" name="Picture 5"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69003878"/>
      </p:ext>
    </p:extLst>
  </p:cSld>
  <p:clrMapOvr>
    <a:masterClrMapping/>
  </p:clrMapOvr>
  <mc:AlternateContent xmlns:mc="http://schemas.openxmlformats.org/markup-compatibility/2006" xmlns:p14="http://schemas.microsoft.com/office/powerpoint/2010/main">
    <mc:Choice Requires="p14">
      <p:transition p14:dur="400" advTm="24900">
        <p:fade/>
      </p:transition>
    </mc:Choice>
    <mc:Fallback xmlns="">
      <p:transition xmlns:p14="http://schemas.microsoft.com/office/powerpoint/2010/main" advTm="24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11-22 01.20.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282" y="1800191"/>
            <a:ext cx="2453450" cy="4361688"/>
          </a:xfrm>
          <a:prstGeom prst="rect">
            <a:avLst/>
          </a:prstGeom>
        </p:spPr>
      </p:pic>
      <p:pic>
        <p:nvPicPr>
          <p:cNvPr id="6" name="Picture 5" descr="Galaxy-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191" y="1193800"/>
            <a:ext cx="2899593" cy="55499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06395256"/>
      </p:ext>
    </p:extLst>
  </p:cSld>
  <p:clrMapOvr>
    <a:masterClrMapping/>
  </p:clrMapOvr>
  <mc:AlternateContent xmlns:mc="http://schemas.openxmlformats.org/markup-compatibility/2006" xmlns:p14="http://schemas.microsoft.com/office/powerpoint/2010/main">
    <mc:Choice Requires="p14">
      <p:transition p14:dur="400" advTm="12293">
        <p:fade/>
      </p:transition>
    </mc:Choice>
    <mc:Fallback xmlns="">
      <p:transition xmlns:p14="http://schemas.microsoft.com/office/powerpoint/2010/main" advTm="122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200372</TotalTime>
  <Words>2229</Words>
  <Application>Microsoft Macintosh PowerPoint</Application>
  <PresentationFormat>On-screen Show (4:3)</PresentationFormat>
  <Paragraphs>157</Paragraphs>
  <Slides>22</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Akzidenz Grotesk</vt:lpstr>
      <vt:lpstr>Akzidenz Grotesk BE</vt:lpstr>
      <vt:lpstr>Calibri</vt:lpstr>
      <vt:lpstr>Palatino</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Gaps in Interaction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1469</cp:revision>
  <cp:lastPrinted>2013-04-15T23:35:07Z</cp:lastPrinted>
  <dcterms:created xsi:type="dcterms:W3CDTF">2011-10-30T17:26:39Z</dcterms:created>
  <dcterms:modified xsi:type="dcterms:W3CDTF">2015-10-11T18:33:11Z</dcterms:modified>
</cp:coreProperties>
</file>