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591" r:id="rId2"/>
    <p:sldId id="601" r:id="rId3"/>
    <p:sldId id="617" r:id="rId4"/>
    <p:sldId id="618" r:id="rId5"/>
    <p:sldId id="629" r:id="rId6"/>
    <p:sldId id="619" r:id="rId7"/>
    <p:sldId id="620" r:id="rId8"/>
    <p:sldId id="622" r:id="rId9"/>
    <p:sldId id="623" r:id="rId10"/>
    <p:sldId id="624" r:id="rId11"/>
    <p:sldId id="627" r:id="rId12"/>
    <p:sldId id="628" r:id="rId13"/>
    <p:sldId id="62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213C"/>
    <a:srgbClr val="562D26"/>
    <a:srgbClr val="F2806C"/>
    <a:srgbClr val="FF7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1" autoAdjust="0"/>
    <p:restoredTop sz="70439" autoAdjust="0"/>
  </p:normalViewPr>
  <p:slideViewPr>
    <p:cSldViewPr snapToGrid="0" snapToObjects="1">
      <p:cViewPr varScale="1">
        <p:scale>
          <a:sx n="90" d="100"/>
          <a:sy n="90" d="100"/>
        </p:scale>
        <p:origin x="1600" y="192"/>
      </p:cViewPr>
      <p:guideLst>
        <p:guide orient="horz" pos="2160"/>
        <p:guide pos="2880"/>
      </p:guideLst>
    </p:cSldViewPr>
  </p:slideViewPr>
  <p:outlineViewPr>
    <p:cViewPr>
      <p:scale>
        <a:sx n="33" d="100"/>
        <a:sy n="33" d="100"/>
      </p:scale>
      <p:origin x="0" y="788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75" d="100"/>
          <a:sy n="75" d="100"/>
        </p:scale>
        <p:origin x="-2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E2636-F00D-3B4C-91BC-978C0CC75288}" type="datetime1">
              <a:rPr lang="en-US" smtClean="0"/>
              <a:t>12/28/15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92EE-8017-1746-A6F4-E4C0BCDFA803}" type="slidenum">
              <a:rPr lang="en-US" smtClean="0"/>
              <a:t>‹#›</a:t>
            </a:fld>
            <a:endParaRPr lang="en-US"/>
          </a:p>
        </p:txBody>
      </p:sp>
    </p:spTree>
    <p:extLst>
      <p:ext uri="{BB962C8B-B14F-4D97-AF65-F5344CB8AC3E}">
        <p14:creationId xmlns:p14="http://schemas.microsoft.com/office/powerpoint/2010/main" val="3279506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DADC0-0B0F-C44F-96FC-226034E2F398}" type="datetime1">
              <a:rPr lang="en-US" smtClean="0"/>
              <a:t>12/28/15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D55F2-16B5-3A42-80D9-9BC8F66E0B68}" type="slidenum">
              <a:rPr lang="en-US" smtClean="0"/>
              <a:t>‹#›</a:t>
            </a:fld>
            <a:endParaRPr lang="en-US"/>
          </a:p>
        </p:txBody>
      </p:sp>
    </p:spTree>
    <p:extLst>
      <p:ext uri="{BB962C8B-B14F-4D97-AF65-F5344CB8AC3E}">
        <p14:creationId xmlns:p14="http://schemas.microsoft.com/office/powerpoint/2010/main" val="4294439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100387" cy="2327275"/>
          </a:xfrm>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a:t>
            </a:fld>
            <a:endParaRPr lang="en-US"/>
          </a:p>
        </p:txBody>
      </p:sp>
    </p:spTree>
    <p:extLst>
      <p:ext uri="{BB962C8B-B14F-4D97-AF65-F5344CB8AC3E}">
        <p14:creationId xmlns:p14="http://schemas.microsoft.com/office/powerpoint/2010/main" val="64257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10</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11</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5</a:t>
            </a:fld>
            <a:endParaRPr lang="en-US"/>
          </a:p>
        </p:txBody>
      </p:sp>
    </p:spTree>
    <p:extLst>
      <p:ext uri="{BB962C8B-B14F-4D97-AF65-F5344CB8AC3E}">
        <p14:creationId xmlns:p14="http://schemas.microsoft.com/office/powerpoint/2010/main" val="1653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7</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8</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9</a:t>
            </a:fld>
            <a:endParaRPr lang="en-US"/>
          </a:p>
        </p:txBody>
      </p:sp>
    </p:spTree>
    <p:extLst>
      <p:ext uri="{BB962C8B-B14F-4D97-AF65-F5344CB8AC3E}">
        <p14:creationId xmlns:p14="http://schemas.microsoft.com/office/powerpoint/2010/main" val="241925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Lovebird-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37204"/>
            <a:ext cx="6341533" cy="158644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4"/>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7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29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8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2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itle-Slide-Lovebir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2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8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109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3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8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3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tle-Slide-Lovebird-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55171"/>
            <a:ext cx="8229600" cy="7074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2067"/>
            <a:ext cx="8229600" cy="39840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337551" y="6139934"/>
            <a:ext cx="850900" cy="369332"/>
          </a:xfrm>
          <a:prstGeom prst="rect">
            <a:avLst/>
          </a:prstGeom>
          <a:noFill/>
        </p:spPr>
        <p:txBody>
          <a:bodyPr wrap="square" rtlCol="0">
            <a:spAutoFit/>
          </a:bodyPr>
          <a:lstStyle/>
          <a:p>
            <a:pPr algn="ctr"/>
            <a:fld id="{40681935-B1E9-0C42-B5A3-F64407C35846}" type="slidenum">
              <a:rPr lang="en-US" smtClean="0">
                <a:solidFill>
                  <a:schemeClr val="bg1">
                    <a:lumMod val="50000"/>
                  </a:schemeClr>
                </a:solidFill>
                <a:latin typeface="Akzidenz Grotesk"/>
                <a:cs typeface="Akzidenz Grotesk"/>
              </a:rPr>
              <a:pPr algn="ctr"/>
              <a:t>‹#›</a:t>
            </a:fld>
            <a:endParaRPr lang="en-US" dirty="0">
              <a:solidFill>
                <a:schemeClr val="bg1">
                  <a:lumMod val="50000"/>
                </a:schemeClr>
              </a:solidFill>
              <a:latin typeface="Akzidenz Grotesk"/>
              <a:cs typeface="Akzidenz Grotesk"/>
            </a:endParaRPr>
          </a:p>
        </p:txBody>
      </p:sp>
      <p:sp>
        <p:nvSpPr>
          <p:cNvPr id="9" name="Rectangle 8"/>
          <p:cNvSpPr/>
          <p:nvPr userDrawn="1"/>
        </p:nvSpPr>
        <p:spPr>
          <a:xfrm>
            <a:off x="457200" y="6282452"/>
            <a:ext cx="2999143" cy="246221"/>
          </a:xfrm>
          <a:prstGeom prst="rect">
            <a:avLst/>
          </a:prstGeom>
        </p:spPr>
        <p:txBody>
          <a:bodyPr wrap="square">
            <a:spAutoFit/>
          </a:bodyPr>
          <a:lstStyle/>
          <a:p>
            <a:r>
              <a:rPr lang="en-US" sz="1000" b="0" i="0" kern="1200" dirty="0" smtClean="0">
                <a:solidFill>
                  <a:schemeClr val="bg1">
                    <a:alpha val="46000"/>
                  </a:schemeClr>
                </a:solidFill>
                <a:latin typeface="Palatino"/>
                <a:ea typeface="+mn-ea"/>
                <a:cs typeface="Palatino"/>
              </a:rPr>
              <a:t>© 2015</a:t>
            </a:r>
            <a:r>
              <a:rPr lang="en-US" sz="1000" b="0" i="0" kern="1200" baseline="0" dirty="0" smtClean="0">
                <a:solidFill>
                  <a:schemeClr val="bg1">
                    <a:alpha val="46000"/>
                  </a:schemeClr>
                </a:solidFill>
                <a:latin typeface="Palatino"/>
                <a:ea typeface="+mn-ea"/>
                <a:cs typeface="Palatino"/>
              </a:rPr>
              <a:t> 4ourth Mobile</a:t>
            </a:r>
            <a:endParaRPr lang="en-US" sz="1000" b="0" i="1" kern="1200" dirty="0" smtClean="0">
              <a:solidFill>
                <a:schemeClr val="bg1">
                  <a:alpha val="46000"/>
                </a:schemeClr>
              </a:solidFill>
              <a:latin typeface="Palatino"/>
              <a:ea typeface="+mn-ea"/>
              <a:cs typeface="Palatino"/>
            </a:endParaRPr>
          </a:p>
        </p:txBody>
      </p:sp>
      <p:sp>
        <p:nvSpPr>
          <p:cNvPr id="10" name="Rectangle 9"/>
          <p:cNvSpPr/>
          <p:nvPr userDrawn="1"/>
        </p:nvSpPr>
        <p:spPr>
          <a:xfrm>
            <a:off x="7659025" y="174109"/>
            <a:ext cx="1365253" cy="646331"/>
          </a:xfrm>
          <a:prstGeom prst="rect">
            <a:avLst/>
          </a:prstGeom>
        </p:spPr>
        <p:txBody>
          <a:bodyPr wrap="square">
            <a:spAutoFit/>
          </a:bodyPr>
          <a:lstStyle/>
          <a:p>
            <a:r>
              <a:rPr lang="en-US" sz="1800" b="0" i="0" kern="1200" dirty="0" smtClean="0">
                <a:solidFill>
                  <a:schemeClr val="bg1">
                    <a:alpha val="46000"/>
                  </a:schemeClr>
                </a:solidFill>
                <a:latin typeface="Palatino"/>
                <a:ea typeface="+mn-ea"/>
                <a:cs typeface="Palatino"/>
              </a:rPr>
              <a:t>@shoobe01</a:t>
            </a:r>
            <a:endParaRPr lang="en-US" sz="1800" b="0" i="0" kern="1200" baseline="0" dirty="0" smtClean="0">
              <a:solidFill>
                <a:schemeClr val="bg1">
                  <a:alpha val="46000"/>
                </a:schemeClr>
              </a:solidFill>
              <a:latin typeface="Palatino"/>
              <a:ea typeface="+mn-ea"/>
              <a:cs typeface="Palatino"/>
            </a:endParaRPr>
          </a:p>
          <a:p>
            <a:r>
              <a:rPr lang="en-US" sz="1800" b="0" i="0" kern="1200" dirty="0" smtClean="0">
                <a:solidFill>
                  <a:schemeClr val="bg1">
                    <a:alpha val="46000"/>
                  </a:schemeClr>
                </a:solidFill>
                <a:latin typeface="Palatino"/>
                <a:ea typeface="+mn-ea"/>
                <a:cs typeface="Palatino"/>
              </a:rPr>
              <a:t>4ourth.com</a:t>
            </a:r>
          </a:p>
        </p:txBody>
      </p:sp>
      <p:sp>
        <p:nvSpPr>
          <p:cNvPr id="11" name="Rectangle 10"/>
          <p:cNvSpPr/>
          <p:nvPr userDrawn="1"/>
        </p:nvSpPr>
        <p:spPr>
          <a:xfrm>
            <a:off x="155250" y="170087"/>
            <a:ext cx="6996664" cy="646331"/>
          </a:xfrm>
          <a:prstGeom prst="rect">
            <a:avLst/>
          </a:prstGeom>
          <a:noFill/>
        </p:spPr>
        <p:txBody>
          <a:bodyPr wrap="square">
            <a:spAutoFit/>
          </a:bodyPr>
          <a:lstStyle/>
          <a:p>
            <a:r>
              <a:rPr lang="en-US" sz="1800" b="0" i="0" kern="1200" dirty="0" smtClean="0">
                <a:solidFill>
                  <a:schemeClr val="bg1">
                    <a:alpha val="89000"/>
                  </a:schemeClr>
                </a:solidFill>
                <a:latin typeface="Palatino"/>
                <a:ea typeface="+mn-ea"/>
                <a:cs typeface="Palatino"/>
              </a:rPr>
              <a:t>The Complete Guide to</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Designing Mobile</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User Experiences</a:t>
            </a:r>
          </a:p>
          <a:p>
            <a:r>
              <a:rPr lang="en-US" sz="1800" b="0" i="0" kern="1200" baseline="0" dirty="0" smtClean="0">
                <a:solidFill>
                  <a:schemeClr val="bg1">
                    <a:alpha val="89000"/>
                  </a:schemeClr>
                </a:solidFill>
                <a:latin typeface="Palatino"/>
                <a:ea typeface="+mn-ea"/>
                <a:cs typeface="Palatino"/>
              </a:rPr>
              <a:t>7) Outside &amp; Between</a:t>
            </a:r>
          </a:p>
        </p:txBody>
      </p:sp>
    </p:spTree>
    <p:extLst>
      <p:ext uri="{BB962C8B-B14F-4D97-AF65-F5344CB8AC3E}">
        <p14:creationId xmlns:p14="http://schemas.microsoft.com/office/powerpoint/2010/main" val="18289266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kern="1200">
          <a:solidFill>
            <a:schemeClr val="tx1"/>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Palatino"/>
          <a:ea typeface="+mn-ea"/>
          <a:cs typeface="Palatino"/>
        </a:defRPr>
      </a:lvl1pPr>
      <a:lvl2pPr marL="742950" indent="-285750" algn="l" defTabSz="457200" rtl="0" eaLnBrk="1" latinLnBrk="0" hangingPunct="1">
        <a:spcBef>
          <a:spcPct val="20000"/>
        </a:spcBef>
        <a:buFont typeface="Arial"/>
        <a:buChar char="–"/>
        <a:defRPr sz="36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3pPr>
      <a:lvl4pPr marL="16002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4pPr>
      <a:lvl5pPr marL="20574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s://developer.apple.com/library/ios/documentation/NetworkingInternet/Conceptual/RemoteNotificationsPG/Chapters/ApplePushService.html" TargetMode="External"/><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mashable.com/2014/10/29/pcalc-widget-ban/" TargetMode="External"/><Relationship Id="rId5" Type="http://schemas.openxmlformats.org/officeDocument/2006/relationships/hyperlink" Target="http://9to5mac.com/2014/12/02/drafts-widget/"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blog.parse.com/2012/11/26/dont-be-pushy-10-useful-tips-for-awesome-push-notifications/"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s://developer.chrome.com/multidevice/android/intents"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blog.oxygen8.com/resources/sms-marketing-statistics/" TargetMode="External"/><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hyperlink" Target="http://www.businessinsider.com/update-a-breakdown-of-the-demographics-for-each-of-the-different-social-networks-2015-6"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mmaglobal.com/documents/best-practi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slideshare.net/mobilemarch/dueling-banjos-interapp-communic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gadgetopia.com/post/9236"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www.techrepublic.com/blog/software-engineer/web-to-app-interoperability-launch-your-android-app-from-the-web/"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06706" y="2584824"/>
            <a:ext cx="184666" cy="369332"/>
          </a:xfrm>
          <a:prstGeom prst="rect">
            <a:avLst/>
          </a:prstGeom>
          <a:noFill/>
        </p:spPr>
        <p:txBody>
          <a:bodyPr wrap="none" rtlCol="0">
            <a:spAutoFit/>
          </a:bodyPr>
          <a:lstStyle/>
          <a:p>
            <a:endParaRPr lang="en-US" dirty="0"/>
          </a:p>
        </p:txBody>
      </p:sp>
      <p:sp>
        <p:nvSpPr>
          <p:cNvPr id="6" name="TextBox 5"/>
          <p:cNvSpPr txBox="1"/>
          <p:nvPr/>
        </p:nvSpPr>
        <p:spPr>
          <a:xfrm>
            <a:off x="9915328" y="5584081"/>
            <a:ext cx="184666" cy="369332"/>
          </a:xfrm>
          <a:prstGeom prst="rect">
            <a:avLst/>
          </a:prstGeom>
          <a:noFill/>
        </p:spPr>
        <p:txBody>
          <a:bodyPr wrap="none" rtlCol="0">
            <a:spAutoFit/>
          </a:bodyPr>
          <a:lstStyle/>
          <a:p>
            <a:endParaRPr lang="en-US"/>
          </a:p>
        </p:txBody>
      </p:sp>
      <p:sp>
        <p:nvSpPr>
          <p:cNvPr id="8" name="TextBox 7"/>
          <p:cNvSpPr txBox="1"/>
          <p:nvPr/>
        </p:nvSpPr>
        <p:spPr>
          <a:xfrm>
            <a:off x="-3428853" y="-15888"/>
            <a:ext cx="3262654" cy="5940088"/>
          </a:xfrm>
          <a:prstGeom prst="rect">
            <a:avLst/>
          </a:prstGeom>
          <a:solidFill>
            <a:srgbClr val="CCFFCC"/>
          </a:solidFill>
        </p:spPr>
        <p:txBody>
          <a:bodyPr wrap="square" rtlCol="0">
            <a:spAutoFit/>
          </a:bodyPr>
          <a:lstStyle/>
          <a:p>
            <a:r>
              <a:rPr lang="en-US" sz="2000" b="1" dirty="0"/>
              <a:t>TIMING/VIDEO</a:t>
            </a:r>
          </a:p>
          <a:p>
            <a:r>
              <a:rPr lang="en-US" sz="2000" b="1" dirty="0"/>
              <a:t>Remove auto-advancing after creating a video version:</a:t>
            </a:r>
          </a:p>
          <a:p>
            <a:endParaRPr lang="en-US" sz="2000" b="1" dirty="0"/>
          </a:p>
          <a:p>
            <a:r>
              <a:rPr lang="en-US" sz="2000" b="1" dirty="0"/>
              <a:t>On/Off:</a:t>
            </a:r>
          </a:p>
          <a:p>
            <a:r>
              <a:rPr lang="en-US" sz="2000" dirty="0"/>
              <a:t>In the tabs (not menu): “Slide Show” </a:t>
            </a:r>
          </a:p>
          <a:p>
            <a:r>
              <a:rPr lang="en-US" sz="2000" dirty="0"/>
              <a:t>[X] Play Narrations</a:t>
            </a:r>
          </a:p>
          <a:p>
            <a:r>
              <a:rPr lang="en-US" sz="2000" dirty="0"/>
              <a:t>[X] Use Timings</a:t>
            </a:r>
          </a:p>
          <a:p>
            <a:r>
              <a:rPr lang="en-US" sz="2000" dirty="0"/>
              <a:t>[  ] Show Media Controls</a:t>
            </a:r>
          </a:p>
          <a:p>
            <a:endParaRPr lang="en-US" sz="2000" dirty="0"/>
          </a:p>
          <a:p>
            <a:r>
              <a:rPr lang="en-US" sz="2000" b="1" dirty="0"/>
              <a:t>Clear the timings completely:</a:t>
            </a:r>
          </a:p>
          <a:p>
            <a:r>
              <a:rPr lang="en-US" sz="2000" dirty="0"/>
              <a:t>Select all the slides</a:t>
            </a:r>
          </a:p>
          <a:p>
            <a:r>
              <a:rPr lang="en-US" sz="2000" dirty="0"/>
              <a:t>Right click a slide &gt; “Slide Transition…”</a:t>
            </a:r>
          </a:p>
          <a:p>
            <a:r>
              <a:rPr lang="en-US" sz="2000" dirty="0"/>
              <a:t>In the “Advance slide” section uncheck “Automatically after”</a:t>
            </a:r>
          </a:p>
        </p:txBody>
      </p:sp>
      <p:sp>
        <p:nvSpPr>
          <p:cNvPr id="9" name="Title 1"/>
          <p:cNvSpPr txBox="1">
            <a:spLocks/>
          </p:cNvSpPr>
          <p:nvPr/>
        </p:nvSpPr>
        <p:spPr>
          <a:xfrm>
            <a:off x="685801" y="1868237"/>
            <a:ext cx="7887112" cy="2934475"/>
          </a:xfrm>
          <a:prstGeom prst="rect">
            <a:avLst/>
          </a:prstGeom>
          <a:effectLst>
            <a:glow rad="63500">
              <a:schemeClr val="bg1">
                <a:alpha val="40000"/>
              </a:schemeClr>
            </a:glow>
          </a:effectLst>
        </p:spPr>
        <p:txBody>
          <a:bodyPr vert="horz" lIns="91440" tIns="45720" rIns="91440" bIns="45720" rtlCol="0" anchor="ctr">
            <a:noAutofit/>
          </a:bodyPr>
          <a:lstStyle>
            <a:lvl1pPr algn="l" defTabSz="457200" rtl="0" eaLnBrk="1" latinLnBrk="0" hangingPunct="1">
              <a:spcBef>
                <a:spcPct val="0"/>
              </a:spcBef>
              <a:buNone/>
              <a:defRPr sz="4200" kern="1200">
                <a:solidFill>
                  <a:schemeClr val="tx1"/>
                </a:solidFill>
                <a:latin typeface="Palatino Linotype"/>
                <a:ea typeface="+mj-ea"/>
                <a:cs typeface="Palatino Linotype"/>
              </a:defRPr>
            </a:lvl1pPr>
          </a:lstStyle>
          <a:p>
            <a:r>
              <a:rPr lang="en-US" sz="2000" dirty="0" smtClean="0">
                <a:solidFill>
                  <a:srgbClr val="FFFFFF"/>
                </a:solidFill>
              </a:rPr>
              <a:t>The complete guide to</a:t>
            </a:r>
            <a:r>
              <a:rPr lang="en-US" sz="1600" dirty="0" smtClean="0">
                <a:solidFill>
                  <a:srgbClr val="FFFFFF"/>
                </a:solidFill>
              </a:rPr>
              <a:t/>
            </a:r>
            <a:br>
              <a:rPr lang="en-US" sz="1600" dirty="0" smtClean="0">
                <a:solidFill>
                  <a:srgbClr val="FFFFFF"/>
                </a:solidFill>
              </a:rPr>
            </a:br>
            <a:r>
              <a:rPr lang="en-US" sz="4800" dirty="0" smtClean="0">
                <a:solidFill>
                  <a:srgbClr val="FFFFFF"/>
                </a:solidFill>
              </a:rPr>
              <a:t>Designing Mobile</a:t>
            </a:r>
            <a:br>
              <a:rPr lang="en-US" sz="4800" dirty="0" smtClean="0">
                <a:solidFill>
                  <a:srgbClr val="FFFFFF"/>
                </a:solidFill>
              </a:rPr>
            </a:br>
            <a:r>
              <a:rPr lang="en-US" sz="4800" dirty="0" smtClean="0">
                <a:solidFill>
                  <a:srgbClr val="FFFFFF"/>
                </a:solidFill>
              </a:rPr>
              <a:t>User Experiences</a:t>
            </a:r>
            <a:br>
              <a:rPr lang="en-US" sz="4800" dirty="0" smtClean="0">
                <a:solidFill>
                  <a:srgbClr val="FFFFFF"/>
                </a:solidFill>
              </a:rPr>
            </a:br>
            <a:r>
              <a:rPr lang="en-US" sz="2000" dirty="0" smtClean="0">
                <a:solidFill>
                  <a:srgbClr val="FFFFFF"/>
                </a:solidFill>
              </a:rPr>
              <a:t/>
            </a:r>
            <a:br>
              <a:rPr lang="en-US" sz="2000" dirty="0" smtClean="0">
                <a:solidFill>
                  <a:srgbClr val="FFFFFF"/>
                </a:solidFill>
              </a:rPr>
            </a:br>
            <a:r>
              <a:rPr lang="en-US" sz="3200" i="1" dirty="0">
                <a:solidFill>
                  <a:schemeClr val="bg1"/>
                </a:solidFill>
              </a:rPr>
              <a:t>7) Outside &amp; </a:t>
            </a:r>
            <a:r>
              <a:rPr lang="en-US" sz="3200" i="1" dirty="0" smtClean="0">
                <a:solidFill>
                  <a:schemeClr val="bg1"/>
                </a:solidFill>
              </a:rPr>
              <a:t>Between</a:t>
            </a:r>
            <a:r>
              <a:rPr lang="en-US" sz="3200" i="1" dirty="0">
                <a:solidFill>
                  <a:schemeClr val="bg1"/>
                </a:solidFill>
              </a:rPr>
              <a:t/>
            </a:r>
            <a:br>
              <a:rPr lang="en-US" sz="3200" i="1" dirty="0">
                <a:solidFill>
                  <a:schemeClr val="bg1"/>
                </a:solidFill>
              </a:rPr>
            </a:br>
            <a:r>
              <a:rPr lang="en-US" sz="3200" i="1" dirty="0">
                <a:solidFill>
                  <a:schemeClr val="bg1"/>
                </a:solidFill>
              </a:rPr>
              <a:t>    </a:t>
            </a:r>
            <a:r>
              <a:rPr lang="en-US" sz="3200" b="1" i="1" dirty="0">
                <a:solidFill>
                  <a:schemeClr val="bg1"/>
                </a:solidFill>
              </a:rPr>
              <a:t> </a:t>
            </a:r>
            <a:r>
              <a:rPr lang="en-US" sz="3200" b="1" dirty="0" smtClean="0">
                <a:solidFill>
                  <a:schemeClr val="bg1"/>
                </a:solidFill>
                <a:latin typeface="Akzidenz Grotesk BE"/>
                <a:cs typeface="Akzidenz Grotesk BE"/>
              </a:rPr>
              <a:t>Resources</a:t>
            </a:r>
            <a:endParaRPr lang="en-US" sz="3200" dirty="0">
              <a:solidFill>
                <a:srgbClr val="FFFFFF"/>
              </a:solidFill>
            </a:endParaRPr>
          </a:p>
        </p:txBody>
      </p:sp>
      <p:sp>
        <p:nvSpPr>
          <p:cNvPr id="10" name="Subtitle 2"/>
          <p:cNvSpPr txBox="1">
            <a:spLocks/>
          </p:cNvSpPr>
          <p:nvPr/>
        </p:nvSpPr>
        <p:spPr>
          <a:xfrm>
            <a:off x="685801" y="5031631"/>
            <a:ext cx="5083581" cy="9217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600" kern="1200">
                <a:solidFill>
                  <a:schemeClr val="bg1"/>
                </a:solidFill>
                <a:latin typeface="Palatino"/>
                <a:ea typeface="+mn-ea"/>
                <a:cs typeface="Palatino"/>
              </a:defRPr>
            </a:lvl1pPr>
            <a:lvl2pPr marL="4572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2pPr>
            <a:lvl3pPr marL="9144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3pPr>
            <a:lvl4pPr marL="13716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4pPr>
            <a:lvl5pPr marL="18288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smtClean="0"/>
              <a:t>@shoobe01</a:t>
            </a:r>
          </a:p>
          <a:p>
            <a:r>
              <a:rPr lang="en-US" sz="2000" smtClean="0"/>
              <a:t>4ourth.com</a:t>
            </a:r>
            <a:endParaRPr lang="en-US" i="1" dirty="0"/>
          </a:p>
        </p:txBody>
      </p:sp>
    </p:spTree>
    <p:extLst>
      <p:ext uri="{BB962C8B-B14F-4D97-AF65-F5344CB8AC3E}">
        <p14:creationId xmlns:p14="http://schemas.microsoft.com/office/powerpoint/2010/main" val="22190025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431435"/>
          </a:xfrm>
          <a:prstGeom prst="rect">
            <a:avLst/>
          </a:prstGeom>
          <a:noFill/>
        </p:spPr>
        <p:txBody>
          <a:bodyPr wrap="square" rtlCol="0">
            <a:spAutoFit/>
          </a:bodyPr>
          <a:lstStyle/>
          <a:p>
            <a:r>
              <a:rPr lang="en-US" sz="3200" dirty="0">
                <a:solidFill>
                  <a:srgbClr val="F2806C"/>
                </a:solidFill>
                <a:latin typeface="Palatino"/>
                <a:cs typeface="Palatino"/>
              </a:rPr>
              <a:t>Apple Push Notification </a:t>
            </a:r>
            <a:r>
              <a:rPr lang="en-US" sz="3200" dirty="0" smtClean="0">
                <a:solidFill>
                  <a:srgbClr val="F2806C"/>
                </a:solidFill>
                <a:latin typeface="Palatino"/>
                <a:cs typeface="Palatino"/>
              </a:rPr>
              <a:t>Service</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https://developer.apple.com/library/ios/documentation/NetworkingInternet/Conceptual/RemoteNotificationsPG/Chapters/</a:t>
            </a:r>
            <a:r>
              <a:rPr lang="en-US" sz="2000" dirty="0" smtClean="0">
                <a:solidFill>
                  <a:schemeClr val="accent6">
                    <a:lumMod val="75000"/>
                  </a:schemeClr>
                </a:solidFill>
                <a:latin typeface="Akzidenz Grotesk BE"/>
                <a:cs typeface="Akzidenz Grotesk BE"/>
                <a:hlinkClick r:id="rId4"/>
              </a:rPr>
              <a:t>ApplePushService.html</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Apple’s official page on push notifications. They have always been surprisingly good at providing basic explanations of their stuff, before they make you drill into the code.</a:t>
            </a:r>
          </a:p>
        </p:txBody>
      </p:sp>
      <p:pic>
        <p:nvPicPr>
          <p:cNvPr id="2" name="Picture 1" descr="remote_notif_multiple_2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76" y="4003822"/>
            <a:ext cx="4820905" cy="2385676"/>
          </a:xfrm>
          <a:prstGeom prst="rect">
            <a:avLst/>
          </a:prstGeom>
        </p:spPr>
      </p:pic>
    </p:spTree>
    <p:extLst>
      <p:ext uri="{BB962C8B-B14F-4D97-AF65-F5344CB8AC3E}">
        <p14:creationId xmlns:p14="http://schemas.microsoft.com/office/powerpoint/2010/main" val="2486328829"/>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154983"/>
          </a:xfrm>
          <a:prstGeom prst="rect">
            <a:avLst/>
          </a:prstGeom>
          <a:noFill/>
        </p:spPr>
        <p:txBody>
          <a:bodyPr wrap="square" rtlCol="0">
            <a:spAutoFit/>
          </a:bodyPr>
          <a:lstStyle/>
          <a:p>
            <a:r>
              <a:rPr lang="en-US" sz="3200" dirty="0">
                <a:solidFill>
                  <a:srgbClr val="F2806C"/>
                </a:solidFill>
                <a:latin typeface="Palatino"/>
                <a:cs typeface="Palatino"/>
              </a:rPr>
              <a:t>Apple tells developer to kill </a:t>
            </a:r>
            <a:r>
              <a:rPr lang="en-US" sz="3200" dirty="0" err="1">
                <a:solidFill>
                  <a:srgbClr val="F2806C"/>
                </a:solidFill>
                <a:latin typeface="Palatino"/>
                <a:cs typeface="Palatino"/>
              </a:rPr>
              <a:t>iOS</a:t>
            </a:r>
            <a:r>
              <a:rPr lang="en-US" sz="3200" dirty="0">
                <a:solidFill>
                  <a:srgbClr val="F2806C"/>
                </a:solidFill>
                <a:latin typeface="Palatino"/>
                <a:cs typeface="Palatino"/>
              </a:rPr>
              <a:t> app widget after the company promoted </a:t>
            </a:r>
            <a:r>
              <a:rPr lang="en-US" sz="3200" dirty="0" smtClean="0">
                <a:solidFill>
                  <a:srgbClr val="F2806C"/>
                </a:solidFill>
                <a:latin typeface="Palatino"/>
                <a:cs typeface="Palatino"/>
              </a:rPr>
              <a:t>it</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http://mashable.com/2014/10/29/pcalc-widget-ban</a:t>
            </a:r>
            <a:r>
              <a:rPr lang="en-US" sz="2000" dirty="0" smtClean="0">
                <a:solidFill>
                  <a:schemeClr val="accent6">
                    <a:lumMod val="75000"/>
                  </a:schemeClr>
                </a:solidFill>
                <a:latin typeface="Akzidenz Grotesk BE"/>
                <a:cs typeface="Akzidenz Grotesk BE"/>
                <a:hlinkClick r:id="rId4"/>
              </a:rPr>
              <a:t>/</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On the other hand, and as we all know I think, it’s Apple’s way or the highway. Here, they banished the </a:t>
            </a:r>
            <a:r>
              <a:rPr lang="en-US" sz="2000" dirty="0" err="1" smtClean="0">
                <a:solidFill>
                  <a:schemeClr val="bg1"/>
                </a:solidFill>
                <a:latin typeface="Akzidenz Grotesk BE"/>
                <a:cs typeface="Akzidenz Grotesk BE"/>
              </a:rPr>
              <a:t>pCalc</a:t>
            </a:r>
            <a:r>
              <a:rPr lang="en-US" sz="2000" dirty="0" smtClean="0">
                <a:solidFill>
                  <a:schemeClr val="bg1"/>
                </a:solidFill>
                <a:latin typeface="Akzidenz Grotesk BE"/>
                <a:cs typeface="Akzidenz Grotesk BE"/>
              </a:rPr>
              <a:t> app I mentioned in the deck after they promoted it themselves. They did the same to others, like the </a:t>
            </a:r>
            <a:r>
              <a:rPr lang="en-US" sz="2000" dirty="0" smtClean="0">
                <a:solidFill>
                  <a:schemeClr val="bg1"/>
                </a:solidFill>
                <a:latin typeface="Akzidenz Grotesk BE"/>
                <a:cs typeface="Akzidenz Grotesk BE"/>
                <a:hlinkClick r:id="rId5"/>
              </a:rPr>
              <a:t>Drafts widget</a:t>
            </a:r>
            <a:r>
              <a:rPr lang="en-US" sz="2000" dirty="0">
                <a:solidFill>
                  <a:schemeClr val="bg1"/>
                </a:solidFill>
                <a:latin typeface="Akzidenz Grotesk BE"/>
                <a:cs typeface="Akzidenz Grotesk BE"/>
              </a:rPr>
              <a:t> s</a:t>
            </a:r>
            <a:r>
              <a:rPr lang="en-US" sz="2000" dirty="0" smtClean="0">
                <a:solidFill>
                  <a:schemeClr val="bg1"/>
                </a:solidFill>
                <a:latin typeface="Akzidenz Grotesk BE"/>
                <a:cs typeface="Akzidenz Grotesk BE"/>
              </a:rPr>
              <a:t>o it’s not unique. </a:t>
            </a:r>
          </a:p>
          <a:p>
            <a:endParaRPr lang="en-US" sz="2000" dirty="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So, understand what is possible is not the same as what is allowed when it comes to controlled ecosystems, whether app, or SMS. Yeah, carriers can kick your SMS out of the system too. </a:t>
            </a:r>
          </a:p>
        </p:txBody>
      </p:sp>
    </p:spTree>
    <p:extLst>
      <p:ext uri="{BB962C8B-B14F-4D97-AF65-F5344CB8AC3E}">
        <p14:creationId xmlns:p14="http://schemas.microsoft.com/office/powerpoint/2010/main" val="102980748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462760"/>
          </a:xfrm>
          <a:prstGeom prst="rect">
            <a:avLst/>
          </a:prstGeom>
          <a:noFill/>
        </p:spPr>
        <p:txBody>
          <a:bodyPr wrap="square" rtlCol="0">
            <a:spAutoFit/>
          </a:bodyPr>
          <a:lstStyle/>
          <a:p>
            <a:r>
              <a:rPr lang="en-US" sz="3200" dirty="0">
                <a:solidFill>
                  <a:srgbClr val="F2806C"/>
                </a:solidFill>
                <a:latin typeface="Palatino"/>
                <a:cs typeface="Palatino"/>
              </a:rPr>
              <a:t>Don’t Be Pushy: 10 Useful Tips for Awesome Push </a:t>
            </a:r>
            <a:r>
              <a:rPr lang="en-US" sz="3200" dirty="0" smtClean="0">
                <a:solidFill>
                  <a:srgbClr val="F2806C"/>
                </a:solidFill>
                <a:latin typeface="Palatino"/>
                <a:cs typeface="Palatino"/>
              </a:rPr>
              <a:t>Notifications</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http://blog.parse.com/2012/11/26/dont-be-pushy-10-useful-tips-for-awesome-push-notifications</a:t>
            </a:r>
            <a:r>
              <a:rPr lang="en-US" sz="2000" dirty="0" smtClean="0">
                <a:solidFill>
                  <a:schemeClr val="accent6">
                    <a:lumMod val="75000"/>
                  </a:schemeClr>
                </a:solidFill>
                <a:latin typeface="Akzidenz Grotesk BE"/>
                <a:cs typeface="Akzidenz Grotesk BE"/>
                <a:hlinkClick r:id="rId4"/>
              </a:rPr>
              <a:t>/</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Not just tips, but specific ones, with features you might have known existed. </a:t>
            </a:r>
          </a:p>
          <a:p>
            <a:endParaRPr lang="en-US" sz="2000" i="1" dirty="0">
              <a:solidFill>
                <a:schemeClr val="bg1"/>
              </a:solidFill>
              <a:latin typeface="Akzidenz Grotesk BE"/>
              <a:cs typeface="Akzidenz Grotesk BE"/>
            </a:endParaRPr>
          </a:p>
          <a:p>
            <a:r>
              <a:rPr lang="en-US" sz="2000" i="1" dirty="0">
                <a:solidFill>
                  <a:schemeClr val="bg1"/>
                </a:solidFill>
                <a:latin typeface="Akzidenz Grotesk BE"/>
                <a:cs typeface="Akzidenz Grotesk BE"/>
              </a:rPr>
              <a:t>don’t risk waking up over 1/3rd of your customer base. If you set your push notification to send at 9 AM in the mobile device’s time zone using local push, you don’t run the risk of annoying your customers with an early morning push notification in </a:t>
            </a:r>
            <a:r>
              <a:rPr lang="en-US" sz="2000" i="1" dirty="0" smtClean="0">
                <a:solidFill>
                  <a:schemeClr val="bg1"/>
                </a:solidFill>
                <a:latin typeface="Akzidenz Grotesk BE"/>
                <a:cs typeface="Akzidenz Grotesk BE"/>
              </a:rPr>
              <a:t>Beijing</a:t>
            </a:r>
          </a:p>
          <a:p>
            <a:endParaRPr lang="en-US" sz="2000" dirty="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Annoyed people are not your customers for long. </a:t>
            </a:r>
          </a:p>
        </p:txBody>
      </p:sp>
    </p:spTree>
    <p:extLst>
      <p:ext uri="{BB962C8B-B14F-4D97-AF65-F5344CB8AC3E}">
        <p14:creationId xmlns:p14="http://schemas.microsoft.com/office/powerpoint/2010/main" val="308354915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046988"/>
          </a:xfrm>
          <a:prstGeom prst="rect">
            <a:avLst/>
          </a:prstGeom>
          <a:noFill/>
        </p:spPr>
        <p:txBody>
          <a:bodyPr wrap="square" rtlCol="0">
            <a:spAutoFit/>
          </a:bodyPr>
          <a:lstStyle/>
          <a:p>
            <a:r>
              <a:rPr lang="en-US" sz="3200" dirty="0">
                <a:solidFill>
                  <a:srgbClr val="F2806C"/>
                </a:solidFill>
                <a:latin typeface="Palatino"/>
                <a:cs typeface="Palatino"/>
              </a:rPr>
              <a:t>Android Intents with </a:t>
            </a:r>
            <a:r>
              <a:rPr lang="en-US" sz="3200" dirty="0" smtClean="0">
                <a:solidFill>
                  <a:srgbClr val="F2806C"/>
                </a:solidFill>
                <a:latin typeface="Palatino"/>
                <a:cs typeface="Palatino"/>
              </a:rPr>
              <a:t>Chrome</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https://developer.chrome.com/multidevice/android/</a:t>
            </a:r>
            <a:r>
              <a:rPr lang="en-US" sz="2000" dirty="0" smtClean="0">
                <a:solidFill>
                  <a:schemeClr val="accent6">
                    <a:lumMod val="75000"/>
                  </a:schemeClr>
                </a:solidFill>
                <a:latin typeface="Akzidenz Grotesk BE"/>
                <a:cs typeface="Akzidenz Grotesk BE"/>
                <a:hlinkClick r:id="rId4"/>
              </a:rPr>
              <a:t>intents</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Google has been getting better at developer and designer documentation also. This one is a weirdly clear explanation of intents. Code is specific to Chrome and Android, but the concepts are universal.  </a:t>
            </a:r>
          </a:p>
          <a:p>
            <a:endParaRPr lang="en-US" sz="2000" dirty="0" smtClean="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Sadly, no pretty pictures for this one.</a:t>
            </a:r>
            <a:endParaRPr lang="en-US" sz="2000" dirty="0">
              <a:solidFill>
                <a:schemeClr val="bg1"/>
              </a:solidFill>
              <a:latin typeface="Akzidenz Grotesk BE"/>
              <a:cs typeface="Akzidenz Grotesk BE"/>
            </a:endParaRPr>
          </a:p>
          <a:p>
            <a:endParaRPr lang="en-US" sz="2000"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283663856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3593970"/>
          </a:xfrm>
        </p:spPr>
        <p:txBody>
          <a:bodyPr>
            <a:normAutofit/>
          </a:bodyPr>
          <a:lstStyle/>
          <a:p>
            <a:pPr marL="0" indent="0">
              <a:buClr>
                <a:srgbClr val="E9213C"/>
              </a:buClr>
              <a:buNone/>
            </a:pPr>
            <a:r>
              <a:rPr lang="en-US" sz="2000" dirty="0">
                <a:solidFill>
                  <a:srgbClr val="F2806C"/>
                </a:solidFill>
                <a:latin typeface="Akzidenz Grotesk BE"/>
                <a:cs typeface="Akzidenz Grotesk BE"/>
              </a:rPr>
              <a:t>Read More: </a:t>
            </a:r>
          </a:p>
          <a:p>
            <a:pPr marL="0" indent="0">
              <a:buClr>
                <a:srgbClr val="E9213C"/>
              </a:buClr>
              <a:buNone/>
            </a:pPr>
            <a:r>
              <a:rPr lang="en-US" sz="2000" dirty="0">
                <a:solidFill>
                  <a:srgbClr val="FFFFFF"/>
                </a:solidFill>
                <a:latin typeface="Akzidenz Grotesk BE"/>
                <a:cs typeface="Akzidenz Grotesk BE"/>
              </a:rPr>
              <a:t>You need to dig into this, to understand the capabilities of the devices and how notifications work, especially. There are tricks and pitfalls and gaps that don't allow you to work off a surface understanding or cheat sheet. Read up on those you plan on using, and understand how some work on the Web, but not as well as with apps. </a:t>
            </a:r>
            <a:endParaRPr lang="en-US" sz="2000" dirty="0" smtClean="0">
              <a:solidFill>
                <a:srgbClr val="FFFFFF"/>
              </a:solidFill>
              <a:latin typeface="Akzidenz Grotesk BE"/>
              <a:cs typeface="Akzidenz Grotesk BE"/>
            </a:endParaRP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smtClean="0">
                <a:solidFill>
                  <a:srgbClr val="F2806C"/>
                </a:solidFill>
                <a:latin typeface="Palatino"/>
                <a:cs typeface="Palatino"/>
              </a:rPr>
              <a:t>Outside </a:t>
            </a:r>
            <a:r>
              <a:rPr lang="en-US" sz="3200" dirty="0">
                <a:solidFill>
                  <a:srgbClr val="F2806C"/>
                </a:solidFill>
                <a:latin typeface="Palatino"/>
                <a:cs typeface="Palatino"/>
              </a:rPr>
              <a:t>&amp; Between</a:t>
            </a:r>
          </a:p>
        </p:txBody>
      </p:sp>
    </p:spTree>
    <p:extLst>
      <p:ext uri="{BB962C8B-B14F-4D97-AF65-F5344CB8AC3E}">
        <p14:creationId xmlns:p14="http://schemas.microsoft.com/office/powerpoint/2010/main" val="319253642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354765"/>
          </a:xfrm>
          <a:prstGeom prst="rect">
            <a:avLst/>
          </a:prstGeom>
          <a:noFill/>
        </p:spPr>
        <p:txBody>
          <a:bodyPr wrap="square" rtlCol="0">
            <a:spAutoFit/>
          </a:bodyPr>
          <a:lstStyle/>
          <a:p>
            <a:r>
              <a:rPr lang="en-US" sz="3200" dirty="0">
                <a:solidFill>
                  <a:srgbClr val="F2806C"/>
                </a:solidFill>
                <a:latin typeface="Palatino"/>
                <a:cs typeface="Palatino"/>
              </a:rPr>
              <a:t>Leverage Existing Device Capabilities</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invalidUrl="http://4ourth.com/wiki/Leverage Existing Device Capabilities"/>
              </a:rPr>
              <a:t>http://4ourth.com/wiki/Leverage%20Existing%20Device%</a:t>
            </a:r>
            <a:r>
              <a:rPr lang="en-US" sz="2000" dirty="0" smtClean="0">
                <a:solidFill>
                  <a:schemeClr val="accent6">
                    <a:lumMod val="75000"/>
                  </a:schemeClr>
                </a:solidFill>
                <a:latin typeface="Akzidenz Grotesk BE"/>
                <a:cs typeface="Akzidenz Grotesk BE"/>
                <a:hlinkClick r:id="rId4" invalidUrl="http://4ourth.com/wiki/Leverage Existing Device Capabilities"/>
              </a:rPr>
              <a:t>20Capabilities</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Let’s start with some examples of how complex this can be. This is a page of some ways to use device features (custom URI, links to email, maps…) and some testing of how what works on one does not on others.</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I’d love to have a better overview of this, but apparently will have to write it. No one really talks about this without getting into technical details way too fast. </a:t>
            </a:r>
          </a:p>
        </p:txBody>
      </p:sp>
    </p:spTree>
    <p:extLst>
      <p:ext uri="{BB962C8B-B14F-4D97-AF65-F5344CB8AC3E}">
        <p14:creationId xmlns:p14="http://schemas.microsoft.com/office/powerpoint/2010/main" val="42742701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739211"/>
          </a:xfrm>
          <a:prstGeom prst="rect">
            <a:avLst/>
          </a:prstGeom>
          <a:noFill/>
        </p:spPr>
        <p:txBody>
          <a:bodyPr wrap="square" rtlCol="0">
            <a:spAutoFit/>
          </a:bodyPr>
          <a:lstStyle/>
          <a:p>
            <a:r>
              <a:rPr lang="en-US" sz="3200" dirty="0">
                <a:solidFill>
                  <a:srgbClr val="F2806C"/>
                </a:solidFill>
                <a:latin typeface="Palatino"/>
                <a:cs typeface="Palatino"/>
              </a:rPr>
              <a:t>SMS MARKETING </a:t>
            </a:r>
            <a:r>
              <a:rPr lang="en-US" sz="3200" dirty="0" smtClean="0">
                <a:solidFill>
                  <a:srgbClr val="F2806C"/>
                </a:solidFill>
                <a:latin typeface="Palatino"/>
                <a:cs typeface="Palatino"/>
              </a:rPr>
              <a:t>STATISTICS</a:t>
            </a:r>
          </a:p>
          <a:p>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http://blog.oxygen8.com/resources/sms-marketing-statistics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Consolidated from many sources and I guess updated regularly, some neat stats (though sadly in animated graphics so you’ll have to screenshot them) of how people react to SMS from a sales and marketing POV. </a:t>
            </a:r>
          </a:p>
          <a:p>
            <a:pPr>
              <a:buClr>
                <a:srgbClr val="E9213C"/>
              </a:buClr>
            </a:pPr>
            <a:endParaRPr lang="en-US" sz="2000" i="1" dirty="0">
              <a:solidFill>
                <a:schemeClr val="bg1"/>
              </a:solidFill>
              <a:latin typeface="Akzidenz Grotesk BE"/>
              <a:cs typeface="Akzidenz Grotesk BE"/>
            </a:endParaRPr>
          </a:p>
          <a:p>
            <a:pPr>
              <a:buClr>
                <a:srgbClr val="E9213C"/>
              </a:buClr>
            </a:pPr>
            <a:endParaRPr lang="en-US" sz="2000" i="1" dirty="0" smtClean="0">
              <a:solidFill>
                <a:schemeClr val="bg1"/>
              </a:solidFill>
              <a:latin typeface="Akzidenz Grotesk BE"/>
              <a:cs typeface="Akzidenz Grotesk BE"/>
            </a:endParaRPr>
          </a:p>
        </p:txBody>
      </p:sp>
      <p:pic>
        <p:nvPicPr>
          <p:cNvPr id="2" name="Picture 1" descr="Screen Shot 2015-06-01 at 1 Jun 16.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64" y="3809621"/>
            <a:ext cx="7138886" cy="2002157"/>
          </a:xfrm>
          <a:prstGeom prst="rect">
            <a:avLst/>
          </a:prstGeom>
        </p:spPr>
      </p:pic>
    </p:spTree>
    <p:extLst>
      <p:ext uri="{BB962C8B-B14F-4D97-AF65-F5344CB8AC3E}">
        <p14:creationId xmlns:p14="http://schemas.microsoft.com/office/powerpoint/2010/main" val="74279592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1077218"/>
          </a:xfrm>
          <a:prstGeom prst="rect">
            <a:avLst/>
          </a:prstGeom>
          <a:noFill/>
        </p:spPr>
        <p:txBody>
          <a:bodyPr wrap="square" rtlCol="0">
            <a:spAutoFit/>
          </a:bodyPr>
          <a:lstStyle/>
          <a:p>
            <a:r>
              <a:rPr lang="en-US" sz="3200" dirty="0">
                <a:solidFill>
                  <a:srgbClr val="F2806C"/>
                </a:solidFill>
                <a:latin typeface="Palatino"/>
                <a:cs typeface="Palatino"/>
              </a:rPr>
              <a:t>A breakdown of the demographics for each of the different social </a:t>
            </a:r>
            <a:r>
              <a:rPr lang="en-US" sz="3200" dirty="0" smtClean="0">
                <a:solidFill>
                  <a:srgbClr val="F2806C"/>
                </a:solidFill>
                <a:latin typeface="Palatino"/>
                <a:cs typeface="Palatino"/>
              </a:rPr>
              <a:t>networks</a:t>
            </a:r>
            <a:endParaRPr lang="en-US" sz="2000" i="1" dirty="0" smtClean="0">
              <a:solidFill>
                <a:schemeClr val="bg1"/>
              </a:solidFill>
              <a:latin typeface="Akzidenz Grotesk BE"/>
              <a:cs typeface="Akzidenz Grotesk BE"/>
            </a:endParaRPr>
          </a:p>
        </p:txBody>
      </p:sp>
      <p:pic>
        <p:nvPicPr>
          <p:cNvPr id="3" name="Picture 2"/>
          <p:cNvPicPr>
            <a:picLocks noChangeAspect="1"/>
          </p:cNvPicPr>
          <p:nvPr/>
        </p:nvPicPr>
        <p:blipFill>
          <a:blip r:embed="rId3"/>
          <a:stretch>
            <a:fillRect/>
          </a:stretch>
        </p:blipFill>
        <p:spPr>
          <a:xfrm>
            <a:off x="4661430" y="2843213"/>
            <a:ext cx="4114798" cy="3086099"/>
          </a:xfrm>
          <a:prstGeom prst="rect">
            <a:avLst/>
          </a:prstGeom>
        </p:spPr>
      </p:pic>
      <p:sp>
        <p:nvSpPr>
          <p:cNvPr id="5" name="TextBox 4"/>
          <p:cNvSpPr txBox="1"/>
          <p:nvPr/>
        </p:nvSpPr>
        <p:spPr>
          <a:xfrm>
            <a:off x="450290" y="1481938"/>
            <a:ext cx="4093135" cy="4708981"/>
          </a:xfrm>
          <a:prstGeom prst="rect">
            <a:avLst/>
          </a:prstGeom>
          <a:noFill/>
        </p:spPr>
        <p:txBody>
          <a:bodyPr wrap="square" rtlCol="0">
            <a:spAutoFit/>
          </a:bodyPr>
          <a:lstStyle/>
          <a:p>
            <a:endParaRPr lang="en-US" sz="2000" dirty="0" smtClean="0">
              <a:solidFill>
                <a:schemeClr val="accent6">
                  <a:lumMod val="75000"/>
                </a:schemeClr>
              </a:solidFill>
              <a:latin typeface="Akzidenz Grotesk BE"/>
              <a:cs typeface="Akzidenz Grotesk BE"/>
            </a:endParaRPr>
          </a:p>
          <a:p>
            <a:endParaRPr lang="en-US" sz="2000" dirty="0">
              <a:solidFill>
                <a:schemeClr val="accent6">
                  <a:lumMod val="75000"/>
                </a:schemeClr>
              </a:solidFill>
              <a:latin typeface="Akzidenz Grotesk BE"/>
              <a:cs typeface="Akzidenz Grotesk BE"/>
            </a:endParaRPr>
          </a:p>
          <a:p>
            <a:endParaRPr lang="en-US" sz="2000" dirty="0" smtClean="0">
              <a:solidFill>
                <a:schemeClr val="accent6">
                  <a:lumMod val="75000"/>
                </a:schemeClr>
              </a:solidFill>
              <a:latin typeface="Akzidenz Grotesk BE"/>
              <a:cs typeface="Akzidenz Grotesk BE"/>
            </a:endParaRPr>
          </a:p>
          <a:p>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4"/>
              </a:rPr>
              <a:t>http://</a:t>
            </a:r>
            <a:r>
              <a:rPr lang="en-US" sz="2000" dirty="0" smtClean="0">
                <a:solidFill>
                  <a:schemeClr val="accent6">
                    <a:lumMod val="75000"/>
                  </a:schemeClr>
                </a:solidFill>
                <a:latin typeface="Akzidenz Grotesk BE"/>
                <a:cs typeface="Akzidenz Grotesk BE"/>
                <a:hlinkClick r:id="rId4"/>
              </a:rPr>
              <a:t>www.businessinsider.com/update-a-breakdown-of-the-demographics-for-each-of-the-different-social-networks-2015-6</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Or maybe you want to promote, share, or link back and forth between your social media presence. Pick the right one for your audience</a:t>
            </a:r>
            <a:r>
              <a:rPr lang="en-US" sz="2000" dirty="0" smtClean="0">
                <a:solidFill>
                  <a:schemeClr val="bg1"/>
                </a:solidFill>
                <a:latin typeface="Akzidenz Grotesk BE"/>
                <a:cs typeface="Akzidenz Grotesk BE"/>
              </a:rPr>
              <a:t>, not what you use. Some good data here, though outside the US it gets even more complex. </a:t>
            </a:r>
            <a:endParaRPr lang="en-US" sz="2000" dirty="0">
              <a:solidFill>
                <a:schemeClr val="bg1"/>
              </a:solidFill>
              <a:latin typeface="Akzidenz Grotesk BE"/>
              <a:cs typeface="Akzidenz Grotesk BE"/>
            </a:endParaRPr>
          </a:p>
        </p:txBody>
      </p:sp>
    </p:spTree>
    <p:extLst>
      <p:ext uri="{BB962C8B-B14F-4D97-AF65-F5344CB8AC3E}">
        <p14:creationId xmlns:p14="http://schemas.microsoft.com/office/powerpoint/2010/main" val="38459822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046988"/>
          </a:xfrm>
          <a:prstGeom prst="rect">
            <a:avLst/>
          </a:prstGeom>
          <a:noFill/>
        </p:spPr>
        <p:txBody>
          <a:bodyPr wrap="square" rtlCol="0">
            <a:spAutoFit/>
          </a:bodyPr>
          <a:lstStyle/>
          <a:p>
            <a:r>
              <a:rPr lang="en-US" sz="3200" dirty="0" smtClean="0">
                <a:solidFill>
                  <a:srgbClr val="F2806C"/>
                </a:solidFill>
                <a:latin typeface="Palatino"/>
                <a:cs typeface="Palatino"/>
              </a:rPr>
              <a:t>Best Practices</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http://www.mmaglobal.com/documents/best-</a:t>
            </a:r>
            <a:r>
              <a:rPr lang="en-US" sz="2000" dirty="0" smtClean="0">
                <a:solidFill>
                  <a:schemeClr val="accent6">
                    <a:lumMod val="75000"/>
                  </a:schemeClr>
                </a:solidFill>
                <a:latin typeface="Akzidenz Grotesk BE"/>
                <a:cs typeface="Akzidenz Grotesk BE"/>
                <a:hlinkClick r:id="rId3"/>
              </a:rPr>
              <a:t>practices</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The Mobile Marketing Association is exactly what it sounds like, and has a surprising amount of influence. They standardize things like what sizes banners are, and no one really deviates from these.</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This is not an article but a page of links to their own best practices in various categories. </a:t>
            </a:r>
            <a:endParaRPr lang="en-US" sz="2000" dirty="0">
              <a:solidFill>
                <a:schemeClr val="bg1"/>
              </a:solidFill>
              <a:latin typeface="Akzidenz Grotesk BE"/>
              <a:cs typeface="Akzidenz Grotesk BE"/>
            </a:endParaRPr>
          </a:p>
        </p:txBody>
      </p:sp>
    </p:spTree>
    <p:extLst>
      <p:ext uri="{BB962C8B-B14F-4D97-AF65-F5344CB8AC3E}">
        <p14:creationId xmlns:p14="http://schemas.microsoft.com/office/powerpoint/2010/main" val="7526659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046988"/>
          </a:xfrm>
          <a:prstGeom prst="rect">
            <a:avLst/>
          </a:prstGeom>
          <a:noFill/>
        </p:spPr>
        <p:txBody>
          <a:bodyPr wrap="square" rtlCol="0">
            <a:spAutoFit/>
          </a:bodyPr>
          <a:lstStyle/>
          <a:p>
            <a:r>
              <a:rPr lang="en-US" sz="3200" dirty="0">
                <a:solidFill>
                  <a:srgbClr val="F2806C"/>
                </a:solidFill>
                <a:latin typeface="Palatino"/>
                <a:cs typeface="Palatino"/>
              </a:rPr>
              <a:t>Dueling Banjos: Inter-app </a:t>
            </a:r>
            <a:r>
              <a:rPr lang="en-US" sz="3200" dirty="0" smtClean="0">
                <a:solidFill>
                  <a:srgbClr val="F2806C"/>
                </a:solidFill>
                <a:latin typeface="Palatino"/>
                <a:cs typeface="Palatino"/>
              </a:rPr>
              <a:t>Communication</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http://www.slideshare.net/mobilemarch/dueling-banjos-interapp-</a:t>
            </a:r>
            <a:r>
              <a:rPr lang="en-US" sz="2000" dirty="0" smtClean="0">
                <a:solidFill>
                  <a:schemeClr val="accent6">
                    <a:lumMod val="75000"/>
                  </a:schemeClr>
                </a:solidFill>
                <a:latin typeface="Akzidenz Grotesk BE"/>
                <a:cs typeface="Akzidenz Grotesk BE"/>
                <a:hlinkClick r:id="rId3"/>
              </a:rPr>
              <a:t>communication</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About the detailed vagaries of intents. Really, you are launching another app, and sending data between them.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Gets very technical, very fast. But if you want an intro to actually implementing this stuff, I’d start here. </a:t>
            </a:r>
          </a:p>
        </p:txBody>
      </p:sp>
    </p:spTree>
    <p:extLst>
      <p:ext uri="{BB962C8B-B14F-4D97-AF65-F5344CB8AC3E}">
        <p14:creationId xmlns:p14="http://schemas.microsoft.com/office/powerpoint/2010/main" val="151650952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5201424"/>
          </a:xfrm>
          <a:prstGeom prst="rect">
            <a:avLst/>
          </a:prstGeom>
          <a:noFill/>
        </p:spPr>
        <p:txBody>
          <a:bodyPr wrap="square" rtlCol="0">
            <a:spAutoFit/>
          </a:bodyPr>
          <a:lstStyle/>
          <a:p>
            <a:r>
              <a:rPr lang="en-US" sz="3200" dirty="0">
                <a:solidFill>
                  <a:srgbClr val="F2806C"/>
                </a:solidFill>
                <a:latin typeface="Palatino"/>
                <a:cs typeface="Palatino"/>
              </a:rPr>
              <a:t>We Suck at </a:t>
            </a:r>
            <a:r>
              <a:rPr lang="en-US" sz="3200" dirty="0" smtClean="0">
                <a:solidFill>
                  <a:srgbClr val="F2806C"/>
                </a:solidFill>
                <a:latin typeface="Palatino"/>
                <a:cs typeface="Palatino"/>
              </a:rPr>
              <a:t>HTTP</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http://gadgetopia.com/post/</a:t>
            </a:r>
            <a:r>
              <a:rPr lang="en-US" sz="2000" dirty="0" smtClean="0">
                <a:solidFill>
                  <a:schemeClr val="accent6">
                    <a:lumMod val="75000"/>
                  </a:schemeClr>
                </a:solidFill>
                <a:latin typeface="Akzidenz Grotesk BE"/>
                <a:cs typeface="Akzidenz Grotesk BE"/>
                <a:hlinkClick r:id="rId4"/>
              </a:rPr>
              <a:t>9236</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Mostly griping and lamentation the way I like to do it, vs. actual solutions, but really good stuff. Interesting to compare to the Web-will-solve-it-all screeds previously posted. </a:t>
            </a:r>
          </a:p>
          <a:p>
            <a:endParaRPr lang="en-US" sz="2000" dirty="0">
              <a:solidFill>
                <a:schemeClr val="bg1"/>
              </a:solidFill>
              <a:latin typeface="Akzidenz Grotesk BE"/>
              <a:cs typeface="Akzidenz Grotesk BE"/>
            </a:endParaRPr>
          </a:p>
          <a:p>
            <a:r>
              <a:rPr lang="en-US" sz="2000" i="1" dirty="0">
                <a:solidFill>
                  <a:schemeClr val="bg1"/>
                </a:solidFill>
                <a:latin typeface="Akzidenz Grotesk BE"/>
                <a:cs typeface="Akzidenz Grotesk BE"/>
              </a:rPr>
              <a:t>And it’s not just URLs</a:t>
            </a:r>
            <a:r>
              <a:rPr lang="en-US" sz="2000" i="1" dirty="0" smtClean="0">
                <a:solidFill>
                  <a:schemeClr val="bg1"/>
                </a:solidFill>
                <a:latin typeface="Akzidenz Grotesk BE"/>
                <a:cs typeface="Akzidenz Grotesk BE"/>
              </a:rPr>
              <a:t>. </a:t>
            </a:r>
            <a:r>
              <a:rPr lang="en-US" sz="2000" i="1" dirty="0">
                <a:solidFill>
                  <a:schemeClr val="bg1"/>
                </a:solidFill>
                <a:latin typeface="Akzidenz Grotesk BE"/>
                <a:cs typeface="Akzidenz Grotesk BE"/>
              </a:rPr>
              <a:t>HTTP status codes exist for a reason too. </a:t>
            </a:r>
            <a:r>
              <a:rPr lang="en-US" sz="2000" i="1" dirty="0" smtClean="0">
                <a:solidFill>
                  <a:schemeClr val="bg1"/>
                </a:solidFill>
                <a:latin typeface="Akzidenz Grotesk BE"/>
                <a:cs typeface="Akzidenz Grotesk BE"/>
              </a:rPr>
              <a:t>Did </a:t>
            </a:r>
            <a:r>
              <a:rPr lang="en-US" sz="2000" i="1" dirty="0">
                <a:solidFill>
                  <a:schemeClr val="bg1"/>
                </a:solidFill>
                <a:latin typeface="Akzidenz Grotesk BE"/>
                <a:cs typeface="Akzidenz Grotesk BE"/>
              </a:rPr>
              <a:t>you know that there are a lot of them?  </a:t>
            </a:r>
            <a:r>
              <a:rPr lang="en-US" sz="2000" i="1" dirty="0" smtClean="0">
                <a:solidFill>
                  <a:schemeClr val="bg1"/>
                </a:solidFill>
                <a:latin typeface="Akzidenz Grotesk BE"/>
                <a:cs typeface="Akzidenz Grotesk BE"/>
              </a:rPr>
              <a:t>N act</a:t>
            </a:r>
            <a:r>
              <a:rPr lang="en-US" sz="2000" i="1" dirty="0">
                <a:solidFill>
                  <a:schemeClr val="bg1"/>
                </a:solidFill>
                <a:latin typeface="Akzidenz Grotesk BE"/>
                <a:cs typeface="Akzidenz Grotesk BE"/>
              </a:rPr>
              <a:t>, there’s one for about everything that could happen for a web request.  Did you know there’s a difference between 404 and 410?  404 (traditionally “Not Found”) means it was never here</a:t>
            </a:r>
            <a:r>
              <a:rPr lang="en-US" sz="2000" i="1" dirty="0" smtClean="0">
                <a:solidFill>
                  <a:schemeClr val="bg1"/>
                </a:solidFill>
                <a:latin typeface="Akzidenz Grotesk BE"/>
                <a:cs typeface="Akzidenz Grotesk BE"/>
              </a:rPr>
              <a:t>. </a:t>
            </a:r>
            <a:r>
              <a:rPr lang="en-US" sz="2000" i="1" dirty="0">
                <a:solidFill>
                  <a:schemeClr val="bg1"/>
                </a:solidFill>
                <a:latin typeface="Akzidenz Grotesk BE"/>
                <a:cs typeface="Akzidenz Grotesk BE"/>
              </a:rPr>
              <a:t>410 (traditionally “Gone”) means it was once here but is now gone</a:t>
            </a:r>
            <a:r>
              <a:rPr lang="en-US" sz="2000" i="1" dirty="0" smtClean="0">
                <a:solidFill>
                  <a:schemeClr val="bg1"/>
                </a:solidFill>
                <a:latin typeface="Akzidenz Grotesk BE"/>
                <a:cs typeface="Akzidenz Grotesk BE"/>
              </a:rPr>
              <a:t>. </a:t>
            </a:r>
            <a:r>
              <a:rPr lang="en-US" sz="2000" i="1" dirty="0">
                <a:solidFill>
                  <a:schemeClr val="bg1"/>
                </a:solidFill>
                <a:latin typeface="Akzidenz Grotesk BE"/>
                <a:cs typeface="Akzidenz Grotesk BE"/>
              </a:rPr>
              <a:t>Big difference. </a:t>
            </a:r>
            <a:endParaRPr lang="en-US" sz="2000" i="1" dirty="0" smtClean="0">
              <a:solidFill>
                <a:schemeClr val="bg1"/>
              </a:solidFill>
              <a:latin typeface="Akzidenz Grotesk BE"/>
              <a:cs typeface="Akzidenz Grotesk BE"/>
            </a:endParaRPr>
          </a:p>
          <a:p>
            <a:endParaRPr lang="en-US" sz="2000" i="1" dirty="0">
              <a:solidFill>
                <a:schemeClr val="bg1"/>
              </a:solidFill>
              <a:latin typeface="Akzidenz Grotesk BE"/>
              <a:cs typeface="Akzidenz Grotesk BE"/>
            </a:endParaRPr>
          </a:p>
          <a:p>
            <a:r>
              <a:rPr lang="en-US" sz="2000" dirty="0">
                <a:solidFill>
                  <a:schemeClr val="bg1"/>
                </a:solidFill>
                <a:latin typeface="Akzidenz Grotesk BE"/>
                <a:cs typeface="Akzidenz Grotesk BE"/>
              </a:rPr>
              <a:t>Anything </a:t>
            </a:r>
            <a:r>
              <a:rPr lang="en-US" sz="2000" dirty="0" smtClean="0">
                <a:solidFill>
                  <a:schemeClr val="bg1"/>
                </a:solidFill>
                <a:latin typeface="Akzidenz Grotesk BE"/>
                <a:cs typeface="Akzidenz Grotesk BE"/>
              </a:rPr>
              <a:t>broken on the internet, </a:t>
            </a:r>
            <a:r>
              <a:rPr lang="en-US" sz="2000" dirty="0">
                <a:solidFill>
                  <a:schemeClr val="bg1"/>
                </a:solidFill>
                <a:latin typeface="Akzidenz Grotesk BE"/>
                <a:cs typeface="Akzidenz Grotesk BE"/>
              </a:rPr>
              <a:t>we all broke. Work harder!</a:t>
            </a:r>
          </a:p>
          <a:p>
            <a:endParaRPr lang="en-US" sz="2000" i="1"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60483976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923877"/>
          </a:xfrm>
          <a:prstGeom prst="rect">
            <a:avLst/>
          </a:prstGeom>
          <a:noFill/>
        </p:spPr>
        <p:txBody>
          <a:bodyPr wrap="square" rtlCol="0">
            <a:spAutoFit/>
          </a:bodyPr>
          <a:lstStyle/>
          <a:p>
            <a:r>
              <a:rPr lang="en-US" sz="3200" dirty="0">
                <a:solidFill>
                  <a:srgbClr val="F2806C"/>
                </a:solidFill>
                <a:latin typeface="Palatino"/>
                <a:cs typeface="Palatino"/>
              </a:rPr>
              <a:t>Web-to-app interoperability: Launch your Android app from the </a:t>
            </a:r>
            <a:r>
              <a:rPr lang="en-US" sz="3200" dirty="0" smtClean="0">
                <a:solidFill>
                  <a:srgbClr val="F2806C"/>
                </a:solidFill>
                <a:latin typeface="Palatino"/>
                <a:cs typeface="Palatino"/>
              </a:rPr>
              <a:t>web</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http://www.techrepublic.com/blog/software-engineer/web-to-app-interoperability-launch-your-android-app-from-the-web</a:t>
            </a:r>
            <a:r>
              <a:rPr lang="en-US" sz="2000" dirty="0" smtClean="0">
                <a:solidFill>
                  <a:schemeClr val="accent6">
                    <a:lumMod val="75000"/>
                  </a:schemeClr>
                </a:solidFill>
                <a:latin typeface="Akzidenz Grotesk BE"/>
                <a:cs typeface="Akzidenz Grotesk BE"/>
                <a:hlinkClick r:id="rId4"/>
              </a:rPr>
              <a:t>/</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Custom URIs, explained well and plenty of words before it gets to code. Even if you do not do software development, skim this and see what sort of capabilities are offered.  </a:t>
            </a:r>
          </a:p>
        </p:txBody>
      </p:sp>
    </p:spTree>
    <p:extLst>
      <p:ext uri="{BB962C8B-B14F-4D97-AF65-F5344CB8AC3E}">
        <p14:creationId xmlns:p14="http://schemas.microsoft.com/office/powerpoint/2010/main" val="130861285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197378</TotalTime>
  <Words>944</Words>
  <Application>Microsoft Macintosh PowerPoint</Application>
  <PresentationFormat>On-screen Show (4:3)</PresentationFormat>
  <Paragraphs>97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Akzidenz Grotesk</vt:lpstr>
      <vt:lpstr>Akzidenz Grotesk BE</vt:lpstr>
      <vt:lpstr>Calibri</vt:lpstr>
      <vt:lpstr>Palatino</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Hoober</dc:creator>
  <cp:lastModifiedBy>Steven Hoobr</cp:lastModifiedBy>
  <cp:revision>1393</cp:revision>
  <cp:lastPrinted>2013-04-15T23:35:07Z</cp:lastPrinted>
  <dcterms:created xsi:type="dcterms:W3CDTF">2011-10-30T17:26:39Z</dcterms:created>
  <dcterms:modified xsi:type="dcterms:W3CDTF">2015-12-28T20:27:43Z</dcterms:modified>
</cp:coreProperties>
</file>