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591" r:id="rId2"/>
    <p:sldId id="601" r:id="rId3"/>
    <p:sldId id="617" r:id="rId4"/>
    <p:sldId id="618" r:id="rId5"/>
    <p:sldId id="619" r:id="rId6"/>
    <p:sldId id="620" r:id="rId7"/>
    <p:sldId id="625" r:id="rId8"/>
    <p:sldId id="621" r:id="rId9"/>
    <p:sldId id="623" r:id="rId10"/>
    <p:sldId id="622" r:id="rId11"/>
    <p:sldId id="62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94" autoAdjust="0"/>
    <p:restoredTop sz="70439" autoAdjust="0"/>
  </p:normalViewPr>
  <p:slideViewPr>
    <p:cSldViewPr snapToGrid="0" snapToObjects="1">
      <p:cViewPr varScale="1">
        <p:scale>
          <a:sx n="90" d="100"/>
          <a:sy n="90" d="100"/>
        </p:scale>
        <p:origin x="1352" y="192"/>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3/11/16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3/11/16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10</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11</a:t>
            </a:fld>
            <a:endParaRPr lang="en-US"/>
          </a:p>
        </p:txBody>
      </p:sp>
    </p:spTree>
    <p:extLst>
      <p:ext uri="{BB962C8B-B14F-4D97-AF65-F5344CB8AC3E}">
        <p14:creationId xmlns:p14="http://schemas.microsoft.com/office/powerpoint/2010/main" val="20938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7</a:t>
            </a:fld>
            <a:endParaRPr lang="en-US"/>
          </a:p>
        </p:txBody>
      </p:sp>
    </p:spTree>
    <p:extLst>
      <p:ext uri="{BB962C8B-B14F-4D97-AF65-F5344CB8AC3E}">
        <p14:creationId xmlns:p14="http://schemas.microsoft.com/office/powerpoint/2010/main" val="2141152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8</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9</a:t>
            </a:fld>
            <a:endParaRPr lang="en-US"/>
          </a:p>
        </p:txBody>
      </p:sp>
    </p:spTree>
    <p:extLst>
      <p:ext uri="{BB962C8B-B14F-4D97-AF65-F5344CB8AC3E}">
        <p14:creationId xmlns:p14="http://schemas.microsoft.com/office/powerpoint/2010/main" val="476433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6) Information Architecture</a:t>
            </a: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uxmag.com/articles/failing-gracefully"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uxmag.com/articles/failing-gracefully" TargetMode="External"/><Relationship Id="rId4" Type="http://schemas.openxmlformats.org/officeDocument/2006/relationships/hyperlink" Target="https://www.smashingmagazine.com/2016/03/pagination-infinite-scrolling-load-more-buttons/" TargetMode="External"/><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nngroup.com/articles/ia-vs-naviga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uxmag.com/articles/an-introduction-to-designing-for-imperfection" TargetMode="External"/><Relationship Id="rId4" Type="http://schemas.openxmlformats.org/officeDocument/2006/relationships/hyperlink" Target="http://uxmag.com/articles/designing-for-imperfection-in-action"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cacm.acm.org/magazines/2013/4/162511-inexact-design/fulltex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andyfitzgerald.org/the-trouble-with-syste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www.nytimes.stfi.re/2016/01/14/fashion/nest-thermostat-glitch-battery-dies-software-freeze.html?_r=3&amp;sf=rxenlj"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cs.ucf.edu/~dcm/Teaching/COP5611-Spring2013/VonNeumann56.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gerrymcgovern.com/new-thinking/benefits-single-task-driven-classification-navig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10"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6) Information Architecture</a:t>
            </a:r>
            <a:br>
              <a:rPr lang="en-US" sz="3200" i="1" dirty="0">
                <a:solidFill>
                  <a:schemeClr val="bg1"/>
                </a:solidFill>
              </a:rPr>
            </a:br>
            <a:r>
              <a:rPr lang="en-US" sz="3200" i="1" dirty="0">
                <a:solidFill>
                  <a:schemeClr val="bg1"/>
                </a:solidFill>
              </a:rPr>
              <a:t>  </a:t>
            </a:r>
            <a:r>
              <a:rPr lang="en-US" sz="3200" b="1" i="1" dirty="0">
                <a:solidFill>
                  <a:schemeClr val="bg1"/>
                </a:solidFill>
              </a:rPr>
              <a:t>  </a:t>
            </a:r>
            <a:r>
              <a:rPr lang="en-US" sz="3200" b="1" dirty="0">
                <a:solidFill>
                  <a:schemeClr val="bg1"/>
                </a:solidFill>
                <a:latin typeface="Akzidenz Grotesk BE"/>
                <a:cs typeface="Akzidenz Grotesk BE"/>
              </a:rPr>
              <a:t>Resources</a:t>
            </a:r>
            <a:endParaRPr lang="en-US" sz="3200" dirty="0">
              <a:solidFill>
                <a:srgbClr val="FFFFFF"/>
              </a:solidFill>
            </a:endParaRPr>
          </a:p>
        </p:txBody>
      </p:sp>
      <p:sp>
        <p:nvSpPr>
          <p:cNvPr id="11"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278094"/>
          </a:xfrm>
          <a:prstGeom prst="rect">
            <a:avLst/>
          </a:prstGeom>
          <a:noFill/>
        </p:spPr>
        <p:txBody>
          <a:bodyPr wrap="square" rtlCol="0">
            <a:spAutoFit/>
          </a:bodyPr>
          <a:lstStyle/>
          <a:p>
            <a:r>
              <a:rPr lang="en-US" sz="3200" dirty="0" err="1" smtClean="0">
                <a:solidFill>
                  <a:srgbClr val="F2806C"/>
                </a:solidFill>
                <a:latin typeface="Palatino"/>
                <a:cs typeface="Palatino"/>
              </a:rPr>
              <a:t>Microinteractions</a:t>
            </a:r>
            <a:endParaRPr lang="en-US" sz="3200" dirty="0" smtClean="0">
              <a:solidFill>
                <a:srgbClr val="F2806C"/>
              </a:solidFill>
              <a:latin typeface="Palatino"/>
              <a:cs typeface="Palatino"/>
            </a:endParaRPr>
          </a:p>
          <a:p>
            <a:endParaRPr lang="en-US" sz="2000" dirty="0" smtClean="0">
              <a:solidFill>
                <a:schemeClr val="accent6">
                  <a:lumMod val="75000"/>
                </a:schemeClr>
              </a:solidFill>
              <a:latin typeface="Akzidenz Grotesk BE"/>
              <a:cs typeface="Akzidenz Grotesk BE"/>
              <a:hlinkClick r:id="rId3"/>
            </a:endParaRPr>
          </a:p>
          <a:p>
            <a:r>
              <a:rPr lang="en-US" sz="2000" dirty="0" smtClean="0">
                <a:solidFill>
                  <a:schemeClr val="accent6">
                    <a:lumMod val="75000"/>
                  </a:schemeClr>
                </a:solidFill>
                <a:latin typeface="Akzidenz Grotesk BE"/>
                <a:cs typeface="Akzidenz Grotesk BE"/>
                <a:hlinkClick r:id="rId3"/>
              </a:rPr>
              <a:t>http</a:t>
            </a:r>
            <a:r>
              <a:rPr lang="en-US" sz="2000" dirty="0">
                <a:solidFill>
                  <a:schemeClr val="accent6">
                    <a:lumMod val="75000"/>
                  </a:schemeClr>
                </a:solidFill>
                <a:latin typeface="Akzidenz Grotesk BE"/>
                <a:cs typeface="Akzidenz Grotesk BE"/>
                <a:hlinkClick r:id="rId3"/>
              </a:rPr>
              <a:t>://uxmag.com/articles/failing-</a:t>
            </a:r>
            <a:r>
              <a:rPr lang="en-US" sz="2000" dirty="0" smtClean="0">
                <a:solidFill>
                  <a:schemeClr val="accent6">
                    <a:lumMod val="75000"/>
                  </a:schemeClr>
                </a:solidFill>
                <a:latin typeface="Akzidenz Grotesk BE"/>
                <a:cs typeface="Akzidenz Grotesk BE"/>
                <a:hlinkClick r:id="rId3"/>
              </a:rPr>
              <a:t>gracefully</a:t>
            </a:r>
            <a:endParaRPr lang="en-US" sz="2000" dirty="0" smtClean="0">
              <a:solidFill>
                <a:schemeClr val="accent6">
                  <a:lumMod val="75000"/>
                </a:schemeClr>
              </a:solidFill>
              <a:latin typeface="Akzidenz Grotesk BE"/>
              <a:cs typeface="Akzidenz Grotesk BE"/>
            </a:endParaRPr>
          </a:p>
          <a:p>
            <a:r>
              <a:rPr lang="en-US" sz="2000" dirty="0" smtClean="0">
                <a:solidFill>
                  <a:schemeClr val="bg1"/>
                </a:solidFill>
                <a:latin typeface="Akzidenz Grotesk BE"/>
                <a:cs typeface="Akzidenz Grotesk BE"/>
              </a:rPr>
              <a:t>Dan </a:t>
            </a:r>
            <a:r>
              <a:rPr lang="en-US" sz="2000" dirty="0" err="1" smtClean="0">
                <a:solidFill>
                  <a:schemeClr val="bg1"/>
                </a:solidFill>
                <a:latin typeface="Akzidenz Grotesk BE"/>
                <a:cs typeface="Akzidenz Grotesk BE"/>
              </a:rPr>
              <a:t>Saffer’s</a:t>
            </a:r>
            <a:r>
              <a:rPr lang="en-US" sz="2000" dirty="0" smtClean="0">
                <a:solidFill>
                  <a:schemeClr val="bg1"/>
                </a:solidFill>
                <a:latin typeface="Akzidenz Grotesk BE"/>
                <a:cs typeface="Akzidenz Grotesk BE"/>
              </a:rPr>
              <a:t> current </a:t>
            </a:r>
            <a:r>
              <a:rPr lang="en-US" sz="2000" dirty="0" err="1" smtClean="0">
                <a:solidFill>
                  <a:schemeClr val="bg1"/>
                </a:solidFill>
                <a:latin typeface="Akzidenz Grotesk BE"/>
                <a:cs typeface="Akzidenz Grotesk BE"/>
              </a:rPr>
              <a:t>buzzworthy</a:t>
            </a:r>
            <a:r>
              <a:rPr lang="en-US" sz="2000" dirty="0" smtClean="0">
                <a:solidFill>
                  <a:schemeClr val="bg1"/>
                </a:solidFill>
                <a:latin typeface="Akzidenz Grotesk BE"/>
                <a:cs typeface="Akzidenz Grotesk BE"/>
              </a:rPr>
              <a:t> term. Some say too much so. Design in the details, but not to interface (colors, pixel perfect spacing) but the interactions. </a:t>
            </a:r>
          </a:p>
          <a:p>
            <a:endParaRPr lang="en-US" sz="2000" dirty="0">
              <a:solidFill>
                <a:schemeClr val="bg1"/>
              </a:solidFill>
              <a:latin typeface="Akzidenz Grotesk BE"/>
              <a:cs typeface="Akzidenz Grotesk BE"/>
            </a:endParaRPr>
          </a:p>
          <a:p>
            <a:r>
              <a:rPr lang="en-US" sz="2000" i="1" dirty="0">
                <a:solidFill>
                  <a:schemeClr val="bg1"/>
                </a:solidFill>
                <a:latin typeface="Akzidenz Grotesk BE"/>
                <a:cs typeface="Akzidenz Grotesk BE"/>
              </a:rPr>
              <a:t>The difference between a good product and a great one are its details: the </a:t>
            </a:r>
            <a:r>
              <a:rPr lang="en-US" sz="2000" i="1" dirty="0" err="1">
                <a:solidFill>
                  <a:schemeClr val="bg1"/>
                </a:solidFill>
                <a:latin typeface="Akzidenz Grotesk BE"/>
                <a:cs typeface="Akzidenz Grotesk BE"/>
              </a:rPr>
              <a:t>microinteractions</a:t>
            </a:r>
            <a:r>
              <a:rPr lang="en-US" sz="2000" i="1" dirty="0">
                <a:solidFill>
                  <a:schemeClr val="bg1"/>
                </a:solidFill>
                <a:latin typeface="Akzidenz Grotesk BE"/>
                <a:cs typeface="Akzidenz Grotesk BE"/>
              </a:rPr>
              <a:t> that make up the small moments inside and around features. How do you turn mute on? How do you know you have a new email message? How can you change a setting? All these little moments—which are typically not on any feature list and often ignored—can change a product from one that is tolerated to one that’s beloved.</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604839761"/>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647426"/>
          </a:xfrm>
          <a:prstGeom prst="rect">
            <a:avLst/>
          </a:prstGeom>
          <a:noFill/>
        </p:spPr>
        <p:txBody>
          <a:bodyPr wrap="square" rtlCol="0">
            <a:spAutoFit/>
          </a:bodyPr>
          <a:lstStyle/>
          <a:p>
            <a:r>
              <a:rPr lang="en-US" sz="3200" dirty="0">
                <a:solidFill>
                  <a:srgbClr val="F2806C"/>
                </a:solidFill>
                <a:latin typeface="Palatino"/>
                <a:cs typeface="Palatino"/>
              </a:rPr>
              <a:t>Infinite Scrolling, Pagination Or “Load More” Buttons? Usability Findings In </a:t>
            </a:r>
            <a:r>
              <a:rPr lang="en-US" sz="3200" dirty="0" err="1">
                <a:solidFill>
                  <a:srgbClr val="F2806C"/>
                </a:solidFill>
                <a:latin typeface="Palatino"/>
                <a:cs typeface="Palatino"/>
              </a:rPr>
              <a:t>eCommerce</a:t>
            </a:r>
            <a:endParaRPr lang="en-US" sz="3200" dirty="0" smtClean="0">
              <a:solidFill>
                <a:srgbClr val="F2806C"/>
              </a:solidFill>
              <a:latin typeface="Palatino"/>
              <a:cs typeface="Palatino"/>
            </a:endParaRPr>
          </a:p>
          <a:p>
            <a:endParaRPr lang="en-US" sz="2000" dirty="0" smtClean="0">
              <a:solidFill>
                <a:schemeClr val="accent6">
                  <a:lumMod val="75000"/>
                </a:schemeClr>
              </a:solidFill>
              <a:latin typeface="Akzidenz Grotesk BE"/>
              <a:cs typeface="Akzidenz Grotesk BE"/>
              <a:hlinkClick r:id="rId3"/>
            </a:endParaRPr>
          </a:p>
          <a:p>
            <a:r>
              <a:rPr lang="en-US" sz="2000" dirty="0">
                <a:solidFill>
                  <a:schemeClr val="accent6">
                    <a:lumMod val="75000"/>
                  </a:schemeClr>
                </a:solidFill>
                <a:latin typeface="Akzidenz Grotesk BE"/>
                <a:cs typeface="Akzidenz Grotesk BE"/>
                <a:hlinkClick r:id="rId4"/>
              </a:rPr>
              <a:t>https://www.smashingmagazine.com/2016/03/pagination-infinite-scrolling-load-more-buttons</a:t>
            </a:r>
            <a:r>
              <a:rPr lang="en-US" sz="2000" dirty="0" smtClean="0">
                <a:solidFill>
                  <a:schemeClr val="accent6">
                    <a:lumMod val="75000"/>
                  </a:schemeClr>
                </a:solidFill>
                <a:latin typeface="Akzidenz Grotesk BE"/>
                <a:cs typeface="Akzidenz Grotesk BE"/>
                <a:hlinkClick r:id="rId4"/>
              </a:rPr>
              <a:t>/</a:t>
            </a:r>
            <a:endParaRPr lang="en-US" sz="2000" dirty="0" smtClean="0">
              <a:solidFill>
                <a:schemeClr val="accent6">
                  <a:lumMod val="75000"/>
                </a:schemeClr>
              </a:solidFill>
              <a:latin typeface="Akzidenz Grotesk BE"/>
              <a:cs typeface="Akzidenz Grotesk BE"/>
            </a:endParaRPr>
          </a:p>
          <a:p>
            <a:r>
              <a:rPr lang="en-US" sz="2000" dirty="0" smtClean="0">
                <a:solidFill>
                  <a:schemeClr val="bg1"/>
                </a:solidFill>
                <a:latin typeface="Akzidenz Grotesk BE"/>
                <a:cs typeface="Akzidenz Grotesk BE"/>
              </a:rPr>
              <a:t>I don’t get down this far into widget design here that much, but infinite scroll vs. paging is worth discussing. Note that </a:t>
            </a:r>
            <a:r>
              <a:rPr lang="en-US" sz="2000" dirty="0" err="1" smtClean="0">
                <a:solidFill>
                  <a:schemeClr val="bg1"/>
                </a:solidFill>
                <a:latin typeface="Akzidenz Grotesk BE"/>
                <a:cs typeface="Akzidenz Grotesk BE"/>
              </a:rPr>
              <a:t>eCommerce</a:t>
            </a:r>
            <a:r>
              <a:rPr lang="en-US" sz="2000" dirty="0" smtClean="0">
                <a:solidFill>
                  <a:schemeClr val="bg1"/>
                </a:solidFill>
                <a:latin typeface="Akzidenz Grotesk BE"/>
                <a:cs typeface="Akzidenz Grotesk BE"/>
              </a:rPr>
              <a:t> has some different perceived needs, so your project may not care, but read closely and think about the best way.</a:t>
            </a:r>
          </a:p>
          <a:p>
            <a:r>
              <a:rPr lang="en-US" sz="2000" dirty="0" smtClean="0">
                <a:solidFill>
                  <a:schemeClr val="bg1"/>
                </a:solidFill>
                <a:latin typeface="Akzidenz Grotesk BE"/>
                <a:cs typeface="Akzidenz Grotesk BE"/>
              </a:rPr>
              <a:t>P.S. In my experience, it’s never paging. And you can usually fake paging when tech requires it with Load More buttons. So, only those two to choose from. Enjoy!</a:t>
            </a:r>
          </a:p>
        </p:txBody>
      </p:sp>
    </p:spTree>
    <p:extLst>
      <p:ext uri="{BB962C8B-B14F-4D97-AF65-F5344CB8AC3E}">
        <p14:creationId xmlns:p14="http://schemas.microsoft.com/office/powerpoint/2010/main" val="1410372695"/>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298830"/>
            <a:ext cx="7913687" cy="3593970"/>
          </a:xfrm>
        </p:spPr>
        <p:txBody>
          <a:bodyPr>
            <a:normAutofit/>
          </a:bodyPr>
          <a:lstStyle/>
          <a:p>
            <a:pPr marL="0" indent="0">
              <a:buClr>
                <a:srgbClr val="E9213C"/>
              </a:buClr>
              <a:buNone/>
            </a:pPr>
            <a:r>
              <a:rPr lang="en-US" sz="2000" dirty="0">
                <a:solidFill>
                  <a:srgbClr val="F2806C"/>
                </a:solidFill>
                <a:latin typeface="Akzidenz Grotesk BE"/>
                <a:cs typeface="Akzidenz Grotesk BE"/>
              </a:rPr>
              <a:t>Read More: </a:t>
            </a:r>
          </a:p>
          <a:p>
            <a:pPr marL="0" indent="0">
              <a:buClr>
                <a:srgbClr val="E9213C"/>
              </a:buClr>
              <a:buNone/>
            </a:pPr>
            <a:r>
              <a:rPr lang="en-US" sz="2000" dirty="0">
                <a:solidFill>
                  <a:srgbClr val="FFFFFF"/>
                </a:solidFill>
                <a:latin typeface="Akzidenz Grotesk BE"/>
                <a:cs typeface="Akzidenz Grotesk BE"/>
              </a:rPr>
              <a:t>IA is a whole topic with books larger than the one I wrote. People are information architects for a living. There's a lot to doing this well, and even more when you consider multi-channel devices, and complex user interactions. </a:t>
            </a:r>
            <a:endParaRPr lang="en-US" sz="2000" dirty="0" smtClean="0">
              <a:solidFill>
                <a:srgbClr val="FFFFFF"/>
              </a:solidFill>
              <a:latin typeface="Akzidenz Grotesk BE"/>
              <a:cs typeface="Akzidenz Grotesk BE"/>
            </a:endParaRPr>
          </a:p>
          <a:p>
            <a:pPr marL="0" indent="0">
              <a:buClr>
                <a:srgbClr val="E9213C"/>
              </a:buClr>
              <a:buNone/>
            </a:pPr>
            <a:r>
              <a:rPr lang="en-US" sz="2000" dirty="0" smtClean="0">
                <a:solidFill>
                  <a:srgbClr val="FFFFFF"/>
                </a:solidFill>
                <a:latin typeface="Akzidenz Grotesk BE"/>
                <a:cs typeface="Akzidenz Grotesk BE"/>
              </a:rPr>
              <a:t>Read </a:t>
            </a:r>
            <a:r>
              <a:rPr lang="en-US" sz="2000" dirty="0">
                <a:solidFill>
                  <a:srgbClr val="FFFFFF"/>
                </a:solidFill>
                <a:latin typeface="Akzidenz Grotesk BE"/>
                <a:cs typeface="Akzidenz Grotesk BE"/>
              </a:rPr>
              <a:t>up on it and start to understand at least who to engage and how to help you with it.</a:t>
            </a:r>
          </a:p>
        </p:txBody>
      </p:sp>
      <p:sp>
        <p:nvSpPr>
          <p:cNvPr id="6" name="TextBox 5"/>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Information </a:t>
            </a:r>
            <a:r>
              <a:rPr lang="en-US" sz="3200" dirty="0">
                <a:solidFill>
                  <a:srgbClr val="F2806C"/>
                </a:solidFill>
                <a:latin typeface="Palatino"/>
                <a:cs typeface="Palatino"/>
              </a:rPr>
              <a:t>Architecture</a:t>
            </a: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154983"/>
          </a:xfrm>
          <a:prstGeom prst="rect">
            <a:avLst/>
          </a:prstGeom>
          <a:noFill/>
        </p:spPr>
        <p:txBody>
          <a:bodyPr wrap="square" rtlCol="0">
            <a:spAutoFit/>
          </a:bodyPr>
          <a:lstStyle/>
          <a:p>
            <a:r>
              <a:rPr lang="en-US" sz="3200" dirty="0">
                <a:solidFill>
                  <a:srgbClr val="F2806C"/>
                </a:solidFill>
                <a:latin typeface="Palatino"/>
                <a:cs typeface="Palatino"/>
              </a:rPr>
              <a:t>The Difference Between Information Architecture (IA) and </a:t>
            </a:r>
            <a:r>
              <a:rPr lang="en-US" sz="3200" dirty="0" smtClean="0">
                <a:solidFill>
                  <a:srgbClr val="F2806C"/>
                </a:solidFill>
                <a:latin typeface="Palatino"/>
                <a:cs typeface="Palatino"/>
              </a:rPr>
              <a:t>Navigation</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http://www.nngroup.com/articles/ia-vs-navigation</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Simple and important. A recent (2014) article </a:t>
            </a:r>
            <a:r>
              <a:rPr lang="en-US" sz="2000" dirty="0">
                <a:solidFill>
                  <a:schemeClr val="bg1"/>
                </a:solidFill>
                <a:latin typeface="Akzidenz Grotesk BE"/>
                <a:cs typeface="Akzidenz Grotesk BE"/>
              </a:rPr>
              <a:t>from Nielsen Norman </a:t>
            </a:r>
            <a:r>
              <a:rPr lang="en-US" sz="2000" dirty="0" smtClean="0">
                <a:solidFill>
                  <a:schemeClr val="bg1"/>
                </a:solidFill>
                <a:latin typeface="Akzidenz Grotesk BE"/>
                <a:cs typeface="Akzidenz Grotesk BE"/>
              </a:rPr>
              <a:t>Group on IA, and how it should not be confused with navigation, or anything about interface alone. </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i="1" dirty="0" smtClean="0">
                <a:solidFill>
                  <a:schemeClr val="bg1"/>
                </a:solidFill>
                <a:latin typeface="Akzidenz Grotesk BE"/>
                <a:cs typeface="Akzidenz Grotesk BE"/>
              </a:rPr>
              <a:t>Making </a:t>
            </a:r>
            <a:r>
              <a:rPr lang="en-US" sz="2000" i="1" dirty="0">
                <a:solidFill>
                  <a:schemeClr val="bg1"/>
                </a:solidFill>
                <a:latin typeface="Akzidenz Grotesk BE"/>
                <a:cs typeface="Akzidenz Grotesk BE"/>
              </a:rPr>
              <a:t>navigation component choices based on looks alone can force you to change an ideal IA to something that doesn’t best serve the needs of users or accommodate your content.</a:t>
            </a:r>
            <a:endParaRPr lang="en-US" sz="2000" i="1" dirty="0" smtClean="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427427015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354765"/>
          </a:xfrm>
          <a:prstGeom prst="rect">
            <a:avLst/>
          </a:prstGeom>
          <a:noFill/>
        </p:spPr>
        <p:txBody>
          <a:bodyPr wrap="square" rtlCol="0">
            <a:spAutoFit/>
          </a:bodyPr>
          <a:lstStyle/>
          <a:p>
            <a:r>
              <a:rPr lang="en-US" sz="3200" dirty="0">
                <a:solidFill>
                  <a:srgbClr val="F2806C"/>
                </a:solidFill>
                <a:latin typeface="Palatino"/>
                <a:cs typeface="Palatino"/>
              </a:rPr>
              <a:t>Designing for </a:t>
            </a:r>
            <a:r>
              <a:rPr lang="en-US" sz="3200" dirty="0" smtClean="0">
                <a:solidFill>
                  <a:srgbClr val="F2806C"/>
                </a:solidFill>
                <a:latin typeface="Palatino"/>
                <a:cs typeface="Palatino"/>
              </a:rPr>
              <a:t>Imperfection</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http://uxmag.com/articles/an-introduction-to-designing-for-</a:t>
            </a:r>
            <a:r>
              <a:rPr lang="en-US" sz="2000" dirty="0" smtClean="0">
                <a:solidFill>
                  <a:schemeClr val="accent6">
                    <a:lumMod val="75000"/>
                  </a:schemeClr>
                </a:solidFill>
                <a:latin typeface="Akzidenz Grotesk BE"/>
                <a:cs typeface="Akzidenz Grotesk BE"/>
                <a:hlinkClick r:id="rId3"/>
              </a:rPr>
              <a:t>imperfection</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4"/>
              </a:rPr>
              <a:t>http://uxmag.com/articles/designing-for-imperfection-in-</a:t>
            </a:r>
            <a:r>
              <a:rPr lang="en-US" sz="2000" dirty="0" smtClean="0">
                <a:solidFill>
                  <a:schemeClr val="accent6">
                    <a:lumMod val="75000"/>
                  </a:schemeClr>
                </a:solidFill>
                <a:latin typeface="Akzidenz Grotesk BE"/>
                <a:cs typeface="Akzidenz Grotesk BE"/>
                <a:hlinkClick r:id="rId4"/>
              </a:rPr>
              <a:t>action</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A two-part article I wrote for UX Magazine on applying principles of resilience engineering into a practice of resilient design. </a:t>
            </a:r>
            <a:endParaRPr lang="en-US" sz="2000" dirty="0">
              <a:solidFill>
                <a:schemeClr val="bg1"/>
              </a:solidFill>
              <a:latin typeface="Akzidenz Grotesk BE"/>
              <a:cs typeface="Akzidenz Grotesk BE"/>
            </a:endParaRPr>
          </a:p>
          <a:p>
            <a:pPr>
              <a:buClr>
                <a:srgbClr val="E9213C"/>
              </a:buClr>
            </a:pPr>
            <a:endParaRPr lang="en-US" sz="2000" dirty="0">
              <a:solidFill>
                <a:schemeClr val="bg1"/>
              </a:solidFill>
              <a:latin typeface="Akzidenz Grotesk BE"/>
              <a:cs typeface="Akzidenz Grotesk BE"/>
            </a:endParaRPr>
          </a:p>
          <a:p>
            <a:pPr>
              <a:buClr>
                <a:srgbClr val="E9213C"/>
              </a:buClr>
            </a:pPr>
            <a:r>
              <a:rPr lang="en-US" sz="2000" i="1" dirty="0">
                <a:solidFill>
                  <a:schemeClr val="bg1"/>
                </a:solidFill>
                <a:latin typeface="Akzidenz Grotesk BE"/>
                <a:cs typeface="Akzidenz Grotesk BE"/>
              </a:rPr>
              <a:t>While the complexity of modern systems can make designing for perfection a futile process, embracing the inherent messiness of digital design can forge better solutions.</a:t>
            </a:r>
            <a:endParaRPr lang="en-US" sz="2000" i="1"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742795921"/>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585871"/>
          </a:xfrm>
          <a:prstGeom prst="rect">
            <a:avLst/>
          </a:prstGeom>
          <a:noFill/>
        </p:spPr>
        <p:txBody>
          <a:bodyPr wrap="square" rtlCol="0">
            <a:spAutoFit/>
          </a:bodyPr>
          <a:lstStyle/>
          <a:p>
            <a:r>
              <a:rPr lang="en-US" sz="3200" dirty="0">
                <a:solidFill>
                  <a:srgbClr val="F2806C"/>
                </a:solidFill>
                <a:latin typeface="Palatino"/>
                <a:cs typeface="Palatino"/>
              </a:rPr>
              <a:t>Inexact Design: Beyond Fault-</a:t>
            </a:r>
            <a:r>
              <a:rPr lang="en-US" sz="3200" dirty="0" smtClean="0">
                <a:solidFill>
                  <a:srgbClr val="F2806C"/>
                </a:solidFill>
                <a:latin typeface="Palatino"/>
                <a:cs typeface="Palatino"/>
              </a:rPr>
              <a:t>Tolerance</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http://cacm.acm.org/magazines/2013/4/162511-inexact-design/</a:t>
            </a:r>
            <a:r>
              <a:rPr lang="en-US" sz="2000" dirty="0" smtClean="0">
                <a:solidFill>
                  <a:schemeClr val="accent6">
                    <a:lumMod val="75000"/>
                  </a:schemeClr>
                </a:solidFill>
                <a:latin typeface="Akzidenz Grotesk BE"/>
                <a:cs typeface="Akzidenz Grotesk BE"/>
                <a:hlinkClick r:id="rId3"/>
              </a:rPr>
              <a:t>fulltext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There are lots of articles about resilience engineering, but this gets into the concept of it, not operationalizing to keep the site running. Still engineering focused, but awesome stuff going on here.</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i="1" dirty="0">
                <a:solidFill>
                  <a:schemeClr val="bg1"/>
                </a:solidFill>
                <a:latin typeface="Akzidenz Grotesk BE"/>
                <a:cs typeface="Akzidenz Grotesk BE"/>
              </a:rPr>
              <a:t>Krishna </a:t>
            </a:r>
            <a:r>
              <a:rPr lang="en-US" sz="2000" i="1" dirty="0" err="1">
                <a:solidFill>
                  <a:schemeClr val="bg1"/>
                </a:solidFill>
                <a:latin typeface="Akzidenz Grotesk BE"/>
                <a:cs typeface="Akzidenz Grotesk BE"/>
              </a:rPr>
              <a:t>Palem</a:t>
            </a:r>
            <a:r>
              <a:rPr lang="en-US" sz="2000" i="1" dirty="0">
                <a:solidFill>
                  <a:schemeClr val="bg1"/>
                </a:solidFill>
                <a:latin typeface="Akzidenz Grotesk BE"/>
                <a:cs typeface="Akzidenz Grotesk BE"/>
              </a:rPr>
              <a:t>, a computer scientist at Rice University, has an unorthodox prescription for building faster computers. "If you are willing to live with inexact answers, you can compute more efficiently," he says. If you ask him whether one of his processors is working correctly, he's apt to answer, "Probably."</a:t>
            </a:r>
            <a:endParaRPr lang="en-US" sz="2000" i="1" dirty="0" smtClean="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dirty="0" err="1">
                <a:solidFill>
                  <a:schemeClr val="bg1"/>
                </a:solidFill>
                <a:latin typeface="Akzidenz Grotesk BE"/>
                <a:cs typeface="Akzidenz Grotesk BE"/>
              </a:rPr>
              <a:t>Paywall</a:t>
            </a:r>
            <a:r>
              <a:rPr lang="en-US" sz="2000" dirty="0">
                <a:solidFill>
                  <a:schemeClr val="bg1"/>
                </a:solidFill>
                <a:latin typeface="Akzidenz Grotesk BE"/>
                <a:cs typeface="Akzidenz Grotesk BE"/>
              </a:rPr>
              <a:t>. But </a:t>
            </a:r>
            <a:r>
              <a:rPr lang="en-US" sz="2000" dirty="0" smtClean="0">
                <a:solidFill>
                  <a:schemeClr val="bg1"/>
                </a:solidFill>
                <a:latin typeface="Akzidenz Grotesk BE"/>
                <a:cs typeface="Akzidenz Grotesk BE"/>
              </a:rPr>
              <a:t>I already said  that </a:t>
            </a:r>
            <a:r>
              <a:rPr lang="en-US" sz="2000" dirty="0">
                <a:solidFill>
                  <a:schemeClr val="bg1"/>
                </a:solidFill>
                <a:latin typeface="Akzidenz Grotesk BE"/>
                <a:cs typeface="Akzidenz Grotesk BE"/>
              </a:rPr>
              <a:t>you should join the ACM. </a:t>
            </a:r>
          </a:p>
        </p:txBody>
      </p:sp>
    </p:spTree>
    <p:extLst>
      <p:ext uri="{BB962C8B-B14F-4D97-AF65-F5344CB8AC3E}">
        <p14:creationId xmlns:p14="http://schemas.microsoft.com/office/powerpoint/2010/main" val="7526659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893647"/>
          </a:xfrm>
          <a:prstGeom prst="rect">
            <a:avLst/>
          </a:prstGeom>
          <a:noFill/>
        </p:spPr>
        <p:txBody>
          <a:bodyPr wrap="square" rtlCol="0">
            <a:spAutoFit/>
          </a:bodyPr>
          <a:lstStyle/>
          <a:p>
            <a:r>
              <a:rPr lang="en-US" sz="3200" dirty="0">
                <a:solidFill>
                  <a:srgbClr val="F2806C"/>
                </a:solidFill>
                <a:latin typeface="Palatino"/>
                <a:cs typeface="Palatino"/>
              </a:rPr>
              <a:t>The Trouble with Systems</a:t>
            </a:r>
            <a:endParaRPr lang="en-US" sz="2000" dirty="0">
              <a:solidFill>
                <a:schemeClr val="accent6">
                  <a:lumMod val="75000"/>
                </a:schemeClr>
              </a:solidFill>
              <a:latin typeface="Akzidenz Grotesk BE"/>
              <a:cs typeface="Akzidenz Grotesk BE"/>
            </a:endParaRPr>
          </a:p>
          <a:p>
            <a:pPr>
              <a:buClr>
                <a:srgbClr val="E9213C"/>
              </a:buClr>
            </a:pPr>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http://andyfitzgerald.org/the-trouble-with-system</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Starts off about systems thinking and gets to how to apply these concepts to designing one product for many, many different devices, in different contexts, efficiently. </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i="1" dirty="0">
                <a:solidFill>
                  <a:schemeClr val="bg1"/>
                </a:solidFill>
                <a:latin typeface="Akzidenz Grotesk BE"/>
                <a:cs typeface="Akzidenz Grotesk BE"/>
              </a:rPr>
              <a:t>We tend to find this annoying, alarming, or infuriating. Sometimes all three. Web design for the pre-mobile internet could, for a time, mimic the constraints and limitations of the printed page. Eventually the rest of the system began to catch up with us. Stephen Hay notes that “the responsive web is the web as it was intended” (4). The challenges of responsive web design were always inherent in the web; we were simply able to ignore them for a time.</a:t>
            </a:r>
            <a:endParaRPr lang="en-US" sz="2000" i="1" dirty="0" smtClean="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1516509523"/>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5078313"/>
          </a:xfrm>
          <a:prstGeom prst="rect">
            <a:avLst/>
          </a:prstGeom>
          <a:noFill/>
        </p:spPr>
        <p:txBody>
          <a:bodyPr wrap="square" rtlCol="0">
            <a:spAutoFit/>
          </a:bodyPr>
          <a:lstStyle/>
          <a:p>
            <a:r>
              <a:rPr lang="en-US" sz="3200" dirty="0">
                <a:solidFill>
                  <a:srgbClr val="F2806C"/>
                </a:solidFill>
                <a:latin typeface="Palatino"/>
                <a:cs typeface="Palatino"/>
              </a:rPr>
              <a:t>Nest Thermostat Glitch Leaves Users in the </a:t>
            </a:r>
            <a:r>
              <a:rPr lang="en-US" sz="3200" dirty="0" smtClean="0">
                <a:solidFill>
                  <a:srgbClr val="F2806C"/>
                </a:solidFill>
                <a:latin typeface="Palatino"/>
                <a:cs typeface="Palatino"/>
              </a:rPr>
              <a:t>Cold</a:t>
            </a:r>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http://www.nytimes.stfi.re/2016/01/14/fashion/nest-thermostat-glitch-battery-dies-software-freeze.html?_</a:t>
            </a:r>
            <a:r>
              <a:rPr lang="en-US" sz="2000" dirty="0" smtClean="0">
                <a:solidFill>
                  <a:schemeClr val="accent6">
                    <a:lumMod val="75000"/>
                  </a:schemeClr>
                </a:solidFill>
                <a:latin typeface="Akzidenz Grotesk BE"/>
                <a:cs typeface="Akzidenz Grotesk BE"/>
                <a:hlinkClick r:id="rId3"/>
              </a:rPr>
              <a:t>r=3&amp;sf=rxenlj</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What happens if you are not properly resilient? People’s houses freeze and yo</a:t>
            </a:r>
            <a:r>
              <a:rPr lang="en-US" sz="2000" dirty="0" smtClean="0">
                <a:solidFill>
                  <a:schemeClr val="bg1"/>
                </a:solidFill>
                <a:latin typeface="Akzidenz Grotesk BE"/>
                <a:cs typeface="Akzidenz Grotesk BE"/>
              </a:rPr>
              <a:t>u get yelled at</a:t>
            </a:r>
            <a:r>
              <a:rPr lang="en-US" sz="2000" dirty="0" smtClean="0">
                <a:solidFill>
                  <a:schemeClr val="bg1"/>
                </a:solidFill>
                <a:latin typeface="Akzidenz Grotesk BE"/>
                <a:cs typeface="Akzidenz Grotesk BE"/>
              </a:rPr>
              <a:t>. And, you cannot fix it quickly. </a:t>
            </a:r>
            <a:endParaRPr lang="en-US" sz="2000" dirty="0" smtClean="0">
              <a:solidFill>
                <a:schemeClr val="bg1"/>
              </a:solidFill>
              <a:latin typeface="Akzidenz Grotesk BE"/>
              <a:cs typeface="Akzidenz Grotesk BE"/>
            </a:endParaRPr>
          </a:p>
          <a:p>
            <a:pPr>
              <a:buClr>
                <a:srgbClr val="E9213C"/>
              </a:buClr>
            </a:pPr>
            <a:endParaRPr lang="en-US" sz="2000" dirty="0">
              <a:solidFill>
                <a:schemeClr val="bg1"/>
              </a:solidFill>
              <a:latin typeface="Akzidenz Grotesk BE"/>
              <a:cs typeface="Akzidenz Grotesk BE"/>
            </a:endParaRPr>
          </a:p>
          <a:p>
            <a:pPr>
              <a:buClr>
                <a:srgbClr val="E9213C"/>
              </a:buClr>
            </a:pPr>
            <a:r>
              <a:rPr lang="en-US" sz="2000" i="1" dirty="0" smtClean="0">
                <a:solidFill>
                  <a:schemeClr val="bg1"/>
                </a:solidFill>
                <a:latin typeface="Akzidenz Grotesk BE"/>
                <a:cs typeface="Akzidenz Grotesk BE"/>
              </a:rPr>
              <a:t>…a nine-step </a:t>
            </a:r>
            <a:r>
              <a:rPr lang="en-US" sz="2000" i="1" dirty="0">
                <a:solidFill>
                  <a:schemeClr val="bg1"/>
                </a:solidFill>
                <a:latin typeface="Akzidenz Grotesk BE"/>
                <a:cs typeface="Akzidenz Grotesk BE"/>
              </a:rPr>
              <a:t>procedure to manually restart the thermostat, which involves detaching the device from the wall, charging it with a USB cable for 15 minutes, reattaching it to the wall, pressing a series of buttons, charging it again for at least an hour, and then. </a:t>
            </a:r>
            <a:r>
              <a:rPr lang="en-US" sz="2000" i="1" dirty="0" smtClean="0">
                <a:solidFill>
                  <a:schemeClr val="bg1"/>
                </a:solidFill>
                <a:latin typeface="Akzidenz Grotesk BE"/>
                <a:cs typeface="Akzidenz Grotesk BE"/>
              </a:rPr>
              <a:t>…</a:t>
            </a:r>
          </a:p>
          <a:p>
            <a:pPr>
              <a:buClr>
                <a:srgbClr val="E9213C"/>
              </a:buClr>
            </a:pPr>
            <a:endParaRPr lang="en-US" sz="2000" i="1" dirty="0">
              <a:solidFill>
                <a:schemeClr val="bg1"/>
              </a:solidFill>
              <a:latin typeface="Akzidenz Grotesk BE"/>
              <a:cs typeface="Akzidenz Grotesk BE"/>
            </a:endParaRPr>
          </a:p>
          <a:p>
            <a:pPr>
              <a:buClr>
                <a:srgbClr val="E9213C"/>
              </a:buClr>
            </a:pPr>
            <a:r>
              <a:rPr lang="en-US" sz="2000" i="1" dirty="0" smtClean="0">
                <a:solidFill>
                  <a:schemeClr val="bg1"/>
                </a:solidFill>
                <a:latin typeface="Akzidenz Grotesk BE"/>
                <a:cs typeface="Akzidenz Grotesk BE"/>
              </a:rPr>
              <a:t>But </a:t>
            </a:r>
            <a:r>
              <a:rPr lang="en-US" sz="2000" i="1" dirty="0">
                <a:solidFill>
                  <a:schemeClr val="bg1"/>
                </a:solidFill>
                <a:latin typeface="Akzidenz Grotesk BE"/>
                <a:cs typeface="Akzidenz Grotesk BE"/>
              </a:rPr>
              <a:t>this isn’t just about the Nest. This points to a larger problem with so-called smart devices that we are inviting into our lives: Small glitches can cause huge problems.</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2141152724"/>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524315"/>
          </a:xfrm>
          <a:prstGeom prst="rect">
            <a:avLst/>
          </a:prstGeom>
          <a:noFill/>
        </p:spPr>
        <p:txBody>
          <a:bodyPr wrap="square" rtlCol="0">
            <a:spAutoFit/>
          </a:bodyPr>
          <a:lstStyle/>
          <a:p>
            <a:r>
              <a:rPr lang="en-US" sz="3200" dirty="0" err="1" smtClean="0">
                <a:solidFill>
                  <a:srgbClr val="F2806C"/>
                </a:solidFill>
                <a:latin typeface="Palatino"/>
                <a:cs typeface="Palatino"/>
              </a:rPr>
              <a:t>Probablistic</a:t>
            </a:r>
            <a:r>
              <a:rPr lang="en-US" sz="3200" dirty="0" smtClean="0">
                <a:solidFill>
                  <a:srgbClr val="F2806C"/>
                </a:solidFill>
                <a:latin typeface="Palatino"/>
                <a:cs typeface="Palatino"/>
              </a:rPr>
              <a:t> Logics and the Synthesis of Reliable Organisms from Unreliable Components</a:t>
            </a:r>
          </a:p>
          <a:p>
            <a:endParaRPr lang="en-US" sz="3200" dirty="0" smtClean="0">
              <a:solidFill>
                <a:srgbClr val="F2806C"/>
              </a:solidFill>
              <a:latin typeface="Palatino"/>
              <a:cs typeface="Palatino"/>
            </a:endParaRPr>
          </a:p>
          <a:p>
            <a:r>
              <a:rPr lang="en-US" sz="2000" dirty="0">
                <a:solidFill>
                  <a:schemeClr val="accent6">
                    <a:lumMod val="75000"/>
                  </a:schemeClr>
                </a:solidFill>
                <a:latin typeface="Akzidenz Grotesk BE"/>
                <a:cs typeface="Akzidenz Grotesk BE"/>
                <a:hlinkClick r:id="rId3"/>
              </a:rPr>
              <a:t>http://www.cs.ucf.edu/~dcm/Teaching/COP5611-Spring2013/VonNeumann56.</a:t>
            </a:r>
            <a:r>
              <a:rPr lang="en-US" sz="2000" dirty="0" smtClean="0">
                <a:solidFill>
                  <a:schemeClr val="accent6">
                    <a:lumMod val="75000"/>
                  </a:schemeClr>
                </a:solidFill>
                <a:latin typeface="Akzidenz Grotesk BE"/>
                <a:cs typeface="Akzidenz Grotesk BE"/>
                <a:hlinkClick r:id="rId3"/>
              </a:rPr>
              <a:t>pdf</a:t>
            </a:r>
            <a:endParaRPr lang="en-US" sz="2000" dirty="0" smtClean="0">
              <a:solidFill>
                <a:schemeClr val="accent6">
                  <a:lumMod val="75000"/>
                </a:schemeClr>
              </a:solidFill>
              <a:latin typeface="Akzidenz Grotesk BE"/>
              <a:cs typeface="Akzidenz Grotesk BE"/>
            </a:endParaRPr>
          </a:p>
          <a:p>
            <a:r>
              <a:rPr lang="en-US" sz="2000" dirty="0" smtClean="0">
                <a:solidFill>
                  <a:schemeClr val="bg1"/>
                </a:solidFill>
                <a:latin typeface="Akzidenz Grotesk BE"/>
                <a:cs typeface="Akzidenz Grotesk BE"/>
              </a:rPr>
              <a:t>PDF, because it’s a scan of a typed document from 1956. I should probably transcribe this.</a:t>
            </a:r>
          </a:p>
          <a:p>
            <a:endParaRPr lang="en-US" sz="2000" dirty="0">
              <a:solidFill>
                <a:schemeClr val="bg1"/>
              </a:solidFill>
              <a:latin typeface="Akzidenz Grotesk BE"/>
              <a:cs typeface="Akzidenz Grotesk BE"/>
            </a:endParaRPr>
          </a:p>
          <a:p>
            <a:r>
              <a:rPr lang="en-US" sz="2000" dirty="0" smtClean="0">
                <a:solidFill>
                  <a:schemeClr val="bg1"/>
                </a:solidFill>
                <a:latin typeface="Akzidenz Grotesk BE"/>
                <a:cs typeface="Akzidenz Grotesk BE"/>
              </a:rPr>
              <a:t>It’s the full text of the Von Neumann speech I quoted. Cool stuff to me but not required reading here really. </a:t>
            </a:r>
          </a:p>
          <a:p>
            <a:pPr>
              <a:buClr>
                <a:srgbClr val="E9213C"/>
              </a:buClr>
            </a:pP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228740784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339650"/>
          </a:xfrm>
          <a:prstGeom prst="rect">
            <a:avLst/>
          </a:prstGeom>
          <a:noFill/>
        </p:spPr>
        <p:txBody>
          <a:bodyPr wrap="square" rtlCol="0">
            <a:spAutoFit/>
          </a:bodyPr>
          <a:lstStyle/>
          <a:p>
            <a:r>
              <a:rPr lang="en-US" sz="3200" dirty="0" smtClean="0">
                <a:solidFill>
                  <a:srgbClr val="F2806C"/>
                </a:solidFill>
                <a:latin typeface="Palatino"/>
                <a:cs typeface="Palatino"/>
              </a:rPr>
              <a:t>The </a:t>
            </a:r>
            <a:r>
              <a:rPr lang="en-US" sz="3200" dirty="0">
                <a:solidFill>
                  <a:srgbClr val="F2806C"/>
                </a:solidFill>
                <a:latin typeface="Palatino"/>
                <a:cs typeface="Palatino"/>
              </a:rPr>
              <a:t>benefits of a single task-driven classification / </a:t>
            </a:r>
            <a:r>
              <a:rPr lang="en-US" sz="3200" dirty="0" smtClean="0">
                <a:solidFill>
                  <a:srgbClr val="F2806C"/>
                </a:solidFill>
                <a:latin typeface="Palatino"/>
                <a:cs typeface="Palatino"/>
              </a:rPr>
              <a:t>navigation</a:t>
            </a:r>
          </a:p>
          <a:p>
            <a:endParaRPr lang="en-US" sz="3200" dirty="0" smtClean="0">
              <a:solidFill>
                <a:srgbClr val="F2806C"/>
              </a:solidFill>
              <a:latin typeface="Palatino"/>
              <a:cs typeface="Palatino"/>
            </a:endParaRPr>
          </a:p>
          <a:p>
            <a:r>
              <a:rPr lang="en-US" sz="2000" dirty="0">
                <a:solidFill>
                  <a:schemeClr val="accent6">
                    <a:lumMod val="75000"/>
                  </a:schemeClr>
                </a:solidFill>
                <a:latin typeface="Akzidenz Grotesk BE"/>
                <a:cs typeface="Akzidenz Grotesk BE"/>
                <a:hlinkClick r:id="rId3"/>
              </a:rPr>
              <a:t>http://</a:t>
            </a:r>
            <a:r>
              <a:rPr lang="en-US" sz="2000" dirty="0" smtClean="0">
                <a:solidFill>
                  <a:schemeClr val="accent6">
                    <a:lumMod val="75000"/>
                  </a:schemeClr>
                </a:solidFill>
                <a:latin typeface="Akzidenz Grotesk BE"/>
                <a:cs typeface="Akzidenz Grotesk BE"/>
                <a:hlinkClick r:id="rId3"/>
              </a:rPr>
              <a:t>www.gerrymcgovern.com/new-thinking/benefits-single-task-driven-classification-navigation</a:t>
            </a:r>
            <a:endParaRPr lang="en-US" sz="2000" dirty="0" smtClean="0">
              <a:solidFill>
                <a:schemeClr val="accent6">
                  <a:lumMod val="75000"/>
                </a:schemeClr>
              </a:solidFill>
              <a:latin typeface="Akzidenz Grotesk BE"/>
              <a:cs typeface="Akzidenz Grotesk BE"/>
            </a:endParaRPr>
          </a:p>
          <a:p>
            <a:r>
              <a:rPr lang="en-US" sz="2000" dirty="0" smtClean="0">
                <a:solidFill>
                  <a:schemeClr val="bg1"/>
                </a:solidFill>
                <a:latin typeface="Akzidenz Grotesk BE"/>
                <a:cs typeface="Akzidenz Grotesk BE"/>
              </a:rPr>
              <a:t>This </a:t>
            </a:r>
            <a:r>
              <a:rPr lang="en-US" sz="2000" dirty="0">
                <a:solidFill>
                  <a:schemeClr val="bg1"/>
                </a:solidFill>
                <a:latin typeface="Akzidenz Grotesk BE"/>
                <a:cs typeface="Akzidenz Grotesk BE"/>
              </a:rPr>
              <a:t>ideal for decades has been the 1:1, personalized experience. From an IA/</a:t>
            </a:r>
            <a:r>
              <a:rPr lang="en-US" sz="2000" dirty="0" err="1">
                <a:solidFill>
                  <a:schemeClr val="bg1"/>
                </a:solidFill>
                <a:latin typeface="Akzidenz Grotesk BE"/>
                <a:cs typeface="Akzidenz Grotesk BE"/>
              </a:rPr>
              <a:t>nav</a:t>
            </a:r>
            <a:r>
              <a:rPr lang="en-US" sz="2000" dirty="0">
                <a:solidFill>
                  <a:schemeClr val="bg1"/>
                </a:solidFill>
                <a:latin typeface="Akzidenz Grotesk BE"/>
                <a:cs typeface="Akzidenz Grotesk BE"/>
              </a:rPr>
              <a:t> point of view, this has always been a challenge </a:t>
            </a:r>
            <a:r>
              <a:rPr lang="en-US" sz="2000" dirty="0" smtClean="0">
                <a:solidFill>
                  <a:schemeClr val="bg1"/>
                </a:solidFill>
                <a:latin typeface="Akzidenz Grotesk BE"/>
                <a:cs typeface="Akzidenz Grotesk BE"/>
              </a:rPr>
              <a:t>though. We never really have enough data to do it automatically, and we cannot ask them. I have encountered the exact issues this paper outlines. </a:t>
            </a:r>
          </a:p>
          <a:p>
            <a:r>
              <a:rPr lang="en-US" sz="2000" dirty="0" smtClean="0">
                <a:solidFill>
                  <a:schemeClr val="bg1"/>
                </a:solidFill>
                <a:latin typeface="Akzidenz Grotesk BE"/>
                <a:cs typeface="Akzidenz Grotesk BE"/>
              </a:rPr>
              <a:t>Now it’s clear we need to be very, very careful building custom </a:t>
            </a:r>
            <a:r>
              <a:rPr lang="en-US" sz="2000" dirty="0" err="1" smtClean="0">
                <a:solidFill>
                  <a:schemeClr val="bg1"/>
                </a:solidFill>
                <a:latin typeface="Akzidenz Grotesk BE"/>
                <a:cs typeface="Akzidenz Grotesk BE"/>
              </a:rPr>
              <a:t>nav</a:t>
            </a:r>
            <a:r>
              <a:rPr lang="en-US" sz="2000" dirty="0" smtClean="0">
                <a:solidFill>
                  <a:schemeClr val="bg1"/>
                </a:solidFill>
                <a:latin typeface="Akzidenz Grotesk BE"/>
                <a:cs typeface="Akzidenz Grotesk BE"/>
              </a:rPr>
              <a:t> trees for individual user types, and can get good results by being task-focused instead. </a:t>
            </a:r>
          </a:p>
        </p:txBody>
      </p:sp>
    </p:spTree>
    <p:extLst>
      <p:ext uri="{BB962C8B-B14F-4D97-AF65-F5344CB8AC3E}">
        <p14:creationId xmlns:p14="http://schemas.microsoft.com/office/powerpoint/2010/main" val="21634832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197362</TotalTime>
  <Words>1039</Words>
  <Application>Microsoft Macintosh PowerPoint</Application>
  <PresentationFormat>On-screen Show (4:3)</PresentationFormat>
  <Paragraphs>87</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Hoobr</cp:lastModifiedBy>
  <cp:revision>1388</cp:revision>
  <cp:lastPrinted>2013-04-15T23:35:07Z</cp:lastPrinted>
  <dcterms:created xsi:type="dcterms:W3CDTF">2011-10-30T17:26:39Z</dcterms:created>
  <dcterms:modified xsi:type="dcterms:W3CDTF">2016-03-11T17:47:48Z</dcterms:modified>
</cp:coreProperties>
</file>