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
  </p:notesMasterIdLst>
  <p:handoutMasterIdLst>
    <p:handoutMasterId r:id="rId9"/>
  </p:handoutMasterIdLst>
  <p:sldIdLst>
    <p:sldId id="591" r:id="rId2"/>
    <p:sldId id="601" r:id="rId3"/>
    <p:sldId id="602" r:id="rId4"/>
    <p:sldId id="603" r:id="rId5"/>
    <p:sldId id="604" r:id="rId6"/>
    <p:sldId id="60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9213C"/>
    <a:srgbClr val="562D26"/>
    <a:srgbClr val="F2806C"/>
    <a:srgbClr val="FF72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92" autoAdjust="0"/>
    <p:restoredTop sz="70482" autoAdjust="0"/>
  </p:normalViewPr>
  <p:slideViewPr>
    <p:cSldViewPr snapToGrid="0" snapToObjects="1">
      <p:cViewPr varScale="1">
        <p:scale>
          <a:sx n="100" d="100"/>
          <a:sy n="100" d="100"/>
        </p:scale>
        <p:origin x="1424" y="176"/>
      </p:cViewPr>
      <p:guideLst>
        <p:guide orient="horz" pos="2160"/>
        <p:guide pos="2880"/>
      </p:guideLst>
    </p:cSldViewPr>
  </p:slideViewPr>
  <p:outlineViewPr>
    <p:cViewPr>
      <p:scale>
        <a:sx n="33" d="100"/>
        <a:sy n="33" d="100"/>
      </p:scale>
      <p:origin x="0" y="7880"/>
    </p:cViewPr>
  </p:outlineViewPr>
  <p:notesTextViewPr>
    <p:cViewPr>
      <p:scale>
        <a:sx n="100" d="100"/>
        <a:sy n="100" d="100"/>
      </p:scale>
      <p:origin x="0" y="0"/>
    </p:cViewPr>
  </p:notesTextViewPr>
  <p:sorterViewPr>
    <p:cViewPr>
      <p:scale>
        <a:sx n="89" d="100"/>
        <a:sy n="89" d="100"/>
      </p:scale>
      <p:origin x="0" y="0"/>
    </p:cViewPr>
  </p:sorterViewPr>
  <p:notesViewPr>
    <p:cSldViewPr snapToGrid="0" snapToObjects="1">
      <p:cViewPr>
        <p:scale>
          <a:sx n="75" d="100"/>
          <a:sy n="75" d="100"/>
        </p:scale>
        <p:origin x="-291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3E2636-F00D-3B4C-91BC-978C0CC75288}" type="datetime1">
              <a:rPr lang="en-US" smtClean="0"/>
              <a:t>12/28/15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3E92EE-8017-1746-A6F4-E4C0BCDFA803}" type="slidenum">
              <a:rPr lang="en-US" smtClean="0"/>
              <a:t>‹#›</a:t>
            </a:fld>
            <a:endParaRPr lang="en-US"/>
          </a:p>
        </p:txBody>
      </p:sp>
    </p:spTree>
    <p:extLst>
      <p:ext uri="{BB962C8B-B14F-4D97-AF65-F5344CB8AC3E}">
        <p14:creationId xmlns:p14="http://schemas.microsoft.com/office/powerpoint/2010/main" val="3279506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DADC0-0B0F-C44F-96FC-226034E2F398}" type="datetime1">
              <a:rPr lang="en-US" smtClean="0"/>
              <a:t>12/28/15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D55F2-16B5-3A42-80D9-9BC8F66E0B68}" type="slidenum">
              <a:rPr lang="en-US" smtClean="0"/>
              <a:t>‹#›</a:t>
            </a:fld>
            <a:endParaRPr lang="en-US"/>
          </a:p>
        </p:txBody>
      </p:sp>
    </p:spTree>
    <p:extLst>
      <p:ext uri="{BB962C8B-B14F-4D97-AF65-F5344CB8AC3E}">
        <p14:creationId xmlns:p14="http://schemas.microsoft.com/office/powerpoint/2010/main" val="42944397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100387" cy="2327275"/>
          </a:xfrm>
        </p:spPr>
      </p:sp>
      <p:sp>
        <p:nvSpPr>
          <p:cNvPr id="3" name="Notes Placeholder 2"/>
          <p:cNvSpPr>
            <a:spLocks noGrp="1"/>
          </p:cNvSpPr>
          <p:nvPr>
            <p:ph type="body" idx="1"/>
          </p:nvPr>
        </p:nvSpPr>
        <p:spPr/>
        <p:txBody>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a:t>
            </a:fld>
            <a:endParaRPr lang="en-US"/>
          </a:p>
        </p:txBody>
      </p:sp>
    </p:spTree>
    <p:extLst>
      <p:ext uri="{BB962C8B-B14F-4D97-AF65-F5344CB8AC3E}">
        <p14:creationId xmlns:p14="http://schemas.microsoft.com/office/powerpoint/2010/main" val="642570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2</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3</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4</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5</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6</a:t>
            </a:fld>
            <a:endParaRPr lang="en-US"/>
          </a:p>
        </p:txBody>
      </p:sp>
    </p:spTree>
    <p:extLst>
      <p:ext uri="{BB962C8B-B14F-4D97-AF65-F5344CB8AC3E}">
        <p14:creationId xmlns:p14="http://schemas.microsoft.com/office/powerpoint/2010/main" val="2419257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itle-Slide-Lovebird-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337204"/>
            <a:ext cx="6341533" cy="1586442"/>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318934"/>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03746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292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838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9252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Title-Slide-Lovebird-2.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9228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52828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7109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2259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342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286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81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09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Title-Slide-Lovebird-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55171"/>
            <a:ext cx="8229600" cy="707496"/>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42067"/>
            <a:ext cx="8229600" cy="39840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Box 16"/>
          <p:cNvSpPr txBox="1"/>
          <p:nvPr userDrawn="1"/>
        </p:nvSpPr>
        <p:spPr>
          <a:xfrm>
            <a:off x="8337551" y="6139934"/>
            <a:ext cx="850900" cy="369332"/>
          </a:xfrm>
          <a:prstGeom prst="rect">
            <a:avLst/>
          </a:prstGeom>
          <a:noFill/>
        </p:spPr>
        <p:txBody>
          <a:bodyPr wrap="square" rtlCol="0">
            <a:spAutoFit/>
          </a:bodyPr>
          <a:lstStyle/>
          <a:p>
            <a:pPr algn="ctr"/>
            <a:fld id="{40681935-B1E9-0C42-B5A3-F64407C35846}" type="slidenum">
              <a:rPr lang="en-US" smtClean="0">
                <a:solidFill>
                  <a:schemeClr val="bg1">
                    <a:lumMod val="50000"/>
                  </a:schemeClr>
                </a:solidFill>
                <a:latin typeface="Akzidenz Grotesk"/>
                <a:cs typeface="Akzidenz Grotesk"/>
              </a:rPr>
              <a:pPr algn="ctr"/>
              <a:t>‹#›</a:t>
            </a:fld>
            <a:endParaRPr lang="en-US" dirty="0">
              <a:solidFill>
                <a:schemeClr val="bg1">
                  <a:lumMod val="50000"/>
                </a:schemeClr>
              </a:solidFill>
              <a:latin typeface="Akzidenz Grotesk"/>
              <a:cs typeface="Akzidenz Grotesk"/>
            </a:endParaRPr>
          </a:p>
        </p:txBody>
      </p:sp>
      <p:sp>
        <p:nvSpPr>
          <p:cNvPr id="9" name="Rectangle 8"/>
          <p:cNvSpPr/>
          <p:nvPr userDrawn="1"/>
        </p:nvSpPr>
        <p:spPr>
          <a:xfrm>
            <a:off x="457200" y="6282452"/>
            <a:ext cx="2999143" cy="246221"/>
          </a:xfrm>
          <a:prstGeom prst="rect">
            <a:avLst/>
          </a:prstGeom>
        </p:spPr>
        <p:txBody>
          <a:bodyPr wrap="square">
            <a:spAutoFit/>
          </a:bodyPr>
          <a:lstStyle/>
          <a:p>
            <a:r>
              <a:rPr lang="en-US" sz="1000" b="0" i="0" kern="1200" dirty="0" smtClean="0">
                <a:solidFill>
                  <a:schemeClr val="bg1">
                    <a:alpha val="46000"/>
                  </a:schemeClr>
                </a:solidFill>
                <a:latin typeface="Palatino"/>
                <a:ea typeface="+mn-ea"/>
                <a:cs typeface="Palatino"/>
              </a:rPr>
              <a:t>© 2015</a:t>
            </a:r>
            <a:r>
              <a:rPr lang="en-US" sz="1000" b="0" i="0" kern="1200" baseline="0" dirty="0" smtClean="0">
                <a:solidFill>
                  <a:schemeClr val="bg1">
                    <a:alpha val="46000"/>
                  </a:schemeClr>
                </a:solidFill>
                <a:latin typeface="Palatino"/>
                <a:ea typeface="+mn-ea"/>
                <a:cs typeface="Palatino"/>
              </a:rPr>
              <a:t> 4ourth Mobile</a:t>
            </a:r>
            <a:endParaRPr lang="en-US" sz="1000" b="0" i="1" kern="1200" dirty="0" smtClean="0">
              <a:solidFill>
                <a:schemeClr val="bg1">
                  <a:alpha val="46000"/>
                </a:schemeClr>
              </a:solidFill>
              <a:latin typeface="Palatino"/>
              <a:ea typeface="+mn-ea"/>
              <a:cs typeface="Palatino"/>
            </a:endParaRPr>
          </a:p>
        </p:txBody>
      </p:sp>
      <p:sp>
        <p:nvSpPr>
          <p:cNvPr id="10" name="Rectangle 9"/>
          <p:cNvSpPr/>
          <p:nvPr userDrawn="1"/>
        </p:nvSpPr>
        <p:spPr>
          <a:xfrm>
            <a:off x="7659025" y="174109"/>
            <a:ext cx="1365253" cy="646331"/>
          </a:xfrm>
          <a:prstGeom prst="rect">
            <a:avLst/>
          </a:prstGeom>
        </p:spPr>
        <p:txBody>
          <a:bodyPr wrap="square">
            <a:spAutoFit/>
          </a:bodyPr>
          <a:lstStyle/>
          <a:p>
            <a:r>
              <a:rPr lang="en-US" sz="1800" b="0" i="0" kern="1200" dirty="0" smtClean="0">
                <a:solidFill>
                  <a:schemeClr val="bg1">
                    <a:alpha val="46000"/>
                  </a:schemeClr>
                </a:solidFill>
                <a:latin typeface="Palatino"/>
                <a:ea typeface="+mn-ea"/>
                <a:cs typeface="Palatino"/>
              </a:rPr>
              <a:t>@shoobe01</a:t>
            </a:r>
            <a:endParaRPr lang="en-US" sz="1800" b="0" i="0" kern="1200" baseline="0" dirty="0" smtClean="0">
              <a:solidFill>
                <a:schemeClr val="bg1">
                  <a:alpha val="46000"/>
                </a:schemeClr>
              </a:solidFill>
              <a:latin typeface="Palatino"/>
              <a:ea typeface="+mn-ea"/>
              <a:cs typeface="Palatino"/>
            </a:endParaRPr>
          </a:p>
          <a:p>
            <a:r>
              <a:rPr lang="en-US" sz="1800" b="0" i="0" kern="1200" dirty="0" smtClean="0">
                <a:solidFill>
                  <a:schemeClr val="bg1">
                    <a:alpha val="46000"/>
                  </a:schemeClr>
                </a:solidFill>
                <a:latin typeface="Palatino"/>
                <a:ea typeface="+mn-ea"/>
                <a:cs typeface="Palatino"/>
              </a:rPr>
              <a:t>4ourth.com</a:t>
            </a:r>
          </a:p>
        </p:txBody>
      </p:sp>
      <p:sp>
        <p:nvSpPr>
          <p:cNvPr id="11" name="Rectangle 10"/>
          <p:cNvSpPr/>
          <p:nvPr userDrawn="1"/>
        </p:nvSpPr>
        <p:spPr>
          <a:xfrm>
            <a:off x="155250" y="170087"/>
            <a:ext cx="6996664" cy="646331"/>
          </a:xfrm>
          <a:prstGeom prst="rect">
            <a:avLst/>
          </a:prstGeom>
          <a:noFill/>
        </p:spPr>
        <p:txBody>
          <a:bodyPr wrap="square">
            <a:spAutoFit/>
          </a:bodyPr>
          <a:lstStyle/>
          <a:p>
            <a:r>
              <a:rPr lang="en-US" sz="1800" b="0" i="0" kern="1200" dirty="0" smtClean="0">
                <a:solidFill>
                  <a:schemeClr val="bg1">
                    <a:alpha val="89000"/>
                  </a:schemeClr>
                </a:solidFill>
                <a:latin typeface="Palatino"/>
                <a:ea typeface="+mn-ea"/>
                <a:cs typeface="Palatino"/>
              </a:rPr>
              <a:t>The Complete Guide to</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Designing Mobile</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User Experiences</a:t>
            </a:r>
          </a:p>
          <a:p>
            <a:r>
              <a:rPr lang="en-US" sz="1800" b="0" i="0" kern="1200" baseline="0" dirty="0" smtClean="0">
                <a:solidFill>
                  <a:schemeClr val="bg1">
                    <a:alpha val="89000"/>
                  </a:schemeClr>
                </a:solidFill>
                <a:latin typeface="Palatino"/>
                <a:ea typeface="+mn-ea"/>
                <a:cs typeface="Palatino"/>
              </a:rPr>
              <a:t>6) Information Architecture</a:t>
            </a:r>
          </a:p>
        </p:txBody>
      </p:sp>
    </p:spTree>
    <p:extLst>
      <p:ext uri="{BB962C8B-B14F-4D97-AF65-F5344CB8AC3E}">
        <p14:creationId xmlns:p14="http://schemas.microsoft.com/office/powerpoint/2010/main" val="182892669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kern="1200">
          <a:solidFill>
            <a:schemeClr val="tx1"/>
          </a:solidFill>
          <a:latin typeface="Palatino Linotype"/>
          <a:ea typeface="+mj-ea"/>
          <a:cs typeface="Palatino Linotype"/>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Palatino"/>
          <a:ea typeface="+mn-ea"/>
          <a:cs typeface="Palatino"/>
        </a:defRPr>
      </a:lvl1pPr>
      <a:lvl2pPr marL="742950" indent="-285750" algn="l" defTabSz="457200" rtl="0" eaLnBrk="1" latinLnBrk="0" hangingPunct="1">
        <a:spcBef>
          <a:spcPct val="20000"/>
        </a:spcBef>
        <a:buFont typeface="Arial"/>
        <a:buChar char="–"/>
        <a:defRPr sz="3600" kern="1200">
          <a:solidFill>
            <a:schemeClr val="tx1"/>
          </a:solidFill>
          <a:latin typeface="Palatino"/>
          <a:ea typeface="+mn-ea"/>
          <a:cs typeface="Palatino"/>
        </a:defRPr>
      </a:lvl2pPr>
      <a:lvl3pPr marL="11430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3pPr>
      <a:lvl4pPr marL="16002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4pPr>
      <a:lvl5pPr marL="20574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2106706" y="2584824"/>
            <a:ext cx="184666" cy="369332"/>
          </a:xfrm>
          <a:prstGeom prst="rect">
            <a:avLst/>
          </a:prstGeom>
          <a:noFill/>
        </p:spPr>
        <p:txBody>
          <a:bodyPr wrap="none" rtlCol="0">
            <a:spAutoFit/>
          </a:bodyPr>
          <a:lstStyle/>
          <a:p>
            <a:endParaRPr lang="en-US" dirty="0"/>
          </a:p>
        </p:txBody>
      </p:sp>
      <p:sp>
        <p:nvSpPr>
          <p:cNvPr id="6" name="TextBox 5"/>
          <p:cNvSpPr txBox="1"/>
          <p:nvPr/>
        </p:nvSpPr>
        <p:spPr>
          <a:xfrm>
            <a:off x="9915328" y="5584081"/>
            <a:ext cx="184666" cy="369332"/>
          </a:xfrm>
          <a:prstGeom prst="rect">
            <a:avLst/>
          </a:prstGeom>
          <a:noFill/>
        </p:spPr>
        <p:txBody>
          <a:bodyPr wrap="none" rtlCol="0">
            <a:spAutoFit/>
          </a:bodyPr>
          <a:lstStyle/>
          <a:p>
            <a:endParaRPr lang="en-US"/>
          </a:p>
        </p:txBody>
      </p:sp>
      <p:sp>
        <p:nvSpPr>
          <p:cNvPr id="8" name="TextBox 7"/>
          <p:cNvSpPr txBox="1"/>
          <p:nvPr/>
        </p:nvSpPr>
        <p:spPr>
          <a:xfrm>
            <a:off x="-3428853" y="-15888"/>
            <a:ext cx="3262654" cy="5940088"/>
          </a:xfrm>
          <a:prstGeom prst="rect">
            <a:avLst/>
          </a:prstGeom>
          <a:solidFill>
            <a:srgbClr val="CCFFCC"/>
          </a:solidFill>
        </p:spPr>
        <p:txBody>
          <a:bodyPr wrap="square" rtlCol="0">
            <a:spAutoFit/>
          </a:bodyPr>
          <a:lstStyle/>
          <a:p>
            <a:r>
              <a:rPr lang="en-US" sz="2000" b="1" dirty="0"/>
              <a:t>TIMING/VIDEO</a:t>
            </a:r>
          </a:p>
          <a:p>
            <a:r>
              <a:rPr lang="en-US" sz="2000" b="1" dirty="0"/>
              <a:t>Remove auto-advancing after creating a video version:</a:t>
            </a:r>
          </a:p>
          <a:p>
            <a:endParaRPr lang="en-US" sz="2000" b="1" dirty="0"/>
          </a:p>
          <a:p>
            <a:r>
              <a:rPr lang="en-US" sz="2000" b="1" dirty="0"/>
              <a:t>On/Off:</a:t>
            </a:r>
          </a:p>
          <a:p>
            <a:r>
              <a:rPr lang="en-US" sz="2000" dirty="0"/>
              <a:t>In the tabs (not menu): “Slide Show” </a:t>
            </a:r>
          </a:p>
          <a:p>
            <a:r>
              <a:rPr lang="en-US" sz="2000" dirty="0"/>
              <a:t>[X] Play Narrations</a:t>
            </a:r>
          </a:p>
          <a:p>
            <a:r>
              <a:rPr lang="en-US" sz="2000" dirty="0"/>
              <a:t>[X] Use Timings</a:t>
            </a:r>
          </a:p>
          <a:p>
            <a:r>
              <a:rPr lang="en-US" sz="2000" dirty="0"/>
              <a:t>[  ] Show Media Controls</a:t>
            </a:r>
          </a:p>
          <a:p>
            <a:endParaRPr lang="en-US" sz="2000" dirty="0"/>
          </a:p>
          <a:p>
            <a:r>
              <a:rPr lang="en-US" sz="2000" b="1" dirty="0"/>
              <a:t>Clear the timings completely:</a:t>
            </a:r>
          </a:p>
          <a:p>
            <a:r>
              <a:rPr lang="en-US" sz="2000" dirty="0"/>
              <a:t>Select all the slides</a:t>
            </a:r>
          </a:p>
          <a:p>
            <a:r>
              <a:rPr lang="en-US" sz="2000" dirty="0"/>
              <a:t>Right click a slide &gt; “Slide Transition…”</a:t>
            </a:r>
          </a:p>
          <a:p>
            <a:r>
              <a:rPr lang="en-US" sz="2000" dirty="0"/>
              <a:t>In the “Advance slide” section uncheck “Automatically after”</a:t>
            </a:r>
          </a:p>
        </p:txBody>
      </p:sp>
      <p:sp>
        <p:nvSpPr>
          <p:cNvPr id="9" name="Title 1"/>
          <p:cNvSpPr txBox="1">
            <a:spLocks/>
          </p:cNvSpPr>
          <p:nvPr/>
        </p:nvSpPr>
        <p:spPr>
          <a:xfrm>
            <a:off x="685801" y="1868237"/>
            <a:ext cx="7887112" cy="2934475"/>
          </a:xfrm>
          <a:prstGeom prst="rect">
            <a:avLst/>
          </a:prstGeom>
          <a:effectLst>
            <a:glow rad="63500">
              <a:schemeClr val="bg1">
                <a:alpha val="40000"/>
              </a:schemeClr>
            </a:glow>
          </a:effectLst>
        </p:spPr>
        <p:txBody>
          <a:bodyPr vert="horz" lIns="91440" tIns="45720" rIns="91440" bIns="45720" rtlCol="0" anchor="ctr">
            <a:noAutofit/>
          </a:bodyPr>
          <a:lstStyle>
            <a:lvl1pPr algn="l" defTabSz="457200" rtl="0" eaLnBrk="1" latinLnBrk="0" hangingPunct="1">
              <a:spcBef>
                <a:spcPct val="0"/>
              </a:spcBef>
              <a:buNone/>
              <a:defRPr sz="4200" kern="1200">
                <a:solidFill>
                  <a:schemeClr val="tx1"/>
                </a:solidFill>
                <a:latin typeface="Palatino Linotype"/>
                <a:ea typeface="+mj-ea"/>
                <a:cs typeface="Palatino Linotype"/>
              </a:defRPr>
            </a:lvl1pPr>
          </a:lstStyle>
          <a:p>
            <a:r>
              <a:rPr lang="en-US" sz="2000" dirty="0" smtClean="0">
                <a:solidFill>
                  <a:srgbClr val="FFFFFF"/>
                </a:solidFill>
              </a:rPr>
              <a:t>The complete guide to</a:t>
            </a:r>
            <a:r>
              <a:rPr lang="en-US" sz="1600" dirty="0" smtClean="0">
                <a:solidFill>
                  <a:srgbClr val="FFFFFF"/>
                </a:solidFill>
              </a:rPr>
              <a:t/>
            </a:r>
            <a:br>
              <a:rPr lang="en-US" sz="1600" dirty="0" smtClean="0">
                <a:solidFill>
                  <a:srgbClr val="FFFFFF"/>
                </a:solidFill>
              </a:rPr>
            </a:br>
            <a:r>
              <a:rPr lang="en-US" sz="4800" dirty="0" smtClean="0">
                <a:solidFill>
                  <a:srgbClr val="FFFFFF"/>
                </a:solidFill>
              </a:rPr>
              <a:t>Designing Mobile</a:t>
            </a:r>
            <a:br>
              <a:rPr lang="en-US" sz="4800" dirty="0" smtClean="0">
                <a:solidFill>
                  <a:srgbClr val="FFFFFF"/>
                </a:solidFill>
              </a:rPr>
            </a:br>
            <a:r>
              <a:rPr lang="en-US" sz="4800" dirty="0" smtClean="0">
                <a:solidFill>
                  <a:srgbClr val="FFFFFF"/>
                </a:solidFill>
              </a:rPr>
              <a:t>User Experiences</a:t>
            </a:r>
            <a:br>
              <a:rPr lang="en-US" sz="4800" dirty="0" smtClean="0">
                <a:solidFill>
                  <a:srgbClr val="FFFFFF"/>
                </a:solidFill>
              </a:rPr>
            </a:br>
            <a:r>
              <a:rPr lang="en-US" sz="2000" dirty="0" smtClean="0">
                <a:solidFill>
                  <a:srgbClr val="FFFFFF"/>
                </a:solidFill>
              </a:rPr>
              <a:t/>
            </a:r>
            <a:br>
              <a:rPr lang="en-US" sz="2000" dirty="0" smtClean="0">
                <a:solidFill>
                  <a:srgbClr val="FFFFFF"/>
                </a:solidFill>
              </a:rPr>
            </a:br>
            <a:r>
              <a:rPr lang="en-US" sz="3200" i="1" dirty="0">
                <a:solidFill>
                  <a:schemeClr val="bg1"/>
                </a:solidFill>
              </a:rPr>
              <a:t>6) Information Architecture</a:t>
            </a:r>
            <a:br>
              <a:rPr lang="en-US" sz="3200" i="1" dirty="0">
                <a:solidFill>
                  <a:schemeClr val="bg1"/>
                </a:solidFill>
              </a:rPr>
            </a:br>
            <a:r>
              <a:rPr lang="en-US" sz="3200" i="1" dirty="0">
                <a:solidFill>
                  <a:schemeClr val="bg1"/>
                </a:solidFill>
              </a:rPr>
              <a:t>    </a:t>
            </a:r>
            <a:r>
              <a:rPr lang="en-US" sz="3200" b="1" i="1" dirty="0">
                <a:solidFill>
                  <a:schemeClr val="bg1"/>
                </a:solidFill>
              </a:rPr>
              <a:t> </a:t>
            </a:r>
            <a:r>
              <a:rPr lang="en-US" sz="3200" b="1" dirty="0">
                <a:solidFill>
                  <a:schemeClr val="bg1"/>
                </a:solidFill>
                <a:latin typeface="Akzidenz Grotesk BE"/>
                <a:cs typeface="Akzidenz Grotesk BE"/>
              </a:rPr>
              <a:t>Assignment</a:t>
            </a:r>
            <a:endParaRPr lang="en-US" sz="3200" dirty="0">
              <a:solidFill>
                <a:srgbClr val="FFFFFF"/>
              </a:solidFill>
            </a:endParaRPr>
          </a:p>
        </p:txBody>
      </p:sp>
      <p:sp>
        <p:nvSpPr>
          <p:cNvPr id="10" name="Subtitle 2"/>
          <p:cNvSpPr txBox="1">
            <a:spLocks/>
          </p:cNvSpPr>
          <p:nvPr/>
        </p:nvSpPr>
        <p:spPr>
          <a:xfrm>
            <a:off x="685801" y="5031631"/>
            <a:ext cx="5083581" cy="921782"/>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3600" kern="1200">
                <a:solidFill>
                  <a:schemeClr val="bg1"/>
                </a:solidFill>
                <a:latin typeface="Palatino"/>
                <a:ea typeface="+mn-ea"/>
                <a:cs typeface="Palatino"/>
              </a:defRPr>
            </a:lvl1pPr>
            <a:lvl2pPr marL="4572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2pPr>
            <a:lvl3pPr marL="9144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3pPr>
            <a:lvl4pPr marL="13716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4pPr>
            <a:lvl5pPr marL="18288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smtClean="0"/>
              <a:t>@shoobe01</a:t>
            </a:r>
          </a:p>
          <a:p>
            <a:r>
              <a:rPr lang="en-US" sz="2000" smtClean="0"/>
              <a:t>4ourth.com</a:t>
            </a:r>
            <a:endParaRPr lang="en-US" i="1" dirty="0"/>
          </a:p>
        </p:txBody>
      </p:sp>
    </p:spTree>
    <p:extLst>
      <p:ext uri="{BB962C8B-B14F-4D97-AF65-F5344CB8AC3E}">
        <p14:creationId xmlns:p14="http://schemas.microsoft.com/office/powerpoint/2010/main" val="221900256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Information </a:t>
            </a:r>
            <a:r>
              <a:rPr lang="en-US" sz="3200" dirty="0">
                <a:solidFill>
                  <a:srgbClr val="F2806C"/>
                </a:solidFill>
                <a:latin typeface="Palatino"/>
                <a:cs typeface="Palatino"/>
              </a:rPr>
              <a:t>Architecture</a:t>
            </a:r>
            <a:endParaRPr lang="en-US" sz="3200" dirty="0" smtClean="0">
              <a:solidFill>
                <a:srgbClr val="F2806C"/>
              </a:solidFill>
              <a:latin typeface="Palatino"/>
              <a:cs typeface="Palatino"/>
            </a:endParaRPr>
          </a:p>
        </p:txBody>
      </p:sp>
      <p:sp>
        <p:nvSpPr>
          <p:cNvPr id="4" name="Content Placeholder 2"/>
          <p:cNvSpPr>
            <a:spLocks noGrp="1"/>
          </p:cNvSpPr>
          <p:nvPr>
            <p:ph idx="1"/>
          </p:nvPr>
        </p:nvSpPr>
        <p:spPr>
          <a:xfrm>
            <a:off x="457200" y="2298830"/>
            <a:ext cx="7913687" cy="4329360"/>
          </a:xfrm>
        </p:spPr>
        <p:txBody>
          <a:bodyPr>
            <a:normAutofit/>
          </a:bodyPr>
          <a:lstStyle/>
          <a:p>
            <a:pPr marL="0" indent="0">
              <a:buClr>
                <a:srgbClr val="E9213C"/>
              </a:buClr>
              <a:buNone/>
            </a:pPr>
            <a:r>
              <a:rPr lang="en-US" sz="2000" dirty="0">
                <a:solidFill>
                  <a:schemeClr val="bg1"/>
                </a:solidFill>
                <a:latin typeface="Akzidenz Grotesk BE"/>
                <a:cs typeface="Akzidenz Grotesk BE"/>
              </a:rPr>
              <a:t>If you haven't yet designed the task flow (or IA) of your product, now is probably time to start. Try to build it with no happy path, or consider these tactics and reorganize whatever IA or Sitemap you do have on hand. </a:t>
            </a:r>
          </a:p>
        </p:txBody>
      </p:sp>
    </p:spTree>
    <p:extLst>
      <p:ext uri="{BB962C8B-B14F-4D97-AF65-F5344CB8AC3E}">
        <p14:creationId xmlns:p14="http://schemas.microsoft.com/office/powerpoint/2010/main" val="319253642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Information Architecture: Entry</a:t>
            </a:r>
          </a:p>
        </p:txBody>
      </p:sp>
      <p:sp>
        <p:nvSpPr>
          <p:cNvPr id="4" name="Content Placeholder 2"/>
          <p:cNvSpPr>
            <a:spLocks noGrp="1"/>
          </p:cNvSpPr>
          <p:nvPr>
            <p:ph idx="1"/>
          </p:nvPr>
        </p:nvSpPr>
        <p:spPr>
          <a:xfrm>
            <a:off x="457200" y="2298830"/>
            <a:ext cx="7913687" cy="4329360"/>
          </a:xfrm>
        </p:spPr>
        <p:txBody>
          <a:bodyPr>
            <a:normAutofit/>
          </a:bodyPr>
          <a:lstStyle/>
          <a:p>
            <a:pPr>
              <a:buClr>
                <a:srgbClr val="E9213C"/>
              </a:buClr>
            </a:pPr>
            <a:r>
              <a:rPr lang="en-US" sz="2000" dirty="0" smtClean="0">
                <a:solidFill>
                  <a:schemeClr val="bg1"/>
                </a:solidFill>
                <a:latin typeface="Akzidenz Grotesk BE"/>
                <a:cs typeface="Akzidenz Grotesk BE"/>
              </a:rPr>
              <a:t>Where </a:t>
            </a:r>
            <a:r>
              <a:rPr lang="en-US" sz="2000" dirty="0">
                <a:solidFill>
                  <a:schemeClr val="bg1"/>
                </a:solidFill>
                <a:latin typeface="Akzidenz Grotesk BE"/>
                <a:cs typeface="Akzidenz Grotesk BE"/>
              </a:rPr>
              <a:t>do people start</a:t>
            </a:r>
            <a:r>
              <a:rPr lang="en-US" sz="2000" dirty="0" smtClean="0">
                <a:solidFill>
                  <a:schemeClr val="bg1"/>
                </a:solidFill>
                <a:latin typeface="Akzidenz Grotesk BE"/>
                <a:cs typeface="Akzidenz Grotesk BE"/>
              </a:rPr>
              <a:t>?</a:t>
            </a:r>
          </a:p>
          <a:p>
            <a:pPr>
              <a:buClr>
                <a:srgbClr val="E9213C"/>
              </a:buClr>
            </a:pPr>
            <a:r>
              <a:rPr lang="en-US" sz="2000" dirty="0" smtClean="0">
                <a:solidFill>
                  <a:schemeClr val="bg1"/>
                </a:solidFill>
                <a:latin typeface="Akzidenz Grotesk BE"/>
                <a:cs typeface="Akzidenz Grotesk BE"/>
              </a:rPr>
              <a:t>Always </a:t>
            </a:r>
            <a:r>
              <a:rPr lang="en-US" sz="2000" dirty="0">
                <a:solidFill>
                  <a:schemeClr val="bg1"/>
                </a:solidFill>
                <a:latin typeface="Akzidenz Grotesk BE"/>
                <a:cs typeface="Akzidenz Grotesk BE"/>
              </a:rPr>
              <a:t>the home page or can they resume, come in and be dealt with cleanly from other sources? </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Think in terms </a:t>
            </a:r>
            <a:r>
              <a:rPr lang="en-US" sz="2000" smtClean="0">
                <a:solidFill>
                  <a:schemeClr val="bg1"/>
                </a:solidFill>
                <a:latin typeface="Akzidenz Grotesk BE"/>
                <a:cs typeface="Akzidenz Grotesk BE"/>
              </a:rPr>
              <a:t>of tasks, not user profiles or choices of path.</a:t>
            </a:r>
            <a:endParaRPr lang="en-US" sz="2000" dirty="0">
              <a:solidFill>
                <a:schemeClr val="bg1"/>
              </a:solidFill>
              <a:latin typeface="Akzidenz Grotesk BE"/>
              <a:cs typeface="Akzidenz Grotesk BE"/>
            </a:endParaRPr>
          </a:p>
        </p:txBody>
      </p:sp>
    </p:spTree>
    <p:extLst>
      <p:ext uri="{BB962C8B-B14F-4D97-AF65-F5344CB8AC3E}">
        <p14:creationId xmlns:p14="http://schemas.microsoft.com/office/powerpoint/2010/main" val="873119726"/>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Information Architecture: Avoid errors</a:t>
            </a:r>
          </a:p>
        </p:txBody>
      </p:sp>
      <p:sp>
        <p:nvSpPr>
          <p:cNvPr id="4" name="Content Placeholder 2"/>
          <p:cNvSpPr>
            <a:spLocks noGrp="1"/>
          </p:cNvSpPr>
          <p:nvPr>
            <p:ph idx="1"/>
          </p:nvPr>
        </p:nvSpPr>
        <p:spPr>
          <a:xfrm>
            <a:off x="457200" y="2298830"/>
            <a:ext cx="7913687" cy="4329360"/>
          </a:xfrm>
        </p:spPr>
        <p:txBody>
          <a:bodyPr>
            <a:normAutofit/>
          </a:bodyPr>
          <a:lstStyle/>
          <a:p>
            <a:pPr>
              <a:buClr>
                <a:srgbClr val="E9213C"/>
              </a:buClr>
            </a:pPr>
            <a:r>
              <a:rPr lang="en-US" sz="2000" dirty="0" smtClean="0">
                <a:solidFill>
                  <a:schemeClr val="bg1"/>
                </a:solidFill>
                <a:latin typeface="Akzidenz Grotesk BE"/>
                <a:cs typeface="Akzidenz Grotesk BE"/>
              </a:rPr>
              <a:t>Take </a:t>
            </a:r>
            <a:r>
              <a:rPr lang="en-US" sz="2000" dirty="0">
                <a:solidFill>
                  <a:schemeClr val="bg1"/>
                </a:solidFill>
                <a:latin typeface="Akzidenz Grotesk BE"/>
                <a:cs typeface="Akzidenz Grotesk BE"/>
              </a:rPr>
              <a:t>any three error conditions or dead ends in this project, or any launched </a:t>
            </a:r>
            <a:r>
              <a:rPr lang="en-US" sz="2000" dirty="0" smtClean="0">
                <a:solidFill>
                  <a:schemeClr val="bg1"/>
                </a:solidFill>
                <a:latin typeface="Akzidenz Grotesk BE"/>
                <a:cs typeface="Akzidenz Grotesk BE"/>
              </a:rPr>
              <a:t>product.</a:t>
            </a:r>
          </a:p>
          <a:p>
            <a:pPr>
              <a:buClr>
                <a:srgbClr val="E9213C"/>
              </a:buClr>
            </a:pPr>
            <a:r>
              <a:rPr lang="en-US" sz="2000" dirty="0" smtClean="0">
                <a:solidFill>
                  <a:schemeClr val="bg1"/>
                </a:solidFill>
                <a:latin typeface="Akzidenz Grotesk BE"/>
                <a:cs typeface="Akzidenz Grotesk BE"/>
              </a:rPr>
              <a:t>How </a:t>
            </a:r>
            <a:r>
              <a:rPr lang="en-US" sz="2000" dirty="0">
                <a:solidFill>
                  <a:schemeClr val="bg1"/>
                </a:solidFill>
                <a:latin typeface="Akzidenz Grotesk BE"/>
                <a:cs typeface="Akzidenz Grotesk BE"/>
              </a:rPr>
              <a:t>can you eliminate them? </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We'll </a:t>
            </a:r>
            <a:r>
              <a:rPr lang="en-US" sz="2000" dirty="0">
                <a:solidFill>
                  <a:schemeClr val="bg1"/>
                </a:solidFill>
                <a:latin typeface="Akzidenz Grotesk BE"/>
                <a:cs typeface="Akzidenz Grotesk BE"/>
              </a:rPr>
              <a:t>talk more about that in lesson 11, so if you get stuck, make </a:t>
            </a:r>
            <a:r>
              <a:rPr lang="en-US" sz="2000" dirty="0" smtClean="0">
                <a:solidFill>
                  <a:schemeClr val="bg1"/>
                </a:solidFill>
                <a:latin typeface="Akzidenz Grotesk BE"/>
                <a:cs typeface="Akzidenz Grotesk BE"/>
              </a:rPr>
              <a:t>a </a:t>
            </a:r>
            <a:r>
              <a:rPr lang="en-US" sz="2000" dirty="0">
                <a:solidFill>
                  <a:schemeClr val="bg1"/>
                </a:solidFill>
                <a:latin typeface="Akzidenz Grotesk BE"/>
                <a:cs typeface="Akzidenz Grotesk BE"/>
              </a:rPr>
              <a:t>note</a:t>
            </a:r>
            <a:r>
              <a:rPr lang="en-US" sz="2000" dirty="0" smtClean="0">
                <a:solidFill>
                  <a:schemeClr val="bg1"/>
                </a:solidFill>
                <a:latin typeface="Akzidenz Grotesk BE"/>
                <a:cs typeface="Akzidenz Grotesk BE"/>
              </a:rPr>
              <a:t>.</a:t>
            </a:r>
            <a:endParaRPr lang="en-US" sz="2000" dirty="0">
              <a:solidFill>
                <a:schemeClr val="bg1"/>
              </a:solidFill>
              <a:latin typeface="Akzidenz Grotesk BE"/>
              <a:cs typeface="Akzidenz Grotesk BE"/>
            </a:endParaRPr>
          </a:p>
        </p:txBody>
      </p:sp>
    </p:spTree>
    <p:extLst>
      <p:ext uri="{BB962C8B-B14F-4D97-AF65-F5344CB8AC3E}">
        <p14:creationId xmlns:p14="http://schemas.microsoft.com/office/powerpoint/2010/main" val="3265563965"/>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8693710" cy="584776"/>
          </a:xfrm>
          <a:prstGeom prst="rect">
            <a:avLst/>
          </a:prstGeom>
          <a:noFill/>
        </p:spPr>
        <p:txBody>
          <a:bodyPr wrap="square" rtlCol="0">
            <a:spAutoFit/>
          </a:bodyPr>
          <a:lstStyle/>
          <a:p>
            <a:r>
              <a:rPr lang="en-US" sz="3200" dirty="0" smtClean="0">
                <a:solidFill>
                  <a:srgbClr val="F2806C"/>
                </a:solidFill>
                <a:latin typeface="Palatino"/>
                <a:cs typeface="Palatino"/>
              </a:rPr>
              <a:t>Information Architecture: Focus or snacking?</a:t>
            </a:r>
          </a:p>
        </p:txBody>
      </p:sp>
      <p:sp>
        <p:nvSpPr>
          <p:cNvPr id="4" name="Content Placeholder 2"/>
          <p:cNvSpPr>
            <a:spLocks noGrp="1"/>
          </p:cNvSpPr>
          <p:nvPr>
            <p:ph idx="1"/>
          </p:nvPr>
        </p:nvSpPr>
        <p:spPr>
          <a:xfrm>
            <a:off x="457200" y="2298830"/>
            <a:ext cx="7913687" cy="4329360"/>
          </a:xfrm>
        </p:spPr>
        <p:txBody>
          <a:bodyPr>
            <a:normAutofit/>
          </a:bodyPr>
          <a:lstStyle/>
          <a:p>
            <a:pPr>
              <a:buClr>
                <a:srgbClr val="E9213C"/>
              </a:buClr>
            </a:pPr>
            <a:r>
              <a:rPr lang="en-US" sz="2000" dirty="0" smtClean="0">
                <a:solidFill>
                  <a:schemeClr val="bg1"/>
                </a:solidFill>
                <a:latin typeface="Akzidenz Grotesk BE"/>
                <a:cs typeface="Akzidenz Grotesk BE"/>
              </a:rPr>
              <a:t>Does </a:t>
            </a:r>
            <a:r>
              <a:rPr lang="en-US" sz="2000" dirty="0">
                <a:solidFill>
                  <a:schemeClr val="bg1"/>
                </a:solidFill>
                <a:latin typeface="Akzidenz Grotesk BE"/>
                <a:cs typeface="Akzidenz Grotesk BE"/>
              </a:rPr>
              <a:t>your product require user focus</a:t>
            </a:r>
            <a:r>
              <a:rPr lang="en-US" sz="2000" dirty="0" smtClean="0">
                <a:solidFill>
                  <a:schemeClr val="bg1"/>
                </a:solidFill>
                <a:latin typeface="Akzidenz Grotesk BE"/>
                <a:cs typeface="Akzidenz Grotesk BE"/>
              </a:rPr>
              <a:t>?</a:t>
            </a:r>
          </a:p>
          <a:p>
            <a:pPr>
              <a:buClr>
                <a:srgbClr val="E9213C"/>
              </a:buClr>
            </a:pPr>
            <a:r>
              <a:rPr lang="en-US" sz="2000" dirty="0" smtClean="0">
                <a:solidFill>
                  <a:schemeClr val="bg1"/>
                </a:solidFill>
                <a:latin typeface="Akzidenz Grotesk BE"/>
                <a:cs typeface="Akzidenz Grotesk BE"/>
              </a:rPr>
              <a:t>How </a:t>
            </a:r>
            <a:r>
              <a:rPr lang="en-US" sz="2000" dirty="0">
                <a:solidFill>
                  <a:schemeClr val="bg1"/>
                </a:solidFill>
                <a:latin typeface="Akzidenz Grotesk BE"/>
                <a:cs typeface="Akzidenz Grotesk BE"/>
              </a:rPr>
              <a:t>can you instead support distraction, interruption and information snacking? </a:t>
            </a:r>
          </a:p>
        </p:txBody>
      </p:sp>
    </p:spTree>
    <p:extLst>
      <p:ext uri="{BB962C8B-B14F-4D97-AF65-F5344CB8AC3E}">
        <p14:creationId xmlns:p14="http://schemas.microsoft.com/office/powerpoint/2010/main" val="746882851"/>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Information Architecture: Re-engaging</a:t>
            </a:r>
          </a:p>
        </p:txBody>
      </p:sp>
      <p:sp>
        <p:nvSpPr>
          <p:cNvPr id="4" name="Content Placeholder 2"/>
          <p:cNvSpPr>
            <a:spLocks noGrp="1"/>
          </p:cNvSpPr>
          <p:nvPr>
            <p:ph idx="1"/>
          </p:nvPr>
        </p:nvSpPr>
        <p:spPr>
          <a:xfrm>
            <a:off x="457200" y="2298830"/>
            <a:ext cx="7913687" cy="4329360"/>
          </a:xfrm>
        </p:spPr>
        <p:txBody>
          <a:bodyPr>
            <a:normAutofit/>
          </a:bodyPr>
          <a:lstStyle/>
          <a:p>
            <a:pPr>
              <a:buClr>
                <a:srgbClr val="E9213C"/>
              </a:buClr>
            </a:pPr>
            <a:r>
              <a:rPr lang="en-US" sz="2000" dirty="0" smtClean="0">
                <a:solidFill>
                  <a:schemeClr val="bg1"/>
                </a:solidFill>
                <a:latin typeface="Akzidenz Grotesk BE"/>
                <a:cs typeface="Akzidenz Grotesk BE"/>
              </a:rPr>
              <a:t>When </a:t>
            </a:r>
            <a:r>
              <a:rPr lang="en-US" sz="2000" dirty="0">
                <a:solidFill>
                  <a:schemeClr val="bg1"/>
                </a:solidFill>
                <a:latin typeface="Akzidenz Grotesk BE"/>
                <a:cs typeface="Akzidenz Grotesk BE"/>
              </a:rPr>
              <a:t>people get distracted, or forgetful, or bored, how can you bring them back in</a:t>
            </a:r>
            <a:r>
              <a:rPr lang="en-US" sz="2000" dirty="0" smtClean="0">
                <a:solidFill>
                  <a:schemeClr val="bg1"/>
                </a:solidFill>
                <a:latin typeface="Akzidenz Grotesk BE"/>
                <a:cs typeface="Akzidenz Grotesk BE"/>
              </a:rPr>
              <a:t>?</a:t>
            </a:r>
          </a:p>
          <a:p>
            <a:pPr>
              <a:buClr>
                <a:srgbClr val="E9213C"/>
              </a:buClr>
            </a:pPr>
            <a:r>
              <a:rPr lang="en-US" sz="2000" dirty="0" smtClean="0">
                <a:solidFill>
                  <a:schemeClr val="bg1"/>
                </a:solidFill>
                <a:latin typeface="Akzidenz Grotesk BE"/>
                <a:cs typeface="Akzidenz Grotesk BE"/>
              </a:rPr>
              <a:t>Reminders</a:t>
            </a:r>
            <a:r>
              <a:rPr lang="en-US" sz="2000" dirty="0">
                <a:solidFill>
                  <a:schemeClr val="bg1"/>
                </a:solidFill>
                <a:latin typeface="Akzidenz Grotesk BE"/>
                <a:cs typeface="Akzidenz Grotesk BE"/>
              </a:rPr>
              <a:t>, notifications, messages, emails</a:t>
            </a:r>
            <a:r>
              <a:rPr lang="en-US" sz="2000" dirty="0" smtClean="0">
                <a:solidFill>
                  <a:schemeClr val="bg1"/>
                </a:solidFill>
                <a:latin typeface="Akzidenz Grotesk BE"/>
                <a:cs typeface="Akzidenz Grotesk BE"/>
              </a:rPr>
              <a:t>?</a:t>
            </a:r>
          </a:p>
          <a:p>
            <a:pPr>
              <a:buClr>
                <a:srgbClr val="E9213C"/>
              </a:buClr>
            </a:pPr>
            <a:r>
              <a:rPr lang="en-US" sz="2000" dirty="0" smtClean="0">
                <a:solidFill>
                  <a:schemeClr val="bg1"/>
                </a:solidFill>
                <a:latin typeface="Akzidenz Grotesk BE"/>
                <a:cs typeface="Akzidenz Grotesk BE"/>
              </a:rPr>
              <a:t>What </a:t>
            </a:r>
            <a:r>
              <a:rPr lang="en-US" sz="2000" dirty="0">
                <a:solidFill>
                  <a:schemeClr val="bg1"/>
                </a:solidFill>
                <a:latin typeface="Akzidenz Grotesk BE"/>
                <a:cs typeface="Akzidenz Grotesk BE"/>
              </a:rPr>
              <a:t>is the experience</a:t>
            </a:r>
            <a:r>
              <a:rPr lang="en-US" sz="2000" dirty="0" smtClean="0">
                <a:solidFill>
                  <a:schemeClr val="bg1"/>
                </a:solidFill>
                <a:latin typeface="Akzidenz Grotesk BE"/>
                <a:cs typeface="Akzidenz Grotesk BE"/>
              </a:rPr>
              <a:t>?</a:t>
            </a:r>
          </a:p>
          <a:p>
            <a:pPr>
              <a:buClr>
                <a:srgbClr val="E9213C"/>
              </a:buClr>
            </a:pPr>
            <a:r>
              <a:rPr lang="en-US" sz="2000" dirty="0" smtClean="0">
                <a:solidFill>
                  <a:schemeClr val="bg1"/>
                </a:solidFill>
                <a:latin typeface="Akzidenz Grotesk BE"/>
                <a:cs typeface="Akzidenz Grotesk BE"/>
              </a:rPr>
              <a:t>Can </a:t>
            </a:r>
            <a:r>
              <a:rPr lang="en-US" sz="2000" dirty="0">
                <a:solidFill>
                  <a:schemeClr val="bg1"/>
                </a:solidFill>
                <a:latin typeface="Akzidenz Grotesk BE"/>
                <a:cs typeface="Akzidenz Grotesk BE"/>
              </a:rPr>
              <a:t>you build the system to allow seamlessly resuming their last task? </a:t>
            </a:r>
          </a:p>
        </p:txBody>
      </p:sp>
    </p:spTree>
    <p:extLst>
      <p:ext uri="{BB962C8B-B14F-4D97-AF65-F5344CB8AC3E}">
        <p14:creationId xmlns:p14="http://schemas.microsoft.com/office/powerpoint/2010/main" val="3282330424"/>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197203</TotalTime>
  <Words>295</Words>
  <Application>Microsoft Macintosh PowerPoint</Application>
  <PresentationFormat>On-screen Show (4:3)</PresentationFormat>
  <Paragraphs>40</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Akzidenz Grotesk</vt:lpstr>
      <vt:lpstr>Akzidenz Grotesk BE</vt:lpstr>
      <vt:lpstr>Calibri</vt:lpstr>
      <vt:lpstr>Palatino</vt:lpstr>
      <vt:lpstr>Palatino Linotype</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Hoober</dc:creator>
  <cp:lastModifiedBy>Steven Hoobr</cp:lastModifiedBy>
  <cp:revision>1369</cp:revision>
  <cp:lastPrinted>2013-04-15T23:35:07Z</cp:lastPrinted>
  <dcterms:created xsi:type="dcterms:W3CDTF">2011-10-30T17:26:39Z</dcterms:created>
  <dcterms:modified xsi:type="dcterms:W3CDTF">2015-12-28T20:09:21Z</dcterms:modified>
</cp:coreProperties>
</file>