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591" r:id="rId2"/>
    <p:sldId id="634" r:id="rId3"/>
    <p:sldId id="635" r:id="rId4"/>
    <p:sldId id="636" r:id="rId5"/>
    <p:sldId id="637" r:id="rId6"/>
    <p:sldId id="642" r:id="rId7"/>
    <p:sldId id="638" r:id="rId8"/>
    <p:sldId id="644" r:id="rId9"/>
    <p:sldId id="645" r:id="rId10"/>
    <p:sldId id="639" r:id="rId11"/>
    <p:sldId id="640" r:id="rId12"/>
    <p:sldId id="641" r:id="rId13"/>
    <p:sldId id="646" r:id="rId14"/>
    <p:sldId id="647" r:id="rId15"/>
    <p:sldId id="643" r:id="rId16"/>
    <p:sldId id="64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42" autoAdjust="0"/>
    <p:restoredTop sz="75427" autoAdjust="0"/>
  </p:normalViewPr>
  <p:slideViewPr>
    <p:cSldViewPr snapToGrid="0" snapToObjects="1">
      <p:cViewPr varScale="1">
        <p:scale>
          <a:sx n="74" d="100"/>
          <a:sy n="74" d="100"/>
        </p:scale>
        <p:origin x="88" y="176"/>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Last time we talked about the</a:t>
            </a:r>
            <a:r>
              <a:rPr lang="en-US" sz="1200" kern="1200" baseline="0" dirty="0" smtClean="0">
                <a:solidFill>
                  <a:schemeClr val="tx1"/>
                </a:solidFill>
                <a:latin typeface="+mn-lt"/>
                <a:ea typeface="+mn-ea"/>
                <a:cs typeface="+mn-cs"/>
              </a:rPr>
              <a:t> choices you have to make when you’ve settled on making an app. This time, we’re going to talk about the parallel path: What your options are when you’ve settled on making a website.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much as I say responsive is a subset of adaptive,</a:t>
            </a:r>
            <a:r>
              <a:rPr lang="en-US" baseline="0" dirty="0" smtClean="0"/>
              <a:t> they end up being sold as two approaches. So, to boil it down: </a:t>
            </a:r>
            <a:r>
              <a:rPr lang="en-US" dirty="0" smtClean="0"/>
              <a:t>RWD</a:t>
            </a:r>
            <a:r>
              <a:rPr lang="en-US" baseline="0" dirty="0" smtClean="0"/>
              <a:t> is talked about a lot, but adaptive is enterprise grade and makes money. </a:t>
            </a:r>
          </a:p>
          <a:p>
            <a:endParaRPr lang="en-US" baseline="0" dirty="0" smtClean="0"/>
          </a:p>
          <a:p>
            <a:r>
              <a:rPr lang="en-US" baseline="0" dirty="0" smtClean="0"/>
              <a:t>Responsive is buzzy, and easy to demonstrate. But it’s hard to scale and maintain. It has huge performance issues, and I mean that it’s causing the average page size on the entire Internet to go up, markedly. </a:t>
            </a:r>
          </a:p>
          <a:p>
            <a:endParaRPr lang="en-US" baseline="0" dirty="0" smtClean="0"/>
          </a:p>
          <a:p>
            <a:r>
              <a:rPr lang="en-US" baseline="0" dirty="0" smtClean="0"/>
              <a:t>Adaptive, on the other hand, drives business. 82% of the top 100 sites are using device detection, and loading different sites or changing out features based on capabilities. Little places like amazon. The downsides are increased initial investment, and having to get the server guys to play nice with the </a:t>
            </a:r>
            <a:r>
              <a:rPr lang="en-US" baseline="0" dirty="0" err="1" smtClean="0"/>
              <a:t>webdevs</a:t>
            </a:r>
            <a:r>
              <a:rPr lang="en-US" baseline="0" dirty="0" smtClean="0"/>
              <a:t>, but it is much higher performing and is designed for maintenance. </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10</a:t>
            </a:fld>
            <a:endParaRPr lang="en-US" dirty="0"/>
          </a:p>
        </p:txBody>
      </p:sp>
    </p:spTree>
    <p:extLst>
      <p:ext uri="{BB962C8B-B14F-4D97-AF65-F5344CB8AC3E}">
        <p14:creationId xmlns:p14="http://schemas.microsoft.com/office/powerpoint/2010/main" val="1843993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you haven’t picked up on it already, I say this isn’t quite either/or. It’s a continuum, and an evolution. </a:t>
            </a:r>
          </a:p>
          <a:p>
            <a:endParaRPr lang="en-US" baseline="0" dirty="0" smtClean="0"/>
          </a:p>
          <a:p>
            <a:r>
              <a:rPr lang="en-US" baseline="0" dirty="0" smtClean="0"/>
              <a:t>Use the features you can get in place, plan for better over time as you have the budget. Don’t leave one behind for another, but build and improve. One thing I remind people of a lot is not to replace responsive with adaptive. You still want each of the adaptive templates to be responsive itself. The sizes of mobiles vary a lot so responding to scale </a:t>
            </a:r>
            <a:r>
              <a:rPr lang="en-US" baseline="0" smtClean="0"/>
              <a:t>is very valuable</a:t>
            </a:r>
            <a:r>
              <a:rPr lang="en-US" baseline="0" dirty="0" smtClean="0"/>
              <a:t>, not just a nice to have. </a:t>
            </a:r>
          </a:p>
          <a:p>
            <a:endParaRPr lang="en-US" baseline="0" dirty="0" smtClean="0"/>
          </a:p>
          <a:p>
            <a:r>
              <a:rPr lang="en-US" baseline="0" dirty="0" smtClean="0"/>
              <a:t>And remember mobile users get accustomed to the way their devices work. Poor or inconsistent use of browser or OS features makes the interaction terrible. </a:t>
            </a:r>
            <a:endParaRPr lang="en-US" dirty="0"/>
          </a:p>
        </p:txBody>
      </p:sp>
      <p:sp>
        <p:nvSpPr>
          <p:cNvPr id="4" name="Slide Number Placeholder 3"/>
          <p:cNvSpPr>
            <a:spLocks noGrp="1"/>
          </p:cNvSpPr>
          <p:nvPr>
            <p:ph type="sldNum" sz="quarter" idx="10"/>
          </p:nvPr>
        </p:nvSpPr>
        <p:spPr/>
        <p:txBody>
          <a:bodyPr/>
          <a:lstStyle/>
          <a:p>
            <a:fld id="{E84E1A1A-86FB-4D8F-9AAA-CC197843CE34}" type="slidenum">
              <a:rPr lang="en-US" smtClean="0"/>
              <a:pPr/>
              <a:t>11</a:t>
            </a:fld>
            <a:endParaRPr lang="en-US" dirty="0"/>
          </a:p>
        </p:txBody>
      </p:sp>
    </p:spTree>
    <p:extLst>
      <p:ext uri="{BB962C8B-B14F-4D97-AF65-F5344CB8AC3E}">
        <p14:creationId xmlns:p14="http://schemas.microsoft.com/office/powerpoint/2010/main" val="198421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an example</a:t>
            </a:r>
            <a:r>
              <a:rPr lang="en-US" baseline="0" dirty="0" smtClean="0"/>
              <a:t> of an adaptive design. </a:t>
            </a:r>
            <a:r>
              <a:rPr lang="en-US" baseline="0" dirty="0" err="1" smtClean="0"/>
              <a:t>Epicurious</a:t>
            </a:r>
            <a:r>
              <a:rPr lang="en-US" baseline="0" dirty="0" smtClean="0"/>
              <a:t> has an entirely different look for their mobile experience, changing entirely the way they offer advertising, arranging the navigation, and prioritizing search. </a:t>
            </a:r>
          </a:p>
          <a:p>
            <a:endParaRPr lang="en-US" baseline="0" dirty="0" smtClean="0"/>
          </a:p>
          <a:p>
            <a:r>
              <a:rPr lang="en-US" baseline="0" dirty="0" smtClean="0"/>
              <a:t>Their home page here adapts content, not just what is presented, but the images and words they use to present it. The big tagline on Upgrade your Roast Chicken is simply gone, and also made more readable by pulling it out from the image to stand on its own.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12</a:t>
            </a:fld>
            <a:endParaRPr lang="en-US" dirty="0"/>
          </a:p>
        </p:txBody>
      </p:sp>
    </p:spTree>
    <p:extLst>
      <p:ext uri="{BB962C8B-B14F-4D97-AF65-F5344CB8AC3E}">
        <p14:creationId xmlns:p14="http://schemas.microsoft.com/office/powerpoint/2010/main" val="1749698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that isn’t just for home pages. Amazon</a:t>
            </a:r>
            <a:r>
              <a:rPr lang="en-US" baseline="0" dirty="0" smtClean="0"/>
              <a:t> is a good example you probably use a lot. Their mobile site (to use the false “separate site” terminology) is optimized for </a:t>
            </a:r>
            <a:r>
              <a:rPr lang="en-US" baseline="0" dirty="0" err="1" smtClean="0"/>
              <a:t>showrooming</a:t>
            </a:r>
            <a:r>
              <a:rPr lang="en-US" baseline="0" dirty="0" smtClean="0"/>
              <a:t>. You are going to refer to it wherever you are, maybe in a store, to compare prices and buy from them instead. </a:t>
            </a:r>
          </a:p>
          <a:p>
            <a:endParaRPr lang="en-US" baseline="0" dirty="0" smtClean="0"/>
          </a:p>
          <a:p>
            <a:r>
              <a:rPr lang="en-US" baseline="0" dirty="0" smtClean="0"/>
              <a:t>It simplifies the site… but not really. It just reduces the content and choices you /first/ see. An image, the title, the rating, the price. They recognize the content area is more important than their navigation, so most of it is in the footer. Every bit of information about the product, and every navigational link is available if you scroll. </a:t>
            </a:r>
            <a:endParaRPr lang="en-US"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13</a:t>
            </a:fld>
            <a:endParaRPr lang="en-US" dirty="0"/>
          </a:p>
        </p:txBody>
      </p:sp>
    </p:spTree>
    <p:extLst>
      <p:ext uri="{BB962C8B-B14F-4D97-AF65-F5344CB8AC3E}">
        <p14:creationId xmlns:p14="http://schemas.microsoft.com/office/powerpoint/2010/main" val="195629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Adaptation really shines for</a:t>
            </a:r>
            <a:r>
              <a:rPr lang="en-US" baseline="0" dirty="0" smtClean="0"/>
              <a:t> the end user in using device features. </a:t>
            </a:r>
            <a:r>
              <a:rPr lang="en-US" baseline="0" dirty="0" err="1" smtClean="0"/>
              <a:t>Weather.com</a:t>
            </a:r>
            <a:r>
              <a:rPr lang="en-US" baseline="0" dirty="0" smtClean="0"/>
              <a:t> on the desktop has a home page. News, videos, info. A little weather box that shows me weather in a random carousel of cities. Munich? I am in Kansas, so they aren’t even risking IP location apparently. If I customize it, cookies remember me, but that places the burden on the user. </a:t>
            </a:r>
          </a:p>
          <a:p>
            <a:endParaRPr lang="en-US" baseline="0" dirty="0" smtClean="0"/>
          </a:p>
          <a:p>
            <a:r>
              <a:rPr lang="en-US" baseline="0" dirty="0" smtClean="0"/>
              <a:t>On mobile, it uses the location service to focus on what you want anyway, but especially need when on a mobile: your weather, where you are now. Scrolling down, again if you see the pattern, gives you the rest of the home page content, but the first thing you see is content adapted to you, where you are and what you are doing now. </a:t>
            </a:r>
          </a:p>
          <a:p>
            <a:endParaRPr lang="en-US" baseline="0" dirty="0" smtClean="0"/>
          </a:p>
          <a:p>
            <a:r>
              <a:rPr lang="en-US" baseline="0" dirty="0" smtClean="0"/>
              <a:t>It even passes this locational information to their advertisers, giving more customized information, and giving them more revenue. </a:t>
            </a:r>
            <a:endParaRPr lang="en-US"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14</a:t>
            </a:fld>
            <a:endParaRPr lang="en-US" dirty="0"/>
          </a:p>
        </p:txBody>
      </p:sp>
    </p:spTree>
    <p:extLst>
      <p:ext uri="{BB962C8B-B14F-4D97-AF65-F5344CB8AC3E}">
        <p14:creationId xmlns:p14="http://schemas.microsoft.com/office/powerpoint/2010/main" val="46348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you’ve seen, I</a:t>
            </a:r>
            <a:r>
              <a:rPr lang="en-US" baseline="0" dirty="0" smtClean="0"/>
              <a:t> hope, is that adapting your content is about changing what exists. </a:t>
            </a:r>
          </a:p>
          <a:p>
            <a:endParaRPr lang="en-US" baseline="0" dirty="0" smtClean="0"/>
          </a:p>
          <a:p>
            <a:r>
              <a:rPr lang="en-US" baseline="0" dirty="0" smtClean="0"/>
              <a:t>No matter how much we progress, the Web 1.0 world keeps us down. If your product owner puts a feature into the requirements document, the most likely result of this without any design intervention is a page or dialog providing that feature. This is, I think, where the “separate site” terminology comes from so much. Any change past reflowing from three columns, to two, to one feels to a lot of people like it needs to be a different page. </a:t>
            </a:r>
          </a:p>
          <a:p>
            <a:endParaRPr lang="en-US" baseline="0" dirty="0" smtClean="0"/>
          </a:p>
          <a:p>
            <a:r>
              <a:rPr lang="en-US" baseline="0" dirty="0" smtClean="0"/>
              <a:t>That’s not how adaptive web design should work. Change widgets, components, content. And arrange your whole product development program to understand that, from conception, to test, to </a:t>
            </a:r>
            <a:r>
              <a:rPr lang="en-US" baseline="0" dirty="0" err="1" smtClean="0"/>
              <a:t>devops</a:t>
            </a:r>
            <a:r>
              <a:rPr lang="en-US" baseline="0" dirty="0" smtClean="0"/>
              <a:t>.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15</a:t>
            </a:fld>
            <a:endParaRPr lang="en-US" dirty="0"/>
          </a:p>
        </p:txBody>
      </p:sp>
    </p:spTree>
    <p:extLst>
      <p:ext uri="{BB962C8B-B14F-4D97-AF65-F5344CB8AC3E}">
        <p14:creationId xmlns:p14="http://schemas.microsoft.com/office/powerpoint/2010/main" val="197596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 the next part I’ll talk about designing the system, and not just the website or app, but your service, from the </a:t>
            </a:r>
            <a:r>
              <a:rPr lang="en-US" sz="1200" kern="1200" baseline="0" smtClean="0">
                <a:solidFill>
                  <a:schemeClr val="tx1"/>
                </a:solidFill>
                <a:effectLst/>
                <a:latin typeface="+mn-lt"/>
                <a:ea typeface="+mn-ea"/>
                <a:cs typeface="+mn-cs"/>
              </a:rPr>
              <a:t>user’s point of view.</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big choice to me is between Adaptive and Responsive design. There</a:t>
            </a:r>
            <a:r>
              <a:rPr lang="en-US" baseline="0" dirty="0" smtClean="0"/>
              <a:t> are some false choices, but I’ll talk about those later. </a:t>
            </a:r>
          </a:p>
          <a:p>
            <a:endParaRPr lang="en-US" baseline="0" dirty="0" smtClean="0"/>
          </a:p>
          <a:p>
            <a:r>
              <a:rPr lang="en-US" baseline="0" dirty="0" smtClean="0"/>
              <a:t>Responsive is the word you probably hear the most. It’s buzzy, but not necessarily the best choice. Responsive Web Design is a subset of Adaptive Design, which is a larger set of principles and practices to make the presentation of your digital content — any digital content, or maybe any content at all, not just the web — work well for the user’s device, medium, context and needs. </a:t>
            </a:r>
            <a:endParaRPr lang="en-US" dirty="0"/>
          </a:p>
        </p:txBody>
      </p:sp>
      <p:sp>
        <p:nvSpPr>
          <p:cNvPr id="4" name="Slide Number Placeholder 3"/>
          <p:cNvSpPr>
            <a:spLocks noGrp="1"/>
          </p:cNvSpPr>
          <p:nvPr>
            <p:ph type="sldNum" sz="quarter" idx="10"/>
          </p:nvPr>
        </p:nvSpPr>
        <p:spPr/>
        <p:txBody>
          <a:bodyPr/>
          <a:lstStyle/>
          <a:p>
            <a:fld id="{E84E1A1A-86FB-4D8F-9AAA-CC197843CE34}" type="slidenum">
              <a:rPr lang="en-US" smtClean="0"/>
              <a:pPr/>
              <a:t>2</a:t>
            </a:fld>
            <a:endParaRPr lang="en-US" dirty="0"/>
          </a:p>
        </p:txBody>
      </p:sp>
    </p:spTree>
    <p:extLst>
      <p:ext uri="{BB962C8B-B14F-4D97-AF65-F5344CB8AC3E}">
        <p14:creationId xmlns:p14="http://schemas.microsoft.com/office/powerpoint/2010/main" val="110151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like to be super-duper clear on</a:t>
            </a:r>
            <a:r>
              <a:rPr lang="en-US" baseline="0" dirty="0" smtClean="0"/>
              <a:t> terminology. Responsive is JUST scaling or moving things around the layout based on the pixel size of the display screen. </a:t>
            </a:r>
          </a:p>
          <a:p>
            <a:endParaRPr lang="en-US" baseline="0" dirty="0" smtClean="0"/>
          </a:p>
          <a:p>
            <a:r>
              <a:rPr lang="en-US" baseline="0" dirty="0" smtClean="0"/>
              <a:t>From a UX point of view alone that should be suspect: there’s a lot more to things than the UI. And indeed, there’s a lot more we can modify based on device capabilities and the user’s known or implied context based on their device, and other information we know about them. Adaptive covers the rest of it. </a:t>
            </a:r>
          </a:p>
          <a:p>
            <a:endParaRPr lang="en-US" baseline="0" dirty="0" smtClean="0"/>
          </a:p>
          <a:p>
            <a:r>
              <a:rPr lang="en-US" baseline="0" dirty="0" smtClean="0"/>
              <a:t>You can adapt EVERYTHING. Content strategy is a good one, and where everyone from TV Guide to NPR has made their living. You don’t just post an article in different sizes, but post different content based on the device. If your site lives by clicks and readers (and you do) then the improved rates from making right-sized titles alone is worth the extra effort. </a:t>
            </a:r>
          </a:p>
          <a:p>
            <a:endParaRPr lang="en-US" baseline="0" dirty="0" smtClean="0"/>
          </a:p>
          <a:p>
            <a:r>
              <a:rPr lang="en-US" baseline="0" dirty="0" smtClean="0"/>
              <a:t>I hope things like changing the interface and interaction based on touch is obvious. Not because it’s a smartphone or not, but with feature detection you can determine the individual device has touch. The touchscreen laptops are here, and more are there all the time, so assuming Windows = Mouse is no longer possible. I have one of these windows tablets, and that’s a serious problem to using it as a tablet. </a:t>
            </a:r>
            <a:endParaRPr lang="en-US" dirty="0"/>
          </a:p>
        </p:txBody>
      </p:sp>
      <p:sp>
        <p:nvSpPr>
          <p:cNvPr id="4" name="Slide Number Placeholder 3"/>
          <p:cNvSpPr>
            <a:spLocks noGrp="1"/>
          </p:cNvSpPr>
          <p:nvPr>
            <p:ph type="sldNum" sz="quarter" idx="10"/>
          </p:nvPr>
        </p:nvSpPr>
        <p:spPr/>
        <p:txBody>
          <a:bodyPr/>
          <a:lstStyle/>
          <a:p>
            <a:fld id="{E84E1A1A-86FB-4D8F-9AAA-CC197843CE34}" type="slidenum">
              <a:rPr lang="en-US" smtClean="0"/>
              <a:pPr/>
              <a:t>3</a:t>
            </a:fld>
            <a:endParaRPr lang="en-US" dirty="0"/>
          </a:p>
        </p:txBody>
      </p:sp>
    </p:spTree>
    <p:extLst>
      <p:ext uri="{BB962C8B-B14F-4D97-AF65-F5344CB8AC3E}">
        <p14:creationId xmlns:p14="http://schemas.microsoft.com/office/powerpoint/2010/main" val="193747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First, it’s good to know where things come from. Responsive design is just a term invented semi-recently by Ethan </a:t>
            </a:r>
            <a:r>
              <a:rPr lang="en-US" sz="1200" baseline="0" dirty="0" err="1" smtClean="0"/>
              <a:t>Marcotte</a:t>
            </a:r>
            <a:r>
              <a:rPr lang="en-US" sz="1200" baseline="0" dirty="0" smtClean="0"/>
              <a:t>, to encompass some current trends. It reminded me right away of Fluid design from a few years back.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But then I cast my mind back, and remember thinking the same thing in that era -- when CSS </a:t>
            </a:r>
            <a:r>
              <a:rPr lang="en-US" sz="1200" baseline="0" dirty="0" err="1" smtClean="0"/>
              <a:t>ZenGarden</a:t>
            </a:r>
            <a:r>
              <a:rPr lang="en-US" sz="1200" baseline="0" dirty="0" smtClean="0"/>
              <a:t> became big; that this was cool stuff, but not conceptually different than what we’d been doing for years.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did percentage tables, and framesets (god help us) from around 1997, in ways that are very, very similar to what is going on today with multi-screen design. As soon as CSS came around, we scaled type, and used background images in weird ways to account for multiple screen sizes. We hacked the system with image replacement principles; guys who contributed slightly to </a:t>
            </a:r>
            <a:r>
              <a:rPr lang="en-US" sz="1200" baseline="0" dirty="0" err="1" smtClean="0"/>
              <a:t>sIFR</a:t>
            </a:r>
            <a:r>
              <a:rPr lang="en-US" sz="1200" baseline="0" dirty="0" smtClean="0"/>
              <a:t> worked for 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Hell, I applied for a patent on a funny button made of tables and styles, so we could feed it from </a:t>
            </a:r>
            <a:r>
              <a:rPr lang="en-US" sz="1200" baseline="0" dirty="0" err="1" smtClean="0"/>
              <a:t>datastores</a:t>
            </a:r>
            <a:r>
              <a:rPr lang="en-US" sz="1200" baseline="0" dirty="0" smtClean="0"/>
              <a:t>, and it would resize depending on the content and interface. Not granted, but we used stuff like this for years.</a:t>
            </a:r>
          </a:p>
        </p:txBody>
      </p:sp>
      <p:sp>
        <p:nvSpPr>
          <p:cNvPr id="4" name="Slide Number Placeholder 3"/>
          <p:cNvSpPr>
            <a:spLocks noGrp="1"/>
          </p:cNvSpPr>
          <p:nvPr>
            <p:ph type="sldNum" sz="quarter" idx="10"/>
          </p:nvPr>
        </p:nvSpPr>
        <p:spPr/>
        <p:txBody>
          <a:bodyPr/>
          <a:lstStyle/>
          <a:p>
            <a:fld id="{E84E1A1A-86FB-4D8F-9AAA-CC197843CE34}" type="slidenum">
              <a:rPr lang="en-US" smtClean="0"/>
              <a:pPr/>
              <a:t>4</a:t>
            </a:fld>
            <a:endParaRPr lang="en-US" dirty="0"/>
          </a:p>
        </p:txBody>
      </p:sp>
    </p:spTree>
    <p:extLst>
      <p:ext uri="{BB962C8B-B14F-4D97-AF65-F5344CB8AC3E}">
        <p14:creationId xmlns:p14="http://schemas.microsoft.com/office/powerpoint/2010/main" val="158599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Enough reminiscing. It’s important to know this has been around forever, because things like device detection are not new. Luca </a:t>
            </a:r>
            <a:r>
              <a:rPr lang="en-US" sz="1200" baseline="0" dirty="0" err="1" smtClean="0"/>
              <a:t>Passani</a:t>
            </a:r>
            <a:r>
              <a:rPr lang="en-US" sz="1200" baseline="0" dirty="0" smtClean="0"/>
              <a:t> noticed what we now call fragmentation in the 1990s! Yes, on </a:t>
            </a:r>
            <a:r>
              <a:rPr lang="en-US" sz="1200" baseline="0" dirty="0" err="1" smtClean="0"/>
              <a:t>featurephones</a:t>
            </a:r>
            <a:r>
              <a:rPr lang="en-US" sz="1200" baseline="0" dirty="0" smtClean="0"/>
              <a:t>. WURFL, the only device detection tool you need, started way back then, and just happens to address the same issues we have today.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Now there ARE other DDRs, but in the last few years WURFL has won. If you dig down into the included device detection with say Adobe CQ or Wikimedia or the </a:t>
            </a:r>
            <a:r>
              <a:rPr lang="en-US" sz="1200" baseline="0" dirty="0" err="1" smtClean="0"/>
              <a:t>WordPress</a:t>
            </a:r>
            <a:r>
              <a:rPr lang="en-US" sz="1200" baseline="0" dirty="0" smtClean="0"/>
              <a:t> </a:t>
            </a:r>
            <a:r>
              <a:rPr lang="en-US" sz="1200" baseline="0" dirty="0" err="1" smtClean="0"/>
              <a:t>WPtouch</a:t>
            </a:r>
            <a:r>
              <a:rPr lang="en-US" sz="1200" baseline="0" dirty="0" smtClean="0"/>
              <a:t> plugin, it’s WURFL. So while I know Luca, don’t worry, I don’t get money for plugging his product.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You do have to get software installed. But it’s free, and pretty well supported so no tricks. Corporate, and need guarantees it works? Buy a service contract, as they’ll sell you that also.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biggest deal is changing or taking advantage of dynamic content adaptation on your side. Use your CMS to full capability and componentize your design — think in features and widgets not pages — to adapt the UI to the situation.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5</a:t>
            </a:fld>
            <a:endParaRPr lang="en-US" dirty="0"/>
          </a:p>
        </p:txBody>
      </p:sp>
    </p:spTree>
    <p:extLst>
      <p:ext uri="{BB962C8B-B14F-4D97-AF65-F5344CB8AC3E}">
        <p14:creationId xmlns:p14="http://schemas.microsoft.com/office/powerpoint/2010/main" val="1889947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You don’t have to install a device detection repository to be adaptive. You can do it by loading elements based on client side detection. There are some neat things emerging now like a version of WURFL that works via JavaScript, and some image resizers are emerging that allow you to avoid simply squishing giant images.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But </a:t>
            </a:r>
            <a:r>
              <a:rPr lang="en-US" sz="1200" baseline="0" dirty="0" err="1" smtClean="0"/>
              <a:t>Modernizr</a:t>
            </a:r>
            <a:r>
              <a:rPr lang="en-US" sz="1200" baseline="0" dirty="0" smtClean="0"/>
              <a:t> is a great case, and a great tool. It’s a JavaScript feature detection library. Features are things like whether the device supports touch. With RWD, you set breakpoints, and decide that anything under 640 pixels, say, is a phone and therefore touch and therefore gets this layout optimized for touch.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But </a:t>
            </a:r>
            <a:r>
              <a:rPr lang="en-US" sz="1200" baseline="0" dirty="0" err="1" smtClean="0"/>
              <a:t>Modernizr</a:t>
            </a:r>
            <a:r>
              <a:rPr lang="en-US" sz="1200" baseline="0" dirty="0" smtClean="0"/>
              <a:t> lets you directly detect the presence of touch, and so you can do things like modify the desktop layout when you detect it’s a touch-sensitive device. Or modify the phone layout when you detect it’s a non-touch smartphone. You just doubled the number of people who can effectively get to </a:t>
            </a:r>
            <a:r>
              <a:rPr lang="en-US" sz="1200" baseline="0" smtClean="0"/>
              <a:t>your website. </a:t>
            </a: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Client side solutions have downsides, but can be a great first step, as you move your flat old desktop website towards the adaptive world.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6</a:t>
            </a:fld>
            <a:endParaRPr lang="en-US" dirty="0"/>
          </a:p>
        </p:txBody>
      </p:sp>
    </p:spTree>
    <p:extLst>
      <p:ext uri="{BB962C8B-B14F-4D97-AF65-F5344CB8AC3E}">
        <p14:creationId xmlns:p14="http://schemas.microsoft.com/office/powerpoint/2010/main" val="70939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much more often encountered as a derisive term for the RWD </a:t>
            </a:r>
            <a:r>
              <a:rPr lang="en-US" baseline="0" dirty="0" err="1" smtClean="0"/>
              <a:t>fanboys</a:t>
            </a:r>
            <a:r>
              <a:rPr lang="en-US" baseline="0" dirty="0" smtClean="0"/>
              <a:t>, much like everything not Agile is Waterfall. Truly separate mobile sites barely exist in the real world. </a:t>
            </a:r>
            <a:endParaRPr lang="en-US"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Because it’s never totally separate. If you are feeding from the same content repository, that’s adaptive at some level. Often when shown the “separate site” solution by a client, it’s not true, but is a device detection scheme loading a very different mobile version. That’s just adaptive. Maybe badly adaptive, with a default mobile template, but just fix that in design.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do sort of exist, and that’s when someone makes an m-dot site. Even today this happens.</a:t>
            </a:r>
          </a:p>
        </p:txBody>
      </p:sp>
      <p:sp>
        <p:nvSpPr>
          <p:cNvPr id="4" name="Slide Number Placeholder 3"/>
          <p:cNvSpPr>
            <a:spLocks noGrp="1"/>
          </p:cNvSpPr>
          <p:nvPr>
            <p:ph type="sldNum" sz="quarter" idx="10"/>
          </p:nvPr>
        </p:nvSpPr>
        <p:spPr/>
        <p:txBody>
          <a:bodyPr/>
          <a:lstStyle/>
          <a:p>
            <a:fld id="{E84E1A1A-86FB-4D8F-9AAA-CC197843CE34}" type="slidenum">
              <a:rPr lang="en-US" smtClean="0"/>
              <a:pPr/>
              <a:t>7</a:t>
            </a:fld>
            <a:endParaRPr lang="en-US" dirty="0"/>
          </a:p>
        </p:txBody>
      </p:sp>
    </p:spTree>
    <p:extLst>
      <p:ext uri="{BB962C8B-B14F-4D97-AF65-F5344CB8AC3E}">
        <p14:creationId xmlns:p14="http://schemas.microsoft.com/office/powerpoint/2010/main" val="191850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follow a tweet someone posted from their phone to an awesome article on The Atlantic, and it’s the mobile site. </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34294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Twitter is cross-platform. I am reading it on my computer and it looks broken. Odd enough it is hard to read. Adaptive isn’t like that, but loads the proper content every time, no matter how you access the site. </a:t>
            </a:r>
            <a:endParaRPr lang="en-US" dirty="0"/>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418825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
        <p:nvSpPr>
          <p:cNvPr id="12" name="Rectangle 11"/>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3" name="Rectangle 12"/>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5) Adaptive or Responsive</a:t>
            </a:r>
            <a:endParaRPr lang="en-US" sz="1800" b="0" i="0" kern="1200" baseline="0" dirty="0" smtClean="0">
              <a:solidFill>
                <a:schemeClr val="bg1">
                  <a:alpha val="89000"/>
                </a:schemeClr>
              </a:solidFill>
              <a:latin typeface="Palatino"/>
              <a:ea typeface="+mn-ea"/>
              <a:cs typeface="Palatino"/>
            </a:endParaRP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8.png"/><Relationship Id="rId6"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5) Adaptive or Responsive? </a:t>
            </a:r>
            <a:endParaRPr lang="en-US" sz="3200" dirty="0">
              <a:solidFill>
                <a:srgbClr val="FFFFFF"/>
              </a:solidFill>
            </a:endParaRPr>
          </a:p>
        </p:txBody>
      </p:sp>
      <p:sp>
        <p:nvSpPr>
          <p:cNvPr id="12"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1367">
        <p:fade/>
      </p:transition>
    </mc:Choice>
    <mc:Fallback xmlns="">
      <p:transition xmlns:p14="http://schemas.microsoft.com/office/powerpoint/2010/main" advTm="113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11096245"/>
              </p:ext>
            </p:extLst>
          </p:nvPr>
        </p:nvGraphicFramePr>
        <p:xfrm>
          <a:off x="457200" y="1934317"/>
          <a:ext cx="8229600" cy="4265150"/>
        </p:xfrm>
        <a:graphic>
          <a:graphicData uri="http://schemas.openxmlformats.org/drawingml/2006/table">
            <a:tbl>
              <a:tblPr firstRow="1" bandRow="1">
                <a:tableStyleId>{5C22544A-7EE6-4342-B048-85BDC9FD1C3A}</a:tableStyleId>
              </a:tblPr>
              <a:tblGrid>
                <a:gridCol w="4001773"/>
                <a:gridCol w="220878"/>
                <a:gridCol w="4006949"/>
              </a:tblGrid>
              <a:tr h="4264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Responsive</a:t>
                      </a:r>
                      <a:r>
                        <a:rPr lang="en-US" sz="2000" b="1" baseline="0" dirty="0" smtClean="0">
                          <a:solidFill>
                            <a:schemeClr val="bg1"/>
                          </a:solidFill>
                          <a:latin typeface="Akzidenz Grotesk BE"/>
                          <a:cs typeface="Akzidenz Grotesk BE"/>
                        </a:rPr>
                        <a:t> is Fun</a:t>
                      </a:r>
                      <a:endParaRPr lang="en-US" sz="2000" b="1"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Adaptive </a:t>
                      </a:r>
                      <a:r>
                        <a:rPr lang="en-US" sz="2000" b="1" baseline="0" dirty="0" smtClean="0">
                          <a:solidFill>
                            <a:schemeClr val="bg1"/>
                          </a:solidFill>
                          <a:latin typeface="Akzidenz Grotesk BE"/>
                          <a:cs typeface="Akzidenz Grotesk BE"/>
                        </a:rPr>
                        <a:t>is Best Practice</a:t>
                      </a:r>
                      <a:endParaRPr lang="en-US" sz="2000" b="1"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Anyone can do it.</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Easy to demonstrate and test.</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Low cost of entry.</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Basic maintenance is easy.</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82% of the top 100 sites, worldwide, use device detection.</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In 2011. Many more now.</a:t>
                      </a:r>
                    </a:p>
                    <a:p>
                      <a:pPr marL="285750" indent="-285750">
                        <a:buClr>
                          <a:srgbClr val="FF0000"/>
                        </a:buClr>
                        <a:buFont typeface="Wingdings" charset="2"/>
                        <a:buChar char="§"/>
                      </a:pPr>
                      <a:r>
                        <a:rPr lang="en-US" sz="1800" dirty="0" err="1" smtClean="0">
                          <a:solidFill>
                            <a:schemeClr val="bg1"/>
                          </a:solidFill>
                          <a:latin typeface="Akzidenz Grotesk BE"/>
                          <a:cs typeface="Akzidenz Grotesk BE"/>
                        </a:rPr>
                        <a:t>Optimised</a:t>
                      </a:r>
                      <a:r>
                        <a:rPr lang="en-US" sz="1800" dirty="0" smtClean="0">
                          <a:solidFill>
                            <a:schemeClr val="bg1"/>
                          </a:solidFill>
                          <a:latin typeface="Akzidenz Grotesk BE"/>
                          <a:cs typeface="Akzidenz Grotesk BE"/>
                        </a:rPr>
                        <a:t> performance and best experience.</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Inefficient to build at scale and can degrade over time</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Really, pixel</a:t>
                      </a:r>
                      <a:r>
                        <a:rPr lang="en-US" sz="1800" baseline="0" dirty="0" smtClean="0">
                          <a:solidFill>
                            <a:schemeClr val="bg1"/>
                          </a:solidFill>
                          <a:latin typeface="Akzidenz Grotesk BE"/>
                          <a:cs typeface="Akzidenz Grotesk BE"/>
                        </a:rPr>
                        <a:t> scale only.</a:t>
                      </a:r>
                      <a:endParaRPr lang="en-US" sz="1800" dirty="0" smtClean="0">
                        <a:solidFill>
                          <a:schemeClr val="bg1"/>
                        </a:solidFill>
                        <a:latin typeface="Akzidenz Grotesk BE"/>
                        <a:cs typeface="Akzidenz Grotesk BE"/>
                      </a:endParaRPr>
                    </a:p>
                    <a:p>
                      <a:pPr marL="285750" indent="-285750">
                        <a:buClr>
                          <a:srgbClr val="FF0000"/>
                        </a:buClr>
                        <a:buFont typeface="Wingdings" charset="2"/>
                        <a:buChar char="§"/>
                      </a:pPr>
                      <a:r>
                        <a:rPr lang="en-US" sz="1800" dirty="0" smtClean="0">
                          <a:solidFill>
                            <a:schemeClr val="bg1"/>
                          </a:solidFill>
                          <a:latin typeface="Akzidenz Grotesk BE"/>
                          <a:cs typeface="Akzidenz Grotesk BE"/>
                        </a:rPr>
                        <a:t>Performance issues arise from unused code and image scaling.</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Some initial investment</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Software maintenance. Weekly or monthly updates to DDR.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May require subscribing to a paid service.</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2527053"/>
      </p:ext>
    </p:extLst>
  </p:cSld>
  <p:clrMapOvr>
    <a:masterClrMapping/>
  </p:clrMapOvr>
  <mc:AlternateContent xmlns:mc="http://schemas.openxmlformats.org/markup-compatibility/2006" xmlns:p14="http://schemas.microsoft.com/office/powerpoint/2010/main">
    <mc:Choice Requires="p14">
      <p:transition spd="slow" p14:dur="2000" advTm="46996"/>
    </mc:Choice>
    <mc:Fallback xmlns="">
      <p:transition xmlns:p14="http://schemas.microsoft.com/office/powerpoint/2010/main" spd="slow" advTm="4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Adapting Appropriately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23968251"/>
              </p:ext>
            </p:extLst>
          </p:nvPr>
        </p:nvGraphicFramePr>
        <p:xfrm>
          <a:off x="457200" y="1934317"/>
          <a:ext cx="8229600" cy="3809744"/>
        </p:xfrm>
        <a:graphic>
          <a:graphicData uri="http://schemas.openxmlformats.org/drawingml/2006/table">
            <a:tbl>
              <a:tblPr firstRow="1" bandRow="1">
                <a:tableStyleId>{5C22544A-7EE6-4342-B048-85BDC9FD1C3A}</a:tableStyleId>
              </a:tblPr>
              <a:tblGrid>
                <a:gridCol w="4001773"/>
                <a:gridCol w="220878"/>
                <a:gridCol w="4006949"/>
              </a:tblGrid>
              <a:tr h="4264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Adapting to Features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Mixed</a:t>
                      </a:r>
                      <a:r>
                        <a:rPr lang="en-US" sz="2000" b="1" baseline="0" dirty="0" smtClean="0">
                          <a:solidFill>
                            <a:schemeClr val="bg1"/>
                          </a:solidFill>
                          <a:latin typeface="Akzidenz Grotesk BE"/>
                          <a:cs typeface="Akzidenz Grotesk BE"/>
                        </a:rPr>
                        <a:t> Solutions</a:t>
                      </a:r>
                      <a:endParaRPr lang="en-US" sz="2000" b="1"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Feature detection allows </a:t>
                      </a:r>
                      <a:r>
                        <a:rPr lang="en-US" sz="1800" dirty="0" err="1" smtClean="0">
                          <a:solidFill>
                            <a:schemeClr val="bg1"/>
                          </a:solidFill>
                          <a:latin typeface="Akzidenz Grotesk BE"/>
                          <a:cs typeface="Akzidenz Grotesk BE"/>
                        </a:rPr>
                        <a:t>adapatation</a:t>
                      </a:r>
                      <a:r>
                        <a:rPr lang="en-US" sz="1800" dirty="0" smtClean="0">
                          <a:solidFill>
                            <a:schemeClr val="bg1"/>
                          </a:solidFill>
                          <a:latin typeface="Akzidenz Grotesk BE"/>
                          <a:cs typeface="Akzidenz Grotesk BE"/>
                        </a:rPr>
                        <a:t> based on specific parts….</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It is an alternative between device detection and responsive. Some feature can be detected with CSS and JavaScript.</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Features are also a key part of what is adapted to with device detection.</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Adaptive is a broad approach,</a:t>
                      </a:r>
                      <a:r>
                        <a:rPr lang="en-US" sz="1800" baseline="0" dirty="0" smtClean="0">
                          <a:solidFill>
                            <a:schemeClr val="bg1"/>
                          </a:solidFill>
                          <a:latin typeface="Akzidenz Grotesk BE"/>
                          <a:cs typeface="Akzidenz Grotesk BE"/>
                        </a:rPr>
                        <a:t> not a technique.</a:t>
                      </a:r>
                      <a:r>
                        <a:rPr lang="en-US" sz="1800" dirty="0" smtClean="0">
                          <a:solidFill>
                            <a:schemeClr val="bg1"/>
                          </a:solidFill>
                          <a:latin typeface="Akzidenz Grotesk BE"/>
                          <a:cs typeface="Akzidenz Grotesk BE"/>
                        </a:rPr>
                        <a:t>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Device detection loads </a:t>
                      </a:r>
                      <a:r>
                        <a:rPr lang="en-US" sz="1800" dirty="0" err="1" smtClean="0">
                          <a:solidFill>
                            <a:schemeClr val="bg1"/>
                          </a:solidFill>
                          <a:latin typeface="Akzidenz Grotesk BE"/>
                          <a:cs typeface="Akzidenz Grotesk BE"/>
                        </a:rPr>
                        <a:t>geneally</a:t>
                      </a:r>
                      <a:r>
                        <a:rPr lang="en-US" sz="1800" baseline="0" dirty="0" smtClean="0">
                          <a:solidFill>
                            <a:schemeClr val="bg1"/>
                          </a:solidFill>
                          <a:latin typeface="Akzidenz Grotesk BE"/>
                          <a:cs typeface="Akzidenz Grotesk BE"/>
                        </a:rPr>
                        <a:t> </a:t>
                      </a:r>
                      <a:r>
                        <a:rPr lang="en-US" sz="1800" dirty="0" smtClean="0">
                          <a:solidFill>
                            <a:schemeClr val="bg1"/>
                          </a:solidFill>
                          <a:latin typeface="Akzidenz Grotesk BE"/>
                          <a:cs typeface="Akzidenz Grotesk BE"/>
                        </a:rPr>
                        <a:t>custom markup (and some content) but each of these can and should also use responsive principles and technologies to fluidly scale to specific screen sizes.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Desktop can live with fixed design, but mobiles need all the space available, so responsive display is important.</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62579289"/>
      </p:ext>
    </p:extLst>
  </p:cSld>
  <p:clrMapOvr>
    <a:masterClrMapping/>
  </p:clrMapOvr>
  <mc:AlternateContent xmlns:mc="http://schemas.openxmlformats.org/markup-compatibility/2006" xmlns:p14="http://schemas.microsoft.com/office/powerpoint/2010/main">
    <mc:Choice Requires="p14">
      <p:transition spd="slow" p14:dur="2000" advTm="41566"/>
    </mc:Choice>
    <mc:Fallback xmlns="">
      <p:transition xmlns:p14="http://schemas.microsoft.com/office/powerpoint/2010/main" spd="slow" advTm="4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Adapting Your Design</a:t>
            </a:r>
            <a:endParaRPr lang="en-US" dirty="0"/>
          </a:p>
        </p:txBody>
      </p:sp>
      <p:pic>
        <p:nvPicPr>
          <p:cNvPr id="7" name="Picture 6" descr="2014-10-05 16.20.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953" y="1794131"/>
            <a:ext cx="2031999" cy="3612443"/>
          </a:xfrm>
          <a:prstGeom prst="rect">
            <a:avLst/>
          </a:prstGeom>
        </p:spPr>
      </p:pic>
      <p:pic>
        <p:nvPicPr>
          <p:cNvPr id="8" name="Picture 7" descr="Screen Shot 2014-10-05 at 5 Oct 11.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524" y="2104571"/>
            <a:ext cx="6002010" cy="4541838"/>
          </a:xfrm>
          <a:prstGeom prst="rect">
            <a:avLst/>
          </a:prstGeom>
        </p:spPr>
      </p:pic>
      <p:pic>
        <p:nvPicPr>
          <p:cNvPr id="9" name="Picture 8"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07206" y="1318383"/>
            <a:ext cx="2427974" cy="4519849"/>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66202254"/>
      </p:ext>
    </p:extLst>
  </p:cSld>
  <p:clrMapOvr>
    <a:masterClrMapping/>
  </p:clrMapOvr>
  <mc:AlternateContent xmlns:mc="http://schemas.openxmlformats.org/markup-compatibility/2006" xmlns:p14="http://schemas.microsoft.com/office/powerpoint/2010/main">
    <mc:Choice Requires="p14">
      <p:transition spd="slow" p14:dur="2000" advTm="26891"/>
    </mc:Choice>
    <mc:Fallback xmlns="">
      <p:transition xmlns:p14="http://schemas.microsoft.com/office/powerpoint/2010/main" spd="slow" advTm="2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azon-Mobi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441" y="1802190"/>
            <a:ext cx="2033511" cy="3615131"/>
          </a:xfrm>
          <a:prstGeom prst="rect">
            <a:avLst/>
          </a:prstGeom>
        </p:spPr>
      </p:pic>
      <p:sp>
        <p:nvSpPr>
          <p:cNvPr id="2" name="Title 1"/>
          <p:cNvSpPr>
            <a:spLocks noGrp="1"/>
          </p:cNvSpPr>
          <p:nvPr>
            <p:ph type="title"/>
          </p:nvPr>
        </p:nvSpPr>
        <p:spPr/>
        <p:txBody>
          <a:bodyPr/>
          <a:lstStyle/>
          <a:p>
            <a:r>
              <a:rPr lang="en-US" dirty="0" smtClean="0"/>
              <a:t>Adapting Your Design</a:t>
            </a:r>
            <a:endParaRPr lang="en-US" dirty="0"/>
          </a:p>
        </p:txBody>
      </p:sp>
      <p:pic>
        <p:nvPicPr>
          <p:cNvPr id="9" name="Picture 8"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07206" y="1318383"/>
            <a:ext cx="2427974" cy="4519849"/>
          </a:xfrm>
          <a:prstGeom prst="rect">
            <a:avLst/>
          </a:prstGeom>
        </p:spPr>
      </p:pic>
      <p:pic>
        <p:nvPicPr>
          <p:cNvPr id="10" name="Picture 9" descr="Screen Shot 2014-10-05 at 5 Oct 11.2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549" y="2104571"/>
            <a:ext cx="6025986" cy="437847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47522806"/>
      </p:ext>
    </p:extLst>
  </p:cSld>
  <p:clrMapOvr>
    <a:masterClrMapping/>
  </p:clrMapOvr>
  <mc:AlternateContent xmlns:mc="http://schemas.openxmlformats.org/markup-compatibility/2006" xmlns:p14="http://schemas.microsoft.com/office/powerpoint/2010/main">
    <mc:Choice Requires="p14">
      <p:transition spd="slow" p14:dur="2000" advTm="36548"/>
    </mc:Choice>
    <mc:Fallback xmlns="">
      <p:transition xmlns:p14="http://schemas.microsoft.com/office/powerpoint/2010/main" spd="slow" advTm="3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C-Mobi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346" y="1802192"/>
            <a:ext cx="2033511" cy="3615130"/>
          </a:xfrm>
          <a:prstGeom prst="rect">
            <a:avLst/>
          </a:prstGeom>
        </p:spPr>
      </p:pic>
      <p:sp>
        <p:nvSpPr>
          <p:cNvPr id="2" name="Title 1"/>
          <p:cNvSpPr>
            <a:spLocks noGrp="1"/>
          </p:cNvSpPr>
          <p:nvPr>
            <p:ph type="title"/>
          </p:nvPr>
        </p:nvSpPr>
        <p:spPr/>
        <p:txBody>
          <a:bodyPr/>
          <a:lstStyle/>
          <a:p>
            <a:r>
              <a:rPr lang="en-US" dirty="0" smtClean="0"/>
              <a:t>Adapting Your Design</a:t>
            </a:r>
            <a:endParaRPr lang="en-US" dirty="0"/>
          </a:p>
        </p:txBody>
      </p:sp>
      <p:pic>
        <p:nvPicPr>
          <p:cNvPr id="9" name="Picture 8"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07206" y="1318383"/>
            <a:ext cx="2427974" cy="4519849"/>
          </a:xfrm>
          <a:prstGeom prst="rect">
            <a:avLst/>
          </a:prstGeom>
        </p:spPr>
      </p:pic>
      <p:pic>
        <p:nvPicPr>
          <p:cNvPr id="8" name="Picture 7" descr="TWC-Deskto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549" y="2116667"/>
            <a:ext cx="6027421" cy="4379519"/>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98584116"/>
      </p:ext>
    </p:extLst>
  </p:cSld>
  <p:clrMapOvr>
    <a:masterClrMapping/>
  </p:clrMapOvr>
  <mc:AlternateContent xmlns:mc="http://schemas.openxmlformats.org/markup-compatibility/2006" xmlns:p14="http://schemas.microsoft.com/office/powerpoint/2010/main">
    <mc:Choice Requires="p14">
      <p:transition spd="slow" p14:dur="2000" advTm="47281"/>
    </mc:Choice>
    <mc:Fallback xmlns="">
      <p:transition xmlns:p14="http://schemas.microsoft.com/office/powerpoint/2010/main" spd="slow" advTm="4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 pages</a:t>
            </a:r>
          </a:p>
        </p:txBody>
      </p:sp>
      <p:sp>
        <p:nvSpPr>
          <p:cNvPr id="4" name="Content Placeholder 2"/>
          <p:cNvSpPr txBox="1">
            <a:spLocks/>
          </p:cNvSpPr>
          <p:nvPr/>
        </p:nvSpPr>
        <p:spPr>
          <a:xfrm>
            <a:off x="457200" y="1862667"/>
            <a:ext cx="7913687" cy="4852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latin typeface="Akzidenz Grotesk BE"/>
                <a:cs typeface="Akzidenz Grotesk BE"/>
              </a:rPr>
              <a:t>Responsive and adaptive often cause problems for development organizations used to the Web. </a:t>
            </a:r>
            <a:r>
              <a:rPr lang="en-US" sz="2000" dirty="0" smtClean="0">
                <a:latin typeface="Akzidenz Grotesk BE"/>
                <a:cs typeface="Akzidenz Grotesk BE"/>
              </a:rPr>
              <a:t> </a:t>
            </a:r>
            <a:endParaRPr lang="en-US" sz="2000" dirty="0">
              <a:latin typeface="Akzidenz Grotesk BE"/>
              <a:cs typeface="Akzidenz Grotesk BE"/>
            </a:endParaRPr>
          </a:p>
          <a:p>
            <a:pPr>
              <a:buClr>
                <a:srgbClr val="E9213C"/>
              </a:buClr>
              <a:buFont typeface="Wingdings" charset="2"/>
              <a:buChar char="§"/>
            </a:pPr>
            <a:r>
              <a:rPr lang="en-US" sz="2000" dirty="0">
                <a:solidFill>
                  <a:srgbClr val="FFFFFF"/>
                </a:solidFill>
                <a:latin typeface="Akzidenz Grotesk BE"/>
                <a:cs typeface="Akzidenz Grotesk BE"/>
              </a:rPr>
              <a:t>Estimation, design, specification and development must change back to software-style methods that account for multiple states, instead of page-centric design. </a:t>
            </a:r>
          </a:p>
          <a:p>
            <a:pPr>
              <a:buClr>
                <a:srgbClr val="E9213C"/>
              </a:buClr>
              <a:buFont typeface="Wingdings" charset="2"/>
              <a:buChar char="§"/>
            </a:pPr>
            <a:r>
              <a:rPr lang="en-US" sz="2000" dirty="0">
                <a:solidFill>
                  <a:srgbClr val="FFFFFF"/>
                </a:solidFill>
                <a:latin typeface="Akzidenz Grotesk BE"/>
                <a:cs typeface="Akzidenz Grotesk BE"/>
              </a:rPr>
              <a:t>Analytics must log device and the loaded view. </a:t>
            </a:r>
          </a:p>
          <a:p>
            <a:pPr>
              <a:buClr>
                <a:srgbClr val="E9213C"/>
              </a:buClr>
              <a:buFont typeface="Wingdings" charset="2"/>
              <a:buChar char="§"/>
            </a:pPr>
            <a:r>
              <a:rPr lang="en-US" sz="2000" dirty="0">
                <a:solidFill>
                  <a:srgbClr val="FFFFFF"/>
                </a:solidFill>
                <a:latin typeface="Akzidenz Grotesk BE"/>
                <a:cs typeface="Akzidenz Grotesk BE"/>
              </a:rPr>
              <a:t>Test and error reporting need to account for which view is used or bugs will be hard to track down.</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54945400"/>
      </p:ext>
    </p:extLst>
  </p:cSld>
  <p:clrMapOvr>
    <a:masterClrMapping/>
  </p:clrMapOvr>
  <mc:AlternateContent xmlns:mc="http://schemas.openxmlformats.org/markup-compatibility/2006" xmlns:p14="http://schemas.microsoft.com/office/powerpoint/2010/main">
    <mc:Choice Requires="p14">
      <p:transition spd="slow" p14:dur="2000" advTm="38933"/>
    </mc:Choice>
    <mc:Fallback xmlns="">
      <p:transition xmlns:p14="http://schemas.microsoft.com/office/powerpoint/2010/main" spd="slow" advTm="38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512374"/>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a:t>
            </a:r>
            <a:r>
              <a:rPr lang="en-US" sz="4000" dirty="0">
                <a:solidFill>
                  <a:srgbClr val="F2806C"/>
                </a:solidFill>
                <a:latin typeface="Palatino"/>
                <a:cs typeface="Palatino"/>
              </a:rPr>
              <a:t>6</a:t>
            </a:r>
            <a:r>
              <a:rPr lang="en-US" sz="4000" dirty="0" smtClean="0">
                <a:solidFill>
                  <a:srgbClr val="F2806C"/>
                </a:solidFill>
                <a:latin typeface="Palatino"/>
                <a:cs typeface="Palatino"/>
              </a:rPr>
              <a:t>:</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Information architecture</a:t>
            </a:r>
          </a:p>
          <a:p>
            <a:pPr>
              <a:buClr>
                <a:srgbClr val="E9213C"/>
              </a:buClr>
            </a:pPr>
            <a:r>
              <a:rPr lang="en-US" sz="2000" dirty="0" smtClean="0">
                <a:solidFill>
                  <a:srgbClr val="FFFFFF"/>
                </a:solidFill>
                <a:latin typeface="Akzidenz Grotesk BE"/>
                <a:cs typeface="Akzidenz Grotesk BE"/>
              </a:rPr>
              <a:t>Information architecture.</a:t>
            </a:r>
          </a:p>
          <a:p>
            <a:pPr>
              <a:buClr>
                <a:srgbClr val="E9213C"/>
              </a:buClr>
            </a:pPr>
            <a:r>
              <a:rPr lang="en-US" sz="2000" dirty="0" smtClean="0">
                <a:solidFill>
                  <a:srgbClr val="FFFFFF"/>
                </a:solidFill>
                <a:latin typeface="Akzidenz Grotesk BE"/>
                <a:cs typeface="Akzidenz Grotesk BE"/>
              </a:rPr>
              <a:t>Resilience engineering and design. </a:t>
            </a:r>
          </a:p>
          <a:p>
            <a:pPr>
              <a:buClr>
                <a:srgbClr val="E9213C"/>
              </a:buClr>
            </a:pPr>
            <a:r>
              <a:rPr lang="en-US" sz="2000" dirty="0" smtClean="0">
                <a:solidFill>
                  <a:srgbClr val="FFFFFF"/>
                </a:solidFill>
                <a:latin typeface="Akzidenz Grotesk BE"/>
                <a:cs typeface="Akzidenz Grotesk BE"/>
              </a:rPr>
              <a:t>Navigation.</a:t>
            </a:r>
          </a:p>
          <a:p>
            <a:pPr>
              <a:buClr>
                <a:srgbClr val="E9213C"/>
              </a:buClr>
            </a:pPr>
            <a:r>
              <a:rPr lang="en-US" sz="2000" dirty="0" smtClean="0">
                <a:solidFill>
                  <a:srgbClr val="FFFFFF"/>
                </a:solidFill>
                <a:latin typeface="Akzidenz Grotesk BE"/>
                <a:cs typeface="Akzidenz Grotesk BE"/>
              </a:rPr>
              <a:t>User task flows.</a:t>
            </a:r>
          </a:p>
          <a:p>
            <a:pPr>
              <a:buClr>
                <a:srgbClr val="E9213C"/>
              </a:buCl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42486809"/>
      </p:ext>
    </p:extLst>
  </p:cSld>
  <p:clrMapOvr>
    <a:masterClrMapping/>
  </p:clrMapOvr>
  <mc:AlternateContent xmlns:mc="http://schemas.openxmlformats.org/markup-compatibility/2006" xmlns:p14="http://schemas.microsoft.com/office/powerpoint/2010/main">
    <mc:Choice Requires="p14">
      <p:transition p14:dur="400" advTm="10019">
        <p:fade/>
      </p:transition>
    </mc:Choice>
    <mc:Fallback xmlns="">
      <p:transition xmlns:p14="http://schemas.microsoft.com/office/powerpoint/2010/main" advTm="10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Responsive vs. Adaptive</a:t>
            </a:r>
            <a:endParaRPr lang="en-US" dirty="0"/>
          </a:p>
        </p:txBody>
      </p:sp>
      <p:sp>
        <p:nvSpPr>
          <p:cNvPr id="6" name="Oval 5"/>
          <p:cNvSpPr/>
          <p:nvPr/>
        </p:nvSpPr>
        <p:spPr>
          <a:xfrm>
            <a:off x="5496262" y="1964479"/>
            <a:ext cx="3518186" cy="3518186"/>
          </a:xfrm>
          <a:prstGeom prst="ellipse">
            <a:avLst/>
          </a:prstGeom>
          <a:solidFill>
            <a:srgbClr val="562D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341129" y="2636764"/>
            <a:ext cx="1855201" cy="523220"/>
          </a:xfrm>
          <a:prstGeom prst="rect">
            <a:avLst/>
          </a:prstGeom>
          <a:noFill/>
        </p:spPr>
        <p:txBody>
          <a:bodyPr wrap="square" rtlCol="0">
            <a:spAutoFit/>
          </a:bodyPr>
          <a:lstStyle/>
          <a:p>
            <a:pPr algn="ctr"/>
            <a:r>
              <a:rPr lang="en-US" sz="2800" dirty="0" smtClean="0">
                <a:solidFill>
                  <a:schemeClr val="bg1"/>
                </a:solidFill>
                <a:latin typeface="Berthold Akzidenz Grotesk Condensed" charset="0"/>
                <a:ea typeface="Berthold Akzidenz Grotesk Condensed" charset="0"/>
                <a:cs typeface="Berthold Akzidenz Grotesk Condensed" charset="0"/>
              </a:rPr>
              <a:t>Adaptive</a:t>
            </a:r>
            <a:endParaRPr lang="en-US" sz="2800" dirty="0">
              <a:solidFill>
                <a:schemeClr val="bg1"/>
              </a:solidFill>
              <a:latin typeface="Berthold Akzidenz Grotesk Condensed" charset="0"/>
              <a:ea typeface="Berthold Akzidenz Grotesk Condensed" charset="0"/>
              <a:cs typeface="Berthold Akzidenz Grotesk Condensed" charset="0"/>
            </a:endParaRPr>
          </a:p>
        </p:txBody>
      </p:sp>
      <p:sp>
        <p:nvSpPr>
          <p:cNvPr id="9" name="Content Placeholder 2"/>
          <p:cNvSpPr txBox="1">
            <a:spLocks/>
          </p:cNvSpPr>
          <p:nvPr/>
        </p:nvSpPr>
        <p:spPr>
          <a:xfrm>
            <a:off x="457200" y="2035776"/>
            <a:ext cx="4593805" cy="4460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None/>
            </a:pPr>
            <a:r>
              <a:rPr lang="en-US" sz="2000" dirty="0" smtClean="0">
                <a:latin typeface="Akzidenz Grotesk BE"/>
                <a:cs typeface="Akzidenz Grotesk BE"/>
              </a:rPr>
              <a:t>Not actually at odds with each other.</a:t>
            </a:r>
            <a:endParaRPr lang="en-US" sz="2000" dirty="0">
              <a:latin typeface="Akzidenz Grotesk BE"/>
              <a:cs typeface="Akzidenz Grotesk BE"/>
            </a:endParaRPr>
          </a:p>
        </p:txBody>
      </p:sp>
      <p:sp>
        <p:nvSpPr>
          <p:cNvPr id="10" name="Oval 9"/>
          <p:cNvSpPr/>
          <p:nvPr/>
        </p:nvSpPr>
        <p:spPr>
          <a:xfrm>
            <a:off x="5999904" y="3693611"/>
            <a:ext cx="1343050" cy="13430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761017" y="4094430"/>
            <a:ext cx="1855201" cy="523220"/>
          </a:xfrm>
          <a:prstGeom prst="rect">
            <a:avLst/>
          </a:prstGeom>
          <a:noFill/>
        </p:spPr>
        <p:txBody>
          <a:bodyPr wrap="square" rtlCol="0">
            <a:spAutoFit/>
          </a:bodyPr>
          <a:lstStyle/>
          <a:p>
            <a:pPr algn="ctr"/>
            <a:r>
              <a:rPr lang="en-US" sz="2800" dirty="0" smtClean="0">
                <a:solidFill>
                  <a:schemeClr val="bg1"/>
                </a:solidFill>
                <a:latin typeface="Berthold Akzidenz Grotesk Condensed" charset="0"/>
                <a:ea typeface="Berthold Akzidenz Grotesk Condensed" charset="0"/>
                <a:cs typeface="Berthold Akzidenz Grotesk Condensed" charset="0"/>
              </a:rPr>
              <a:t>Responsive</a:t>
            </a:r>
            <a:endParaRPr lang="en-US" sz="2800" dirty="0">
              <a:solidFill>
                <a:schemeClr val="bg1"/>
              </a:solidFill>
              <a:latin typeface="Berthold Akzidenz Grotesk Condensed" charset="0"/>
              <a:ea typeface="Berthold Akzidenz Grotesk Condensed" charset="0"/>
              <a:cs typeface="Berthold Akzidenz Grotesk Condensed"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583653414"/>
              </p:ext>
            </p:extLst>
          </p:nvPr>
        </p:nvGraphicFramePr>
        <p:xfrm>
          <a:off x="457201" y="2627871"/>
          <a:ext cx="5039062" cy="3173440"/>
        </p:xfrm>
        <a:graphic>
          <a:graphicData uri="http://schemas.openxmlformats.org/drawingml/2006/table">
            <a:tbl>
              <a:tblPr firstRow="1" bandRow="1">
                <a:tableStyleId>{5C22544A-7EE6-4342-B048-85BDC9FD1C3A}</a:tableStyleId>
              </a:tblPr>
              <a:tblGrid>
                <a:gridCol w="1571960"/>
                <a:gridCol w="3467102"/>
              </a:tblGrid>
              <a:tr h="7883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Akzidenz Grotesk BE"/>
                          <a:cs typeface="Akzidenz Grotesk BE"/>
                        </a:rPr>
                        <a:t>Adaptive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1800" b="0" dirty="0" smtClean="0">
                          <a:solidFill>
                            <a:schemeClr val="bg1"/>
                          </a:solidFill>
                          <a:latin typeface="Akzidenz Grotesk BE"/>
                          <a:cs typeface="Akzidenz Grotesk BE"/>
                        </a:rPr>
                        <a:t>The principle of making presentation suitable for the platform and user’s context.</a:t>
                      </a:r>
                    </a:p>
                    <a:p>
                      <a:endParaRPr lang="en-US" sz="1800" b="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869770">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smtClean="0">
                          <a:solidFill>
                            <a:schemeClr val="bg1"/>
                          </a:solidFill>
                          <a:latin typeface="Akzidenz Grotesk BE"/>
                          <a:cs typeface="Akzidenz Grotesk BE"/>
                        </a:rPr>
                        <a:t>Responsive</a:t>
                      </a: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dirty="0" smtClean="0">
                          <a:solidFill>
                            <a:schemeClr val="bg1"/>
                          </a:solidFill>
                          <a:latin typeface="Akzidenz Grotesk BE"/>
                          <a:cs typeface="Akzidenz Grotesk BE"/>
                        </a:rPr>
                        <a:t>A subset of</a:t>
                      </a:r>
                      <a:r>
                        <a:rPr lang="en-US" sz="1800" baseline="0" dirty="0" smtClean="0">
                          <a:solidFill>
                            <a:schemeClr val="bg1"/>
                          </a:solidFill>
                          <a:latin typeface="Akzidenz Grotesk BE"/>
                          <a:cs typeface="Akzidenz Grotesk BE"/>
                        </a:rPr>
                        <a:t> adaptation</a:t>
                      </a:r>
                      <a:r>
                        <a:rPr lang="en-US" sz="1800" dirty="0" smtClean="0">
                          <a:solidFill>
                            <a:schemeClr val="bg1"/>
                          </a:solidFill>
                          <a:latin typeface="Akzidenz Grotesk BE"/>
                          <a:cs typeface="Akzidenz Grotesk BE"/>
                        </a:rPr>
                        <a:t> concerned with making content fit the screen size.</a:t>
                      </a:r>
                    </a:p>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endParaRPr lang="en-US" sz="1800" baseline="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796000">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smtClean="0">
                          <a:solidFill>
                            <a:schemeClr val="bg1"/>
                          </a:solidFill>
                          <a:latin typeface="Akzidenz Grotesk BE"/>
                          <a:cs typeface="Akzidenz Grotesk BE"/>
                        </a:rPr>
                        <a:t>RESS</a:t>
                      </a: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buClr>
                          <a:srgbClr val="FF0000"/>
                        </a:buClr>
                        <a:buFont typeface="Wingdings" charset="2"/>
                        <a:buNone/>
                      </a:pPr>
                      <a:r>
                        <a:rPr lang="en-US" sz="1800" dirty="0" smtClean="0">
                          <a:solidFill>
                            <a:schemeClr val="bg1"/>
                          </a:solidFill>
                          <a:latin typeface="Akzidenz Grotesk BE"/>
                          <a:cs typeface="Akzidenz Grotesk BE"/>
                        </a:rPr>
                        <a:t>Basically adaptive from the POV of </a:t>
                      </a:r>
                      <a:r>
                        <a:rPr lang="en-US" sz="1800" dirty="0" smtClean="0">
                          <a:solidFill>
                            <a:schemeClr val="bg1"/>
                          </a:solidFill>
                          <a:latin typeface="Akzidenz Grotesk BE"/>
                          <a:cs typeface="Akzidenz Grotesk BE"/>
                        </a:rPr>
                        <a:t>responsive</a:t>
                      </a:r>
                      <a:r>
                        <a:rPr lang="en-US" sz="1800" dirty="0" smtClean="0">
                          <a:solidFill>
                            <a:schemeClr val="bg1"/>
                          </a:solidFill>
                          <a:latin typeface="Akzidenz Grotesk BE"/>
                          <a:cs typeface="Akzidenz Grotesk BE"/>
                        </a:rPr>
                        <a:t>.</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87886058"/>
      </p:ext>
    </p:extLst>
  </p:cSld>
  <p:clrMapOvr>
    <a:masterClrMapping/>
  </p:clrMapOvr>
  <mc:AlternateContent xmlns:mc="http://schemas.openxmlformats.org/markup-compatibility/2006" xmlns:p14="http://schemas.microsoft.com/office/powerpoint/2010/main">
    <mc:Choice Requires="p14">
      <p:transition spd="slow" p14:dur="2000" advTm="30920"/>
    </mc:Choice>
    <mc:Fallback xmlns="">
      <p:transition xmlns:p14="http://schemas.microsoft.com/office/powerpoint/2010/main" spd="slow" advTm="3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srcRect l="8631" r="16106"/>
          <a:stretch/>
        </p:blipFill>
        <p:spPr>
          <a:xfrm>
            <a:off x="-1" y="1024198"/>
            <a:ext cx="9144001" cy="5890246"/>
          </a:xfrm>
          <a:prstGeom prst="rect">
            <a:avLst/>
          </a:prstGeom>
        </p:spPr>
      </p:pic>
      <p:sp>
        <p:nvSpPr>
          <p:cNvPr id="2" name="Title 1"/>
          <p:cNvSpPr>
            <a:spLocks noGrp="1"/>
          </p:cNvSpPr>
          <p:nvPr>
            <p:ph type="title"/>
          </p:nvPr>
        </p:nvSpPr>
        <p:spPr/>
        <p:txBody>
          <a:bodyPr/>
          <a:lstStyle/>
          <a:p>
            <a:r>
              <a:rPr lang="en-US" dirty="0" smtClean="0"/>
              <a:t>Adaptive is Everything</a:t>
            </a:r>
            <a:endParaRPr lang="en-US" dirty="0"/>
          </a:p>
        </p:txBody>
      </p:sp>
      <p:sp>
        <p:nvSpPr>
          <p:cNvPr id="9" name="Content Placeholder 2"/>
          <p:cNvSpPr txBox="1">
            <a:spLocks/>
          </p:cNvSpPr>
          <p:nvPr/>
        </p:nvSpPr>
        <p:spPr>
          <a:xfrm>
            <a:off x="457200" y="2452675"/>
            <a:ext cx="4593805" cy="38028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None/>
            </a:pPr>
            <a:r>
              <a:rPr lang="en-US" sz="2000" dirty="0">
                <a:solidFill>
                  <a:schemeClr val="bg1"/>
                </a:solidFill>
                <a:latin typeface="Akzidenz Grotesk BE"/>
                <a:cs typeface="Akzidenz Grotesk BE"/>
              </a:rPr>
              <a:t>There are many features to address:</a:t>
            </a:r>
          </a:p>
          <a:p>
            <a:pPr>
              <a:buClr>
                <a:srgbClr val="E9213C"/>
              </a:buClr>
              <a:buFont typeface="Wingdings" charset="2"/>
              <a:buChar char="§"/>
            </a:pPr>
            <a:endParaRPr lang="en-US" sz="1800" dirty="0" smtClean="0">
              <a:solidFill>
                <a:schemeClr val="bg1"/>
              </a:solidFill>
              <a:latin typeface="Akzidenz Grotesk BE"/>
              <a:cs typeface="Akzidenz Grotesk BE"/>
            </a:endParaRPr>
          </a:p>
          <a:p>
            <a:pPr>
              <a:buClr>
                <a:srgbClr val="E9213C"/>
              </a:buClr>
              <a:buFont typeface="Wingdings" charset="2"/>
              <a:buChar char="§"/>
            </a:pPr>
            <a:r>
              <a:rPr lang="en-US" sz="1800" dirty="0" smtClean="0">
                <a:solidFill>
                  <a:schemeClr val="bg1"/>
                </a:solidFill>
                <a:latin typeface="Akzidenz Grotesk BE"/>
                <a:cs typeface="Akzidenz Grotesk BE"/>
              </a:rPr>
              <a:t>Not limited to the presentation layer.</a:t>
            </a:r>
          </a:p>
          <a:p>
            <a:pPr>
              <a:buClr>
                <a:srgbClr val="E9213C"/>
              </a:buClr>
              <a:buFont typeface="Wingdings" charset="2"/>
              <a:buChar char="§"/>
            </a:pPr>
            <a:r>
              <a:rPr lang="en-US" sz="1800" dirty="0" smtClean="0">
                <a:solidFill>
                  <a:schemeClr val="bg1"/>
                </a:solidFill>
                <a:latin typeface="Akzidenz Grotesk BE"/>
                <a:cs typeface="Akzidenz Grotesk BE"/>
              </a:rPr>
              <a:t>Part of your strategy, business practice.</a:t>
            </a:r>
          </a:p>
          <a:p>
            <a:pPr>
              <a:buClr>
                <a:srgbClr val="E9213C"/>
              </a:buClr>
              <a:buFont typeface="Wingdings" charset="2"/>
              <a:buChar char="§"/>
            </a:pPr>
            <a:r>
              <a:rPr lang="en-US" sz="1800" dirty="0" smtClean="0">
                <a:solidFill>
                  <a:schemeClr val="bg1"/>
                </a:solidFill>
                <a:latin typeface="Akzidenz Grotesk BE"/>
                <a:cs typeface="Akzidenz Grotesk BE"/>
              </a:rPr>
              <a:t>Best way to improve performance. </a:t>
            </a:r>
          </a:p>
          <a:p>
            <a:pPr>
              <a:buClr>
                <a:srgbClr val="E9213C"/>
              </a:buClr>
              <a:buFont typeface="Wingdings" charset="2"/>
              <a:buChar char="§"/>
            </a:pPr>
            <a:r>
              <a:rPr lang="en-US" sz="1800" dirty="0" smtClean="0">
                <a:solidFill>
                  <a:schemeClr val="bg1"/>
                </a:solidFill>
                <a:latin typeface="Akzidenz Grotesk BE"/>
                <a:cs typeface="Akzidenz Grotesk BE"/>
              </a:rPr>
              <a:t>Reduce costs to you, in bandwidth and storage. </a:t>
            </a:r>
            <a:endParaRPr lang="en-US" sz="1800" dirty="0">
              <a:solidFill>
                <a:schemeClr val="bg1"/>
              </a:solidFill>
              <a:latin typeface="Akzidenz Grotesk BE"/>
              <a:cs typeface="Akzidenz Grotesk BE"/>
            </a:endParaRPr>
          </a:p>
          <a:p>
            <a:pPr marL="0" indent="0">
              <a:buFont typeface="Arial"/>
              <a:buNone/>
            </a:pPr>
            <a:endParaRPr lang="en-US" sz="2000" dirty="0" smtClean="0">
              <a:latin typeface="Akzidenz Grotesk BE"/>
              <a:cs typeface="Akzidenz Grotesk BE"/>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075712"/>
      </p:ext>
    </p:extLst>
  </p:cSld>
  <p:clrMapOvr>
    <a:masterClrMapping/>
  </p:clrMapOvr>
  <mc:AlternateContent xmlns:mc="http://schemas.openxmlformats.org/markup-compatibility/2006" xmlns:p14="http://schemas.microsoft.com/office/powerpoint/2010/main">
    <mc:Choice Requires="p14">
      <p:transition spd="slow" p14:dur="2000" advTm="73625"/>
    </mc:Choice>
    <mc:Fallback xmlns="">
      <p:transition xmlns:p14="http://schemas.microsoft.com/office/powerpoint/2010/main" spd="slow" advTm="7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Responsive Isn’t New</a:t>
            </a:r>
            <a:endParaRPr lang="en-US" dirty="0"/>
          </a:p>
        </p:txBody>
      </p:sp>
      <p:sp>
        <p:nvSpPr>
          <p:cNvPr id="3" name="Content Placeholder 2"/>
          <p:cNvSpPr>
            <a:spLocks noGrp="1"/>
          </p:cNvSpPr>
          <p:nvPr>
            <p:ph idx="1"/>
          </p:nvPr>
        </p:nvSpPr>
        <p:spPr>
          <a:xfrm>
            <a:off x="457200" y="1862667"/>
            <a:ext cx="7913687" cy="4852988"/>
          </a:xfrm>
        </p:spPr>
        <p:txBody>
          <a:bodyPr/>
          <a:lstStyle/>
          <a:p>
            <a:pPr marL="0" indent="0">
              <a:buNone/>
            </a:pPr>
            <a:r>
              <a:rPr lang="en-US" sz="2000" dirty="0" smtClean="0">
                <a:latin typeface="Akzidenz Grotesk BE"/>
                <a:cs typeface="Akzidenz Grotesk BE"/>
              </a:rPr>
              <a:t>That’s okay, but we can learn a lot from past practices:</a:t>
            </a:r>
          </a:p>
          <a:p>
            <a:pPr>
              <a:buClr>
                <a:srgbClr val="E9213C"/>
              </a:buClr>
              <a:buFont typeface="Wingdings" charset="2"/>
              <a:buChar char="§"/>
            </a:pPr>
            <a:r>
              <a:rPr lang="en-US" sz="2000" dirty="0" smtClean="0">
                <a:solidFill>
                  <a:srgbClr val="FFFFFF"/>
                </a:solidFill>
                <a:latin typeface="Akzidenz Grotesk BE"/>
                <a:cs typeface="Akzidenz Grotesk BE"/>
              </a:rPr>
              <a:t>Flexible, fluid. Percentage tables. RWD is basically these with new html technologies to make them more effective. </a:t>
            </a:r>
          </a:p>
          <a:p>
            <a:pPr>
              <a:buClr>
                <a:srgbClr val="E9213C"/>
              </a:buClr>
              <a:buFont typeface="Wingdings" charset="2"/>
              <a:buChar char="§"/>
            </a:pPr>
            <a:r>
              <a:rPr lang="en-US" sz="2000" dirty="0" smtClean="0">
                <a:solidFill>
                  <a:srgbClr val="FFFFFF"/>
                </a:solidFill>
                <a:latin typeface="Akzidenz Grotesk BE"/>
                <a:cs typeface="Akzidenz Grotesk BE"/>
              </a:rPr>
              <a:t>CSS </a:t>
            </a:r>
            <a:r>
              <a:rPr lang="en-US" sz="2000" dirty="0" err="1" smtClean="0">
                <a:solidFill>
                  <a:srgbClr val="FFFFFF"/>
                </a:solidFill>
                <a:latin typeface="Akzidenz Grotesk BE"/>
                <a:cs typeface="Akzidenz Grotesk BE"/>
              </a:rPr>
              <a:t>Zengarden</a:t>
            </a:r>
            <a:r>
              <a:rPr lang="en-US" sz="2000" dirty="0" smtClean="0">
                <a:solidFill>
                  <a:srgbClr val="FFFFFF"/>
                </a:solidFill>
                <a:latin typeface="Akzidenz Grotesk BE"/>
                <a:cs typeface="Akzidenz Grotesk BE"/>
              </a:rPr>
              <a:t>, 2003. </a:t>
            </a:r>
          </a:p>
          <a:p>
            <a:pPr>
              <a:buClr>
                <a:srgbClr val="E9213C"/>
              </a:buClr>
              <a:buFont typeface="Wingdings" charset="2"/>
              <a:buChar char="§"/>
            </a:pPr>
            <a:r>
              <a:rPr lang="en-US" sz="2000" dirty="0" smtClean="0">
                <a:solidFill>
                  <a:srgbClr val="FFFFFF"/>
                </a:solidFill>
                <a:latin typeface="Akzidenz Grotesk BE"/>
                <a:cs typeface="Akzidenz Grotesk BE"/>
              </a:rPr>
              <a:t>Mobile-specific device detection is older than much Web work in this area. WURFL launched in 2002 to address what was already a problem with device scale and features.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9138192"/>
      </p:ext>
    </p:extLst>
  </p:cSld>
  <p:clrMapOvr>
    <a:masterClrMapping/>
  </p:clrMapOvr>
  <mc:AlternateContent xmlns:mc="http://schemas.openxmlformats.org/markup-compatibility/2006" xmlns:p14="http://schemas.microsoft.com/office/powerpoint/2010/main">
    <mc:Choice Requires="p14">
      <p:transition spd="slow" p14:dur="2000" advTm="59774"/>
    </mc:Choice>
    <mc:Fallback xmlns="">
      <p:transition xmlns:p14="http://schemas.microsoft.com/office/powerpoint/2010/main" spd="slow" advTm="5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Detection</a:t>
            </a:r>
            <a:endParaRPr lang="en-US" dirty="0"/>
          </a:p>
        </p:txBody>
      </p:sp>
      <p:sp>
        <p:nvSpPr>
          <p:cNvPr id="4" name="Content Placeholder 2"/>
          <p:cNvSpPr txBox="1">
            <a:spLocks/>
          </p:cNvSpPr>
          <p:nvPr/>
        </p:nvSpPr>
        <p:spPr>
          <a:xfrm>
            <a:off x="457200" y="1862667"/>
            <a:ext cx="7913687" cy="4852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latin typeface="Akzidenz Grotesk BE"/>
                <a:cs typeface="Akzidenz Grotesk BE"/>
              </a:rPr>
              <a:t>The key to adaptive techniques is server-side software that detects the device, browser and features. </a:t>
            </a:r>
          </a:p>
          <a:p>
            <a:pPr>
              <a:buClr>
                <a:srgbClr val="E9213C"/>
              </a:buClr>
              <a:buFont typeface="Wingdings" charset="2"/>
              <a:buChar char="§"/>
            </a:pPr>
            <a:r>
              <a:rPr lang="en-US" sz="2000" dirty="0">
                <a:solidFill>
                  <a:srgbClr val="FFFFFF"/>
                </a:solidFill>
                <a:latin typeface="Akzidenz Grotesk BE"/>
                <a:cs typeface="Akzidenz Grotesk BE"/>
              </a:rPr>
              <a:t>Several existing options: buy not build. </a:t>
            </a:r>
          </a:p>
          <a:p>
            <a:pPr>
              <a:buClr>
                <a:srgbClr val="E9213C"/>
              </a:buClr>
              <a:buFont typeface="Wingdings" charset="2"/>
              <a:buChar char="§"/>
            </a:pPr>
            <a:r>
              <a:rPr lang="en-US" sz="2000" dirty="0">
                <a:solidFill>
                  <a:srgbClr val="FFFFFF"/>
                </a:solidFill>
                <a:latin typeface="Akzidenz Grotesk BE"/>
                <a:cs typeface="Akzidenz Grotesk BE"/>
              </a:rPr>
              <a:t>Well-established. Some are over 10 years old! </a:t>
            </a:r>
          </a:p>
          <a:p>
            <a:pPr>
              <a:buClr>
                <a:srgbClr val="E9213C"/>
              </a:buClr>
              <a:buFont typeface="Wingdings" charset="2"/>
              <a:buChar char="§"/>
            </a:pPr>
            <a:r>
              <a:rPr lang="en-US" sz="2000" dirty="0">
                <a:solidFill>
                  <a:srgbClr val="FFFFFF"/>
                </a:solidFill>
                <a:latin typeface="Akzidenz Grotesk BE"/>
                <a:cs typeface="Akzidenz Grotesk BE"/>
              </a:rPr>
              <a:t>Some are free. All provide paid options for support and assistance.</a:t>
            </a:r>
          </a:p>
          <a:p>
            <a:pPr>
              <a:buClr>
                <a:srgbClr val="E9213C"/>
              </a:buClr>
              <a:buFont typeface="Wingdings" charset="2"/>
              <a:buChar char="§"/>
            </a:pPr>
            <a:r>
              <a:rPr lang="en-US" sz="2000" dirty="0">
                <a:solidFill>
                  <a:srgbClr val="FFFFFF"/>
                </a:solidFill>
                <a:latin typeface="Akzidenz Grotesk BE"/>
                <a:cs typeface="Akzidenz Grotesk BE"/>
              </a:rPr>
              <a:t>Regular (weekly or monthly) updates, usually for free, keep it automatically up to date. </a:t>
            </a:r>
          </a:p>
          <a:p>
            <a:pPr>
              <a:buClr>
                <a:srgbClr val="E9213C"/>
              </a:buClr>
              <a:buFont typeface="Wingdings" charset="2"/>
              <a:buChar char="§"/>
            </a:pPr>
            <a:r>
              <a:rPr lang="en-US" sz="2000" dirty="0">
                <a:solidFill>
                  <a:srgbClr val="FFFFFF"/>
                </a:solidFill>
                <a:latin typeface="Akzidenz Grotesk BE"/>
                <a:cs typeface="Akzidenz Grotesk BE"/>
              </a:rPr>
              <a:t>Does require installation, and software integration.</a:t>
            </a:r>
          </a:p>
          <a:p>
            <a:pPr>
              <a:buClr>
                <a:srgbClr val="E9213C"/>
              </a:buClr>
              <a:buFont typeface="Wingdings" charset="2"/>
              <a:buChar char="§"/>
            </a:pPr>
            <a:r>
              <a:rPr lang="en-US" sz="2000" dirty="0">
                <a:solidFill>
                  <a:srgbClr val="FFFFFF"/>
                </a:solidFill>
                <a:latin typeface="Akzidenz Grotesk BE"/>
                <a:cs typeface="Akzidenz Grotesk BE"/>
              </a:rPr>
              <a:t>Will require some CMS to load proper images, if not different text, navigation, etc.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04109793"/>
      </p:ext>
    </p:extLst>
  </p:cSld>
  <p:clrMapOvr>
    <a:masterClrMapping/>
  </p:clrMapOvr>
  <mc:AlternateContent xmlns:mc="http://schemas.openxmlformats.org/markup-compatibility/2006" xmlns:p14="http://schemas.microsoft.com/office/powerpoint/2010/main">
    <mc:Choice Requires="p14">
      <p:transition spd="slow" p14:dur="2000" advTm="63730"/>
    </mc:Choice>
    <mc:Fallback xmlns="">
      <p:transition xmlns:p14="http://schemas.microsoft.com/office/powerpoint/2010/main" spd="slow" advTm="6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Side Adaptation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17661301"/>
              </p:ext>
            </p:extLst>
          </p:nvPr>
        </p:nvGraphicFramePr>
        <p:xfrm>
          <a:off x="457200" y="1929631"/>
          <a:ext cx="8229599" cy="2624800"/>
        </p:xfrm>
        <a:graphic>
          <a:graphicData uri="http://schemas.openxmlformats.org/drawingml/2006/table">
            <a:tbl>
              <a:tblPr firstRow="1" bandRow="1">
                <a:tableStyleId>{5C22544A-7EE6-4342-B048-85BDC9FD1C3A}</a:tableStyleId>
              </a:tblPr>
              <a:tblGrid>
                <a:gridCol w="2258081"/>
                <a:gridCol w="5971518"/>
              </a:tblGrid>
              <a:tr h="7883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Akzidenz Grotesk BE"/>
                          <a:cs typeface="Akzidenz Grotesk BE"/>
                        </a:rPr>
                        <a:t>Feature Detection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1800" b="0" dirty="0" smtClean="0">
                          <a:solidFill>
                            <a:schemeClr val="bg1"/>
                          </a:solidFill>
                          <a:latin typeface="Akzidenz Grotesk BE"/>
                          <a:cs typeface="Akzidenz Grotesk BE"/>
                        </a:rPr>
                        <a:t>Modernizer senses</a:t>
                      </a:r>
                      <a:r>
                        <a:rPr lang="en-US" sz="1800" b="0" baseline="0" dirty="0" smtClean="0">
                          <a:solidFill>
                            <a:schemeClr val="bg1"/>
                          </a:solidFill>
                          <a:latin typeface="Akzidenz Grotesk BE"/>
                          <a:cs typeface="Akzidenz Grotesk BE"/>
                        </a:rPr>
                        <a:t> browser and device features directly, but is a limited set and the browser can lie.</a:t>
                      </a:r>
                      <a:endParaRPr lang="en-US" sz="1800" b="0" dirty="0" smtClean="0">
                        <a:solidFill>
                          <a:schemeClr val="bg1"/>
                        </a:solidFill>
                        <a:latin typeface="Akzidenz Grotesk BE"/>
                        <a:cs typeface="Akzidenz Grotesk BE"/>
                      </a:endParaRPr>
                    </a:p>
                    <a:p>
                      <a:endParaRPr lang="en-US" sz="1800" b="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869770">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smtClean="0">
                          <a:solidFill>
                            <a:schemeClr val="bg1"/>
                          </a:solidFill>
                          <a:latin typeface="Akzidenz Grotesk BE"/>
                          <a:cs typeface="Akzidenz Grotesk BE"/>
                        </a:rPr>
                        <a:t>Client-Side Device</a:t>
                      </a:r>
                      <a:r>
                        <a:rPr lang="en-US" sz="1800" b="1" baseline="0" dirty="0" smtClean="0">
                          <a:solidFill>
                            <a:schemeClr val="bg1"/>
                          </a:solidFill>
                          <a:latin typeface="Akzidenz Grotesk BE"/>
                          <a:cs typeface="Akzidenz Grotesk BE"/>
                        </a:rPr>
                        <a:t> </a:t>
                      </a:r>
                      <a:r>
                        <a:rPr lang="en-US" sz="1800" b="1" baseline="0" dirty="0" err="1" smtClean="0">
                          <a:solidFill>
                            <a:schemeClr val="bg1"/>
                          </a:solidFill>
                          <a:latin typeface="Akzidenz Grotesk BE"/>
                          <a:cs typeface="Akzidenz Grotesk BE"/>
                        </a:rPr>
                        <a:t>Catetorization</a:t>
                      </a:r>
                      <a:endParaRPr lang="en-US" sz="1800" b="1" dirty="0" smtClean="0">
                        <a:solidFill>
                          <a:schemeClr val="bg1"/>
                        </a:solidFill>
                        <a:latin typeface="Akzidenz Grotesk BE"/>
                        <a:cs typeface="Akzidenz Grotesk BE"/>
                      </a:endParaRP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dirty="0" err="1" smtClean="0">
                          <a:solidFill>
                            <a:schemeClr val="bg1"/>
                          </a:solidFill>
                          <a:latin typeface="Akzidenz Grotesk BE"/>
                          <a:cs typeface="Akzidenz Grotesk BE"/>
                        </a:rPr>
                        <a:t>WURFL.js</a:t>
                      </a:r>
                      <a:r>
                        <a:rPr lang="en-US" sz="1800" baseline="0" dirty="0" smtClean="0">
                          <a:solidFill>
                            <a:schemeClr val="bg1"/>
                          </a:solidFill>
                          <a:latin typeface="Akzidenz Grotesk BE"/>
                          <a:cs typeface="Akzidenz Grotesk BE"/>
                        </a:rPr>
                        <a:t> provides limited device detection without the server hosting.</a:t>
                      </a:r>
                      <a:endParaRPr lang="en-US" sz="1800" dirty="0" smtClean="0">
                        <a:solidFill>
                          <a:schemeClr val="bg1"/>
                        </a:solidFill>
                        <a:latin typeface="Akzidenz Grotesk BE"/>
                        <a:cs typeface="Akzidenz Grotesk BE"/>
                      </a:endParaRPr>
                    </a:p>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endParaRPr lang="en-US" sz="1800" baseline="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796000">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smtClean="0">
                          <a:solidFill>
                            <a:schemeClr val="bg1"/>
                          </a:solidFill>
                          <a:latin typeface="Akzidenz Grotesk BE"/>
                          <a:cs typeface="Akzidenz Grotesk BE"/>
                        </a:rPr>
                        <a:t>Responsive</a:t>
                      </a:r>
                      <a:r>
                        <a:rPr lang="en-US" sz="1800" b="1" baseline="0" dirty="0" smtClean="0">
                          <a:solidFill>
                            <a:schemeClr val="bg1"/>
                          </a:solidFill>
                          <a:latin typeface="Akzidenz Grotesk BE"/>
                          <a:cs typeface="Akzidenz Grotesk BE"/>
                        </a:rPr>
                        <a:t> Images</a:t>
                      </a:r>
                      <a:endParaRPr lang="en-US" sz="1800" b="1" dirty="0" smtClean="0">
                        <a:solidFill>
                          <a:schemeClr val="bg1"/>
                        </a:solidFill>
                        <a:latin typeface="Akzidenz Grotesk BE"/>
                        <a:cs typeface="Akzidenz Grotesk BE"/>
                      </a:endParaRP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buClr>
                          <a:srgbClr val="FF0000"/>
                        </a:buClr>
                        <a:buFont typeface="Wingdings" charset="2"/>
                        <a:buNone/>
                      </a:pPr>
                      <a:r>
                        <a:rPr lang="en-US" sz="1800" dirty="0" err="1" smtClean="0">
                          <a:solidFill>
                            <a:schemeClr val="bg1"/>
                          </a:solidFill>
                          <a:latin typeface="Akzidenz Grotesk BE"/>
                          <a:cs typeface="Akzidenz Grotesk BE"/>
                        </a:rPr>
                        <a:t>HiSRC</a:t>
                      </a:r>
                      <a:r>
                        <a:rPr lang="en-US" sz="1800" dirty="0" smtClean="0">
                          <a:solidFill>
                            <a:schemeClr val="bg1"/>
                          </a:solidFill>
                          <a:latin typeface="Akzidenz Grotesk BE"/>
                          <a:cs typeface="Akzidenz Grotesk BE"/>
                        </a:rPr>
                        <a:t> lets</a:t>
                      </a:r>
                      <a:r>
                        <a:rPr lang="en-US" sz="1800" baseline="0" dirty="0" smtClean="0">
                          <a:solidFill>
                            <a:schemeClr val="bg1"/>
                          </a:solidFill>
                          <a:latin typeface="Akzidenz Grotesk BE"/>
                          <a:cs typeface="Akzidenz Grotesk BE"/>
                        </a:rPr>
                        <a:t> you call the proper image without device detection or a third party host. </a:t>
                      </a: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18513589"/>
      </p:ext>
    </p:extLst>
  </p:cSld>
  <p:clrMapOvr>
    <a:masterClrMapping/>
  </p:clrMapOvr>
  <mc:AlternateContent xmlns:mc="http://schemas.openxmlformats.org/markup-compatibility/2006" xmlns:p14="http://schemas.microsoft.com/office/powerpoint/2010/main">
    <mc:Choice Requires="p14">
      <p:transition spd="slow" p14:dur="2000" advTm="61106"/>
    </mc:Choice>
    <mc:Fallback xmlns="">
      <p:transition xmlns:p14="http://schemas.microsoft.com/office/powerpoint/2010/main" spd="slow" advTm="6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Separate Mobile Sites</a:t>
            </a:r>
            <a:endParaRPr lang="en-US" dirty="0"/>
          </a:p>
        </p:txBody>
      </p:sp>
      <p:sp>
        <p:nvSpPr>
          <p:cNvPr id="4" name="Content Placeholder 2"/>
          <p:cNvSpPr txBox="1">
            <a:spLocks/>
          </p:cNvSpPr>
          <p:nvPr/>
        </p:nvSpPr>
        <p:spPr>
          <a:xfrm>
            <a:off x="457200" y="1862667"/>
            <a:ext cx="7913687" cy="4852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Akzidenz Grotesk BE"/>
                <a:cs typeface="Akzidenz Grotesk BE"/>
              </a:rPr>
              <a:t>Um… sort of. </a:t>
            </a:r>
            <a:endParaRPr lang="en-US" sz="2000" dirty="0">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One for mobile, one for desktop. Or, more? </a:t>
            </a:r>
            <a:endParaRPr lang="en-US" sz="2000" dirty="0">
              <a:solidFill>
                <a:srgbClr val="FFFFFF"/>
              </a:solidFill>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Where’s the data come from? Are you sure it’s separate?</a:t>
            </a:r>
          </a:p>
          <a:p>
            <a:pPr>
              <a:buClr>
                <a:srgbClr val="E9213C"/>
              </a:buClr>
              <a:buFont typeface="Wingdings" charset="2"/>
              <a:buChar char="§"/>
            </a:pPr>
            <a:r>
              <a:rPr lang="en-US" sz="2000" dirty="0" smtClean="0">
                <a:solidFill>
                  <a:srgbClr val="FFFFFF"/>
                </a:solidFill>
                <a:latin typeface="Akzidenz Grotesk BE"/>
                <a:cs typeface="Akzidenz Grotesk BE"/>
              </a:rPr>
              <a:t>Usually adaptive sites, device detection directs to each.</a:t>
            </a:r>
          </a:p>
          <a:p>
            <a:pPr>
              <a:buClr>
                <a:srgbClr val="E9213C"/>
              </a:buClr>
              <a:buFont typeface="Wingdings" charset="2"/>
              <a:buChar char="§"/>
            </a:pPr>
            <a:endParaRPr lang="en-US" sz="2000" dirty="0" smtClean="0">
              <a:solidFill>
                <a:srgbClr val="FFFFFF"/>
              </a:solidFill>
              <a:latin typeface="Akzidenz Grotesk BE"/>
              <a:cs typeface="Akzidenz Grotesk BE"/>
            </a:endParaRPr>
          </a:p>
          <a:p>
            <a:pPr marL="0" indent="0">
              <a:buNone/>
            </a:pPr>
            <a:r>
              <a:rPr lang="en-US" sz="2000" dirty="0" smtClean="0">
                <a:latin typeface="Akzidenz Grotesk BE"/>
                <a:cs typeface="Akzidenz Grotesk BE"/>
              </a:rPr>
              <a:t>Unless it’s two URLs.</a:t>
            </a:r>
            <a:endParaRPr lang="en-US" sz="2000" dirty="0">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M-dot sites are the devil. </a:t>
            </a:r>
            <a:endParaRPr lang="en-US" sz="2000" dirty="0">
              <a:solidFill>
                <a:srgbClr val="FFFFFF"/>
              </a:solidFill>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Share a link, bookmark, revisit on a different platform?</a:t>
            </a:r>
          </a:p>
          <a:p>
            <a:pPr>
              <a:buClr>
                <a:srgbClr val="E9213C"/>
              </a:buClr>
              <a:buFont typeface="Wingdings" charset="2"/>
              <a:buChar char="§"/>
            </a:pPr>
            <a:r>
              <a:rPr lang="en-US" sz="2000" dirty="0" smtClean="0">
                <a:solidFill>
                  <a:srgbClr val="FFFFFF"/>
                </a:solidFill>
                <a:latin typeface="Akzidenz Grotesk BE"/>
                <a:cs typeface="Akzidenz Grotesk BE"/>
              </a:rPr>
              <a:t>Bots, links, other discovery methods?</a:t>
            </a:r>
            <a:endParaRPr lang="en-US" sz="2000" dirty="0">
              <a:solidFill>
                <a:srgbClr val="FFFFFF"/>
              </a:solidFill>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Usually, send you to one site only, and too often the wrong one. </a:t>
            </a:r>
            <a:endParaRPr lang="en-US" sz="2000" dirty="0">
              <a:solidFill>
                <a:srgbClr val="FFFFFF"/>
              </a:solidFill>
              <a:latin typeface="Akzidenz Grotesk BE"/>
              <a:cs typeface="Akzidenz Grotesk BE"/>
            </a:endParaRPr>
          </a:p>
          <a:p>
            <a:pPr>
              <a:buClr>
                <a:srgbClr val="E9213C"/>
              </a:buClr>
              <a:buFont typeface="Wingdings" charset="2"/>
              <a:buChar char="§"/>
            </a:pPr>
            <a:endParaRPr lang="en-US" sz="2000" dirty="0">
              <a:solidFill>
                <a:srgbClr val="FFFFFF"/>
              </a:solidFill>
              <a:latin typeface="Akzidenz Grotesk BE"/>
              <a:cs typeface="Akzidenz Grotesk BE"/>
            </a:endParaRPr>
          </a:p>
          <a:p>
            <a:pPr>
              <a:buClr>
                <a:srgbClr val="E9213C"/>
              </a:buClr>
              <a:buFont typeface="Wingdings" charset="2"/>
              <a:buChar cha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98517766"/>
      </p:ext>
    </p:extLst>
  </p:cSld>
  <p:clrMapOvr>
    <a:masterClrMapping/>
  </p:clrMapOvr>
  <mc:AlternateContent xmlns:mc="http://schemas.openxmlformats.org/markup-compatibility/2006" xmlns:p14="http://schemas.microsoft.com/office/powerpoint/2010/main">
    <mc:Choice Requires="p14">
      <p:transition spd="slow" p14:dur="2000" advTm="43842"/>
    </mc:Choice>
    <mc:Fallback xmlns="">
      <p:transition xmlns:p14="http://schemas.microsoft.com/office/powerpoint/2010/main" spd="slow" advTm="4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0-04 at 4 Oct 22.57.png"/>
          <p:cNvPicPr>
            <a:picLocks noChangeAspect="1"/>
          </p:cNvPicPr>
          <p:nvPr/>
        </p:nvPicPr>
        <p:blipFill rotWithShape="1">
          <a:blip r:embed="rId5">
            <a:extLst>
              <a:ext uri="{28A0092B-C50C-407E-A947-70E740481C1C}">
                <a14:useLocalDpi xmlns:a14="http://schemas.microsoft.com/office/drawing/2010/main" val="0"/>
              </a:ext>
            </a:extLst>
          </a:blip>
          <a:srcRect t="9831" b="23199"/>
          <a:stretch/>
        </p:blipFill>
        <p:spPr>
          <a:xfrm>
            <a:off x="3013952" y="1620517"/>
            <a:ext cx="3128382" cy="4475483"/>
          </a:xfrm>
          <a:prstGeom prst="rect">
            <a:avLst/>
          </a:prstGeom>
        </p:spPr>
      </p:pic>
      <p:pic>
        <p:nvPicPr>
          <p:cNvPr id="6" name="Picture 5"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77556" y="1183017"/>
            <a:ext cx="2923015" cy="544140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26823366"/>
      </p:ext>
    </p:extLst>
  </p:cSld>
  <p:clrMapOvr>
    <a:masterClrMapping/>
  </p:clrMapOvr>
  <mc:AlternateContent xmlns:mc="http://schemas.openxmlformats.org/markup-compatibility/2006" xmlns:p14="http://schemas.microsoft.com/office/powerpoint/2010/main">
    <mc:Choice Requires="p14">
      <p:transition spd="slow" p14:dur="2000" advTm="7673"/>
    </mc:Choice>
    <mc:Fallback xmlns="">
      <p:transition xmlns:p14="http://schemas.microsoft.com/office/powerpoint/2010/main" spd="slow" advTm="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10-04 at 4 Oct 22.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8" y="1057378"/>
            <a:ext cx="9144000" cy="607800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09454476"/>
      </p:ext>
    </p:extLst>
  </p:cSld>
  <p:clrMapOvr>
    <a:masterClrMapping/>
  </p:clrMapOvr>
  <mc:AlternateContent xmlns:mc="http://schemas.openxmlformats.org/markup-compatibility/2006" xmlns:p14="http://schemas.microsoft.com/office/powerpoint/2010/main">
    <mc:Choice Requires="p14">
      <p:transition spd="slow" p14:dur="2000" advTm="14145"/>
    </mc:Choice>
    <mc:Fallback xmlns="">
      <p:transition xmlns:p14="http://schemas.microsoft.com/office/powerpoint/2010/main" spd="slow" advTm="1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196982</TotalTime>
  <Words>2891</Words>
  <Application>Microsoft Macintosh PowerPoint</Application>
  <PresentationFormat>On-screen Show (4:3)</PresentationFormat>
  <Paragraphs>186</Paragraphs>
  <Slides>16</Slides>
  <Notes>16</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Akzidenz Grotesk</vt:lpstr>
      <vt:lpstr>Akzidenz Grotesk BE</vt:lpstr>
      <vt:lpstr>Berthold Akzidenz Grotesk Condensed</vt:lpstr>
      <vt:lpstr>Calibri</vt:lpstr>
      <vt:lpstr>Palatino</vt:lpstr>
      <vt:lpstr>Wingdings</vt:lpstr>
      <vt:lpstr>Arial</vt:lpstr>
      <vt:lpstr>Office Theme</vt:lpstr>
      <vt:lpstr>PowerPoint Presentation</vt:lpstr>
      <vt:lpstr>Responsive vs. Adaptive</vt:lpstr>
      <vt:lpstr>Adaptive is Everything</vt:lpstr>
      <vt:lpstr>Responsive Isn’t New</vt:lpstr>
      <vt:lpstr>Device Detection</vt:lpstr>
      <vt:lpstr>Client Side Adaptation</vt:lpstr>
      <vt:lpstr>Separate Mobile Sites</vt:lpstr>
      <vt:lpstr>PowerPoint Presentation</vt:lpstr>
      <vt:lpstr>PowerPoint Presentation</vt:lpstr>
      <vt:lpstr>Best Practices</vt:lpstr>
      <vt:lpstr>Adapting Appropriately</vt:lpstr>
      <vt:lpstr>Adapting Your Design</vt:lpstr>
      <vt:lpstr>Adapting Your Design</vt:lpstr>
      <vt:lpstr>Adapting Your Design</vt:lpstr>
      <vt:lpstr>Features != pages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1389</cp:revision>
  <cp:lastPrinted>2013-04-15T23:35:07Z</cp:lastPrinted>
  <dcterms:created xsi:type="dcterms:W3CDTF">2011-10-30T17:26:39Z</dcterms:created>
  <dcterms:modified xsi:type="dcterms:W3CDTF">2015-10-11T18:41:59Z</dcterms:modified>
</cp:coreProperties>
</file>