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591" r:id="rId2"/>
    <p:sldId id="601" r:id="rId3"/>
    <p:sldId id="617" r:id="rId4"/>
    <p:sldId id="618" r:id="rId5"/>
    <p:sldId id="605" r:id="rId6"/>
    <p:sldId id="606" r:id="rId7"/>
    <p:sldId id="622" r:id="rId8"/>
    <p:sldId id="620" r:id="rId9"/>
    <p:sldId id="624" r:id="rId10"/>
    <p:sldId id="621" r:id="rId11"/>
    <p:sldId id="607" r:id="rId12"/>
    <p:sldId id="608" r:id="rId13"/>
    <p:sldId id="609" r:id="rId14"/>
    <p:sldId id="610" r:id="rId15"/>
    <p:sldId id="611" r:id="rId16"/>
    <p:sldId id="612" r:id="rId17"/>
    <p:sldId id="613" r:id="rId18"/>
    <p:sldId id="614" r:id="rId19"/>
    <p:sldId id="619" r:id="rId20"/>
    <p:sldId id="615" r:id="rId21"/>
    <p:sldId id="616" r:id="rId22"/>
    <p:sldId id="623" r:id="rId23"/>
    <p:sldId id="62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9213C"/>
    <a:srgbClr val="562D26"/>
    <a:srgbClr val="F2806C"/>
    <a:srgbClr val="FF72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70" autoAdjust="0"/>
    <p:restoredTop sz="70439" autoAdjust="0"/>
  </p:normalViewPr>
  <p:slideViewPr>
    <p:cSldViewPr snapToGrid="0" snapToObjects="1">
      <p:cViewPr varScale="1">
        <p:scale>
          <a:sx n="90" d="100"/>
          <a:sy n="90" d="100"/>
        </p:scale>
        <p:origin x="2512" y="192"/>
      </p:cViewPr>
      <p:guideLst>
        <p:guide orient="horz" pos="2160"/>
        <p:guide pos="2880"/>
      </p:guideLst>
    </p:cSldViewPr>
  </p:slideViewPr>
  <p:outlineViewPr>
    <p:cViewPr>
      <p:scale>
        <a:sx n="33" d="100"/>
        <a:sy n="33" d="100"/>
      </p:scale>
      <p:origin x="0" y="7880"/>
    </p:cViewPr>
  </p:outlineViewPr>
  <p:notesTextViewPr>
    <p:cViewPr>
      <p:scale>
        <a:sx n="100" d="100"/>
        <a:sy n="100" d="100"/>
      </p:scale>
      <p:origin x="0" y="0"/>
    </p:cViewPr>
  </p:notesTextViewPr>
  <p:sorterViewPr>
    <p:cViewPr>
      <p:scale>
        <a:sx n="89" d="100"/>
        <a:sy n="89" d="100"/>
      </p:scale>
      <p:origin x="0" y="0"/>
    </p:cViewPr>
  </p:sorterViewPr>
  <p:notesViewPr>
    <p:cSldViewPr snapToGrid="0" snapToObjects="1">
      <p:cViewPr>
        <p:scale>
          <a:sx n="75" d="100"/>
          <a:sy n="75" d="100"/>
        </p:scale>
        <p:origin x="-2912"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3E2636-F00D-3B4C-91BC-978C0CC75288}" type="datetime1">
              <a:rPr lang="en-US" smtClean="0"/>
              <a:t>1/12/17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3E92EE-8017-1746-A6F4-E4C0BCDFA803}" type="slidenum">
              <a:rPr lang="en-US" smtClean="0"/>
              <a:t>‹#›</a:t>
            </a:fld>
            <a:endParaRPr lang="en-US"/>
          </a:p>
        </p:txBody>
      </p:sp>
    </p:spTree>
    <p:extLst>
      <p:ext uri="{BB962C8B-B14F-4D97-AF65-F5344CB8AC3E}">
        <p14:creationId xmlns:p14="http://schemas.microsoft.com/office/powerpoint/2010/main" val="32795066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4DADC0-0B0F-C44F-96FC-226034E2F398}" type="datetime1">
              <a:rPr lang="en-US" smtClean="0"/>
              <a:t>1/12/17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9D55F2-16B5-3A42-80D9-9BC8F66E0B68}" type="slidenum">
              <a:rPr lang="en-US" smtClean="0"/>
              <a:t>‹#›</a:t>
            </a:fld>
            <a:endParaRPr lang="en-US"/>
          </a:p>
        </p:txBody>
      </p:sp>
    </p:spTree>
    <p:extLst>
      <p:ext uri="{BB962C8B-B14F-4D97-AF65-F5344CB8AC3E}">
        <p14:creationId xmlns:p14="http://schemas.microsoft.com/office/powerpoint/2010/main" val="42944397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100387" cy="2327275"/>
          </a:xfrm>
        </p:spPr>
      </p:sp>
      <p:sp>
        <p:nvSpPr>
          <p:cNvPr id="3" name="Notes Placeholder 2"/>
          <p:cNvSpPr>
            <a:spLocks noGrp="1"/>
          </p:cNvSpPr>
          <p:nvPr>
            <p:ph type="body" idx="1"/>
          </p:nvPr>
        </p:nvSpPr>
        <p:spPr/>
        <p:txBody>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a:t>
            </a:fld>
            <a:endParaRPr lang="en-US"/>
          </a:p>
        </p:txBody>
      </p:sp>
    </p:spTree>
    <p:extLst>
      <p:ext uri="{BB962C8B-B14F-4D97-AF65-F5344CB8AC3E}">
        <p14:creationId xmlns:p14="http://schemas.microsoft.com/office/powerpoint/2010/main" val="642570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10</a:t>
            </a:fld>
            <a:endParaRPr lang="en-US"/>
          </a:p>
        </p:txBody>
      </p:sp>
    </p:spTree>
    <p:extLst>
      <p:ext uri="{BB962C8B-B14F-4D97-AF65-F5344CB8AC3E}">
        <p14:creationId xmlns:p14="http://schemas.microsoft.com/office/powerpoint/2010/main" val="1975694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11</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12</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13</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14</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15</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16</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17</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18</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19</a:t>
            </a:fld>
            <a:endParaRPr lang="en-US"/>
          </a:p>
        </p:txBody>
      </p:sp>
    </p:spTree>
    <p:extLst>
      <p:ext uri="{BB962C8B-B14F-4D97-AF65-F5344CB8AC3E}">
        <p14:creationId xmlns:p14="http://schemas.microsoft.com/office/powerpoint/2010/main" val="301869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2</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20</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21</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22</a:t>
            </a:fld>
            <a:endParaRPr lang="en-US"/>
          </a:p>
        </p:txBody>
      </p:sp>
    </p:spTree>
    <p:extLst>
      <p:ext uri="{BB962C8B-B14F-4D97-AF65-F5344CB8AC3E}">
        <p14:creationId xmlns:p14="http://schemas.microsoft.com/office/powerpoint/2010/main" val="966106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3</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4</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5</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6</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7</a:t>
            </a:fld>
            <a:endParaRPr lang="en-US"/>
          </a:p>
        </p:txBody>
      </p:sp>
    </p:spTree>
    <p:extLst>
      <p:ext uri="{BB962C8B-B14F-4D97-AF65-F5344CB8AC3E}">
        <p14:creationId xmlns:p14="http://schemas.microsoft.com/office/powerpoint/2010/main" val="755330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8</a:t>
            </a:fld>
            <a:endParaRPr lang="en-US"/>
          </a:p>
        </p:txBody>
      </p:sp>
    </p:spTree>
    <p:extLst>
      <p:ext uri="{BB962C8B-B14F-4D97-AF65-F5344CB8AC3E}">
        <p14:creationId xmlns:p14="http://schemas.microsoft.com/office/powerpoint/2010/main" val="1260159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9</a:t>
            </a:fld>
            <a:endParaRPr lang="en-US"/>
          </a:p>
        </p:txBody>
      </p:sp>
    </p:spTree>
    <p:extLst>
      <p:ext uri="{BB962C8B-B14F-4D97-AF65-F5344CB8AC3E}">
        <p14:creationId xmlns:p14="http://schemas.microsoft.com/office/powerpoint/2010/main" val="90670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Title-Slide-Lovebird-1.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337204"/>
            <a:ext cx="6341533" cy="1586442"/>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318934"/>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03746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42927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8382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9252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Title-Slide-Lovebird-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2285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52828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571090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2259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5342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286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281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309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Title-Slide-Lovebird-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155171"/>
            <a:ext cx="8229600" cy="70749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42067"/>
            <a:ext cx="8229600" cy="39840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Box 16"/>
          <p:cNvSpPr txBox="1"/>
          <p:nvPr userDrawn="1"/>
        </p:nvSpPr>
        <p:spPr>
          <a:xfrm>
            <a:off x="8337551" y="6139934"/>
            <a:ext cx="850900" cy="369332"/>
          </a:xfrm>
          <a:prstGeom prst="rect">
            <a:avLst/>
          </a:prstGeom>
          <a:noFill/>
        </p:spPr>
        <p:txBody>
          <a:bodyPr wrap="square" rtlCol="0">
            <a:spAutoFit/>
          </a:bodyPr>
          <a:lstStyle/>
          <a:p>
            <a:pPr algn="ctr"/>
            <a:fld id="{40681935-B1E9-0C42-B5A3-F64407C35846}" type="slidenum">
              <a:rPr lang="en-US" smtClean="0">
                <a:solidFill>
                  <a:schemeClr val="bg1">
                    <a:lumMod val="50000"/>
                  </a:schemeClr>
                </a:solidFill>
                <a:latin typeface="Akzidenz Grotesk"/>
                <a:cs typeface="Akzidenz Grotesk"/>
              </a:rPr>
              <a:pPr algn="ctr"/>
              <a:t>‹#›</a:t>
            </a:fld>
            <a:endParaRPr lang="en-US" dirty="0">
              <a:solidFill>
                <a:schemeClr val="bg1">
                  <a:lumMod val="50000"/>
                </a:schemeClr>
              </a:solidFill>
              <a:latin typeface="Akzidenz Grotesk"/>
              <a:cs typeface="Akzidenz Grotesk"/>
            </a:endParaRPr>
          </a:p>
        </p:txBody>
      </p:sp>
      <p:sp>
        <p:nvSpPr>
          <p:cNvPr id="9" name="Rectangle 8"/>
          <p:cNvSpPr/>
          <p:nvPr userDrawn="1"/>
        </p:nvSpPr>
        <p:spPr>
          <a:xfrm>
            <a:off x="457200" y="6282452"/>
            <a:ext cx="2999143" cy="246221"/>
          </a:xfrm>
          <a:prstGeom prst="rect">
            <a:avLst/>
          </a:prstGeom>
        </p:spPr>
        <p:txBody>
          <a:bodyPr wrap="square">
            <a:spAutoFit/>
          </a:bodyPr>
          <a:lstStyle/>
          <a:p>
            <a:r>
              <a:rPr lang="en-US" sz="1000" b="0" i="0" kern="1200" dirty="0" smtClean="0">
                <a:solidFill>
                  <a:schemeClr val="bg1">
                    <a:alpha val="46000"/>
                  </a:schemeClr>
                </a:solidFill>
                <a:latin typeface="Palatino"/>
                <a:ea typeface="+mn-ea"/>
                <a:cs typeface="Palatino"/>
              </a:rPr>
              <a:t>© 2015</a:t>
            </a:r>
            <a:r>
              <a:rPr lang="en-US" sz="1000" b="0" i="0" kern="1200" baseline="0" dirty="0" smtClean="0">
                <a:solidFill>
                  <a:schemeClr val="bg1">
                    <a:alpha val="46000"/>
                  </a:schemeClr>
                </a:solidFill>
                <a:latin typeface="Palatino"/>
                <a:ea typeface="+mn-ea"/>
                <a:cs typeface="Palatino"/>
              </a:rPr>
              <a:t> 4ourth Mobile</a:t>
            </a:r>
            <a:endParaRPr lang="en-US" sz="1000" b="0" i="1" kern="1200" dirty="0" smtClean="0">
              <a:solidFill>
                <a:schemeClr val="bg1">
                  <a:alpha val="46000"/>
                </a:schemeClr>
              </a:solidFill>
              <a:latin typeface="Palatino"/>
              <a:ea typeface="+mn-ea"/>
              <a:cs typeface="Palatino"/>
            </a:endParaRPr>
          </a:p>
        </p:txBody>
      </p:sp>
      <p:sp>
        <p:nvSpPr>
          <p:cNvPr id="10" name="Rectangle 9"/>
          <p:cNvSpPr/>
          <p:nvPr userDrawn="1"/>
        </p:nvSpPr>
        <p:spPr>
          <a:xfrm>
            <a:off x="7659025" y="174109"/>
            <a:ext cx="1365253" cy="646331"/>
          </a:xfrm>
          <a:prstGeom prst="rect">
            <a:avLst/>
          </a:prstGeom>
        </p:spPr>
        <p:txBody>
          <a:bodyPr wrap="square">
            <a:spAutoFit/>
          </a:bodyPr>
          <a:lstStyle/>
          <a:p>
            <a:r>
              <a:rPr lang="en-US" sz="1800" b="0" i="0" kern="1200" dirty="0" smtClean="0">
                <a:solidFill>
                  <a:schemeClr val="bg1">
                    <a:alpha val="46000"/>
                  </a:schemeClr>
                </a:solidFill>
                <a:latin typeface="Palatino"/>
                <a:ea typeface="+mn-ea"/>
                <a:cs typeface="Palatino"/>
              </a:rPr>
              <a:t>@shoobe01</a:t>
            </a:r>
            <a:endParaRPr lang="en-US" sz="1800" b="0" i="0" kern="1200" baseline="0" dirty="0" smtClean="0">
              <a:solidFill>
                <a:schemeClr val="bg1">
                  <a:alpha val="46000"/>
                </a:schemeClr>
              </a:solidFill>
              <a:latin typeface="Palatino"/>
              <a:ea typeface="+mn-ea"/>
              <a:cs typeface="Palatino"/>
            </a:endParaRPr>
          </a:p>
          <a:p>
            <a:r>
              <a:rPr lang="en-US" sz="1800" b="0" i="0" kern="1200" dirty="0" smtClean="0">
                <a:solidFill>
                  <a:schemeClr val="bg1">
                    <a:alpha val="46000"/>
                  </a:schemeClr>
                </a:solidFill>
                <a:latin typeface="Palatino"/>
                <a:ea typeface="+mn-ea"/>
                <a:cs typeface="Palatino"/>
              </a:rPr>
              <a:t>4ourth.com</a:t>
            </a:r>
          </a:p>
        </p:txBody>
      </p:sp>
      <p:sp>
        <p:nvSpPr>
          <p:cNvPr id="11" name="Rectangle 10"/>
          <p:cNvSpPr/>
          <p:nvPr userDrawn="1"/>
        </p:nvSpPr>
        <p:spPr>
          <a:xfrm>
            <a:off x="155250" y="170087"/>
            <a:ext cx="6996664" cy="646331"/>
          </a:xfrm>
          <a:prstGeom prst="rect">
            <a:avLst/>
          </a:prstGeom>
          <a:noFill/>
        </p:spPr>
        <p:txBody>
          <a:bodyPr wrap="square">
            <a:spAutoFit/>
          </a:bodyPr>
          <a:lstStyle/>
          <a:p>
            <a:r>
              <a:rPr lang="en-US" sz="1800" b="0" i="0" kern="1200" dirty="0" smtClean="0">
                <a:solidFill>
                  <a:schemeClr val="bg1">
                    <a:alpha val="89000"/>
                  </a:schemeClr>
                </a:solidFill>
                <a:latin typeface="Palatino"/>
                <a:ea typeface="+mn-ea"/>
                <a:cs typeface="Palatino"/>
              </a:rPr>
              <a:t>The Complete Guide to</a:t>
            </a:r>
            <a:r>
              <a:rPr lang="en-US" sz="1800" b="0" i="0" kern="1200" baseline="0" dirty="0" smtClean="0">
                <a:solidFill>
                  <a:schemeClr val="bg1">
                    <a:alpha val="89000"/>
                  </a:schemeClr>
                </a:solidFill>
                <a:latin typeface="Palatino"/>
                <a:ea typeface="+mn-ea"/>
                <a:cs typeface="Palatino"/>
              </a:rPr>
              <a:t> </a:t>
            </a:r>
            <a:r>
              <a:rPr lang="en-US" sz="1800" b="0" i="0" kern="1200" dirty="0" smtClean="0">
                <a:solidFill>
                  <a:schemeClr val="bg1">
                    <a:alpha val="89000"/>
                  </a:schemeClr>
                </a:solidFill>
                <a:latin typeface="Palatino"/>
                <a:ea typeface="+mn-ea"/>
                <a:cs typeface="Palatino"/>
              </a:rPr>
              <a:t>Designing Mobile</a:t>
            </a:r>
            <a:r>
              <a:rPr lang="en-US" sz="1800" b="0" i="0" kern="1200" baseline="0" dirty="0" smtClean="0">
                <a:solidFill>
                  <a:schemeClr val="bg1">
                    <a:alpha val="89000"/>
                  </a:schemeClr>
                </a:solidFill>
                <a:latin typeface="Palatino"/>
                <a:ea typeface="+mn-ea"/>
                <a:cs typeface="Palatino"/>
              </a:rPr>
              <a:t> </a:t>
            </a:r>
            <a:r>
              <a:rPr lang="en-US" sz="1800" b="0" i="0" kern="1200" dirty="0" smtClean="0">
                <a:solidFill>
                  <a:schemeClr val="bg1">
                    <a:alpha val="89000"/>
                  </a:schemeClr>
                </a:solidFill>
                <a:latin typeface="Palatino"/>
                <a:ea typeface="+mn-ea"/>
                <a:cs typeface="Palatino"/>
              </a:rPr>
              <a:t>User Experiences</a:t>
            </a:r>
          </a:p>
          <a:p>
            <a:r>
              <a:rPr lang="en-US" sz="1800" b="0" i="0" kern="1200" baseline="0" dirty="0" smtClean="0">
                <a:solidFill>
                  <a:schemeClr val="bg1">
                    <a:alpha val="89000"/>
                  </a:schemeClr>
                </a:solidFill>
                <a:latin typeface="Palatino"/>
                <a:ea typeface="+mn-ea"/>
                <a:cs typeface="Palatino"/>
              </a:rPr>
              <a:t>5) Adaptive or Responsive</a:t>
            </a:r>
          </a:p>
        </p:txBody>
      </p:sp>
    </p:spTree>
    <p:extLst>
      <p:ext uri="{BB962C8B-B14F-4D97-AF65-F5344CB8AC3E}">
        <p14:creationId xmlns:p14="http://schemas.microsoft.com/office/powerpoint/2010/main" val="182892669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hf hdr="0" ftr="0" dt="0"/>
  <p:txStyles>
    <p:titleStyle>
      <a:lvl1pPr algn="l" defTabSz="457200" rtl="0" eaLnBrk="1" latinLnBrk="0" hangingPunct="1">
        <a:spcBef>
          <a:spcPct val="0"/>
        </a:spcBef>
        <a:buNone/>
        <a:defRPr sz="4200" kern="1200">
          <a:solidFill>
            <a:schemeClr val="tx1"/>
          </a:solidFill>
          <a:latin typeface="Palatino Linotype"/>
          <a:ea typeface="+mj-ea"/>
          <a:cs typeface="Palatino Linotype"/>
        </a:defRPr>
      </a:lvl1pPr>
    </p:titleStyle>
    <p:bodyStyle>
      <a:lvl1pPr marL="342900" indent="-342900" algn="l" defTabSz="457200" rtl="0" eaLnBrk="1" latinLnBrk="0" hangingPunct="1">
        <a:spcBef>
          <a:spcPct val="20000"/>
        </a:spcBef>
        <a:buFont typeface="Arial"/>
        <a:buChar char="•"/>
        <a:defRPr sz="3600" kern="1200">
          <a:solidFill>
            <a:schemeClr val="tx1"/>
          </a:solidFill>
          <a:latin typeface="Palatino"/>
          <a:ea typeface="+mn-ea"/>
          <a:cs typeface="Palatino"/>
        </a:defRPr>
      </a:lvl1pPr>
      <a:lvl2pPr marL="742950" indent="-285750" algn="l" defTabSz="457200" rtl="0" eaLnBrk="1" latinLnBrk="0" hangingPunct="1">
        <a:spcBef>
          <a:spcPct val="20000"/>
        </a:spcBef>
        <a:buFont typeface="Arial"/>
        <a:buChar char="–"/>
        <a:defRPr sz="3600" kern="1200">
          <a:solidFill>
            <a:schemeClr val="tx1"/>
          </a:solidFill>
          <a:latin typeface="Palatino"/>
          <a:ea typeface="+mn-ea"/>
          <a:cs typeface="Palatino"/>
        </a:defRPr>
      </a:lvl2pPr>
      <a:lvl3pPr marL="1143000" indent="-228600" algn="l" defTabSz="457200" rtl="0" eaLnBrk="1" latinLnBrk="0" hangingPunct="1">
        <a:spcBef>
          <a:spcPct val="20000"/>
        </a:spcBef>
        <a:buFont typeface="Arial"/>
        <a:buChar char="•"/>
        <a:defRPr sz="3600" kern="1200">
          <a:solidFill>
            <a:schemeClr val="tx1"/>
          </a:solidFill>
          <a:latin typeface="Palatino"/>
          <a:ea typeface="+mn-ea"/>
          <a:cs typeface="Palatino"/>
        </a:defRPr>
      </a:lvl3pPr>
      <a:lvl4pPr marL="1600200" indent="-228600" algn="l" defTabSz="457200" rtl="0" eaLnBrk="1" latinLnBrk="0" hangingPunct="1">
        <a:spcBef>
          <a:spcPct val="20000"/>
        </a:spcBef>
        <a:buFont typeface="Arial"/>
        <a:buChar char="–"/>
        <a:defRPr sz="3600" kern="1200">
          <a:solidFill>
            <a:schemeClr val="tx1"/>
          </a:solidFill>
          <a:latin typeface="Palatino"/>
          <a:ea typeface="+mn-ea"/>
          <a:cs typeface="Palatino"/>
        </a:defRPr>
      </a:lvl4pPr>
      <a:lvl5pPr marL="2057400" indent="-228600" algn="l" defTabSz="457200" rtl="0" eaLnBrk="1" latinLnBrk="0" hangingPunct="1">
        <a:spcBef>
          <a:spcPct val="20000"/>
        </a:spcBef>
        <a:buFont typeface="Arial"/>
        <a:buChar char="»"/>
        <a:defRPr sz="3600" kern="1200">
          <a:solidFill>
            <a:schemeClr val="tx1"/>
          </a:solidFill>
          <a:latin typeface="Palatino"/>
          <a:ea typeface="+mn-ea"/>
          <a:cs typeface="Palatin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medium.com/@pete/how-many-floppy-disks-do-you-need-to-fit-an-article-from-the-atlantic-8924a9e057ff#.t1qmms5kq"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hyperlink" Target="http://wurfl.sourceforge.net/"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www.slideshare.net/bradfrostweb/beyond-squishy-the-principles-of-adaptive-design-17070713" TargetMode="External"/><Relationship Id="rId5" Type="http://schemas.openxmlformats.org/officeDocument/2006/relationships/hyperlink" Target="http://bradfrostweb.com/blog/post/the-many-faces-of-adaptive-design/" TargetMode="External"/><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slideshare.net/shoobe01/responsive-principl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mobile.smashingmagazine.com/2012/09/24/server-side-device-detection-history-benefits-how-to/"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lukew.com/ff/entry.asp?1392"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quirksmode.org/dom/fir.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en.wikipedia.org/wiki/Scalable_Inman_Flash_Replacemen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css-tricks.com/which-responsive-images-solution-should-you-us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blog.cloudfour.com/responsive-images-part-10-conclus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slideshare.net/bradfrostweb/beyond-squishy-the-principles-of-adaptive-design-17070713"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mobiforge.com/designing/blog/server-side-device-detection-used-82-alexa-top-100-site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blogs.hbr.org/2013/07/should-your-website-be-using-a/"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scientiamobile.com/page/movr-mobile-overview-report" TargetMode="External"/><Relationship Id="rId4"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businesswire.com/news/home/20161116005308/en/Report-Shows-720x1280-Smartphone-Screen-Resolu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econtentmag.com/Articles/News/News-Feature/Responsive-Design-May-Be-Driving-Your-Readers-Away-102855.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developers.google.com/webmasters/mobile-sites/mobile-seo/overview/select-confi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alistapart.com/article/responsive-web-desig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daverupert.com/2014/07/rwd-bloa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igvita.com/2016/01/12/the-average-page-is-a-myth/"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aerotwist.com/blog/the-cost-of-framework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michielbijl.nl/2016/01/11/you-dont-want-to-hire-me/#ma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106706" y="2584824"/>
            <a:ext cx="184666" cy="369332"/>
          </a:xfrm>
          <a:prstGeom prst="rect">
            <a:avLst/>
          </a:prstGeom>
          <a:noFill/>
        </p:spPr>
        <p:txBody>
          <a:bodyPr wrap="none" rtlCol="0">
            <a:spAutoFit/>
          </a:bodyPr>
          <a:lstStyle/>
          <a:p>
            <a:endParaRPr lang="en-US" dirty="0"/>
          </a:p>
        </p:txBody>
      </p:sp>
      <p:sp>
        <p:nvSpPr>
          <p:cNvPr id="6" name="TextBox 5"/>
          <p:cNvSpPr txBox="1"/>
          <p:nvPr/>
        </p:nvSpPr>
        <p:spPr>
          <a:xfrm>
            <a:off x="9915328" y="5584081"/>
            <a:ext cx="184666" cy="369332"/>
          </a:xfrm>
          <a:prstGeom prst="rect">
            <a:avLst/>
          </a:prstGeom>
          <a:noFill/>
        </p:spPr>
        <p:txBody>
          <a:bodyPr wrap="none" rtlCol="0">
            <a:spAutoFit/>
          </a:bodyPr>
          <a:lstStyle/>
          <a:p>
            <a:endParaRPr lang="en-US"/>
          </a:p>
        </p:txBody>
      </p:sp>
      <p:sp>
        <p:nvSpPr>
          <p:cNvPr id="8" name="TextBox 7"/>
          <p:cNvSpPr txBox="1"/>
          <p:nvPr/>
        </p:nvSpPr>
        <p:spPr>
          <a:xfrm>
            <a:off x="-3428853" y="-15888"/>
            <a:ext cx="3262654" cy="5940088"/>
          </a:xfrm>
          <a:prstGeom prst="rect">
            <a:avLst/>
          </a:prstGeom>
          <a:solidFill>
            <a:srgbClr val="CCFFCC"/>
          </a:solidFill>
        </p:spPr>
        <p:txBody>
          <a:bodyPr wrap="square" rtlCol="0">
            <a:spAutoFit/>
          </a:bodyPr>
          <a:lstStyle/>
          <a:p>
            <a:r>
              <a:rPr lang="en-US" sz="2000" b="1" dirty="0"/>
              <a:t>TIMING/VIDEO</a:t>
            </a:r>
          </a:p>
          <a:p>
            <a:r>
              <a:rPr lang="en-US" sz="2000" b="1" dirty="0"/>
              <a:t>Remove auto-advancing after creating a video version:</a:t>
            </a:r>
          </a:p>
          <a:p>
            <a:endParaRPr lang="en-US" sz="2000" b="1" dirty="0"/>
          </a:p>
          <a:p>
            <a:r>
              <a:rPr lang="en-US" sz="2000" b="1" dirty="0"/>
              <a:t>On/Off:</a:t>
            </a:r>
          </a:p>
          <a:p>
            <a:r>
              <a:rPr lang="en-US" sz="2000" dirty="0"/>
              <a:t>In the tabs (not menu): “Slide Show” </a:t>
            </a:r>
          </a:p>
          <a:p>
            <a:r>
              <a:rPr lang="en-US" sz="2000" dirty="0"/>
              <a:t>[X] Play Narrations</a:t>
            </a:r>
          </a:p>
          <a:p>
            <a:r>
              <a:rPr lang="en-US" sz="2000" dirty="0"/>
              <a:t>[X] Use Timings</a:t>
            </a:r>
          </a:p>
          <a:p>
            <a:r>
              <a:rPr lang="en-US" sz="2000" dirty="0"/>
              <a:t>[  ] Show Media Controls</a:t>
            </a:r>
          </a:p>
          <a:p>
            <a:endParaRPr lang="en-US" sz="2000" dirty="0"/>
          </a:p>
          <a:p>
            <a:r>
              <a:rPr lang="en-US" sz="2000" b="1" dirty="0"/>
              <a:t>Clear the timings completely:</a:t>
            </a:r>
          </a:p>
          <a:p>
            <a:r>
              <a:rPr lang="en-US" sz="2000" dirty="0"/>
              <a:t>Select all the slides</a:t>
            </a:r>
          </a:p>
          <a:p>
            <a:r>
              <a:rPr lang="en-US" sz="2000" dirty="0"/>
              <a:t>Right click a slide &gt; “Slide Transition…”</a:t>
            </a:r>
          </a:p>
          <a:p>
            <a:r>
              <a:rPr lang="en-US" sz="2000" dirty="0"/>
              <a:t>In the “Advance slide” section uncheck “Automatically after”</a:t>
            </a:r>
          </a:p>
        </p:txBody>
      </p:sp>
      <p:sp>
        <p:nvSpPr>
          <p:cNvPr id="11" name="Title 1"/>
          <p:cNvSpPr txBox="1">
            <a:spLocks/>
          </p:cNvSpPr>
          <p:nvPr/>
        </p:nvSpPr>
        <p:spPr>
          <a:xfrm>
            <a:off x="685801" y="1868237"/>
            <a:ext cx="7887112" cy="2934475"/>
          </a:xfrm>
          <a:prstGeom prst="rect">
            <a:avLst/>
          </a:prstGeom>
          <a:effectLst>
            <a:glow rad="63500">
              <a:schemeClr val="bg1">
                <a:alpha val="40000"/>
              </a:schemeClr>
            </a:glow>
          </a:effectLst>
        </p:spPr>
        <p:txBody>
          <a:bodyPr vert="horz" lIns="91440" tIns="45720" rIns="91440" bIns="45720" rtlCol="0" anchor="ctr">
            <a:noAutofit/>
          </a:bodyPr>
          <a:lstStyle>
            <a:lvl1pPr algn="l" defTabSz="457200" rtl="0" eaLnBrk="1" latinLnBrk="0" hangingPunct="1">
              <a:spcBef>
                <a:spcPct val="0"/>
              </a:spcBef>
              <a:buNone/>
              <a:defRPr sz="4200" kern="1200">
                <a:solidFill>
                  <a:schemeClr val="tx1"/>
                </a:solidFill>
                <a:latin typeface="Palatino Linotype"/>
                <a:ea typeface="+mj-ea"/>
                <a:cs typeface="Palatino Linotype"/>
              </a:defRPr>
            </a:lvl1pPr>
          </a:lstStyle>
          <a:p>
            <a:r>
              <a:rPr lang="en-US" sz="2000" dirty="0" smtClean="0">
                <a:solidFill>
                  <a:srgbClr val="FFFFFF"/>
                </a:solidFill>
              </a:rPr>
              <a:t>The complete guide to</a:t>
            </a:r>
            <a:r>
              <a:rPr lang="en-US" sz="1600" dirty="0" smtClean="0">
                <a:solidFill>
                  <a:srgbClr val="FFFFFF"/>
                </a:solidFill>
              </a:rPr>
              <a:t/>
            </a:r>
            <a:br>
              <a:rPr lang="en-US" sz="1600" dirty="0" smtClean="0">
                <a:solidFill>
                  <a:srgbClr val="FFFFFF"/>
                </a:solidFill>
              </a:rPr>
            </a:br>
            <a:r>
              <a:rPr lang="en-US" sz="4800" dirty="0" smtClean="0">
                <a:solidFill>
                  <a:srgbClr val="FFFFFF"/>
                </a:solidFill>
              </a:rPr>
              <a:t>Designing Mobile</a:t>
            </a:r>
            <a:br>
              <a:rPr lang="en-US" sz="4800" dirty="0" smtClean="0">
                <a:solidFill>
                  <a:srgbClr val="FFFFFF"/>
                </a:solidFill>
              </a:rPr>
            </a:br>
            <a:r>
              <a:rPr lang="en-US" sz="4800" dirty="0" smtClean="0">
                <a:solidFill>
                  <a:srgbClr val="FFFFFF"/>
                </a:solidFill>
              </a:rPr>
              <a:t>User Experiences</a:t>
            </a:r>
            <a:br>
              <a:rPr lang="en-US" sz="4800" dirty="0" smtClean="0">
                <a:solidFill>
                  <a:srgbClr val="FFFFFF"/>
                </a:solidFill>
              </a:rPr>
            </a:br>
            <a:r>
              <a:rPr lang="en-US" sz="2000" dirty="0" smtClean="0">
                <a:solidFill>
                  <a:srgbClr val="FFFFFF"/>
                </a:solidFill>
              </a:rPr>
              <a:t/>
            </a:r>
            <a:br>
              <a:rPr lang="en-US" sz="2000" dirty="0" smtClean="0">
                <a:solidFill>
                  <a:srgbClr val="FFFFFF"/>
                </a:solidFill>
              </a:rPr>
            </a:br>
            <a:r>
              <a:rPr lang="en-US" sz="3200" i="1" dirty="0">
                <a:solidFill>
                  <a:schemeClr val="bg1"/>
                </a:solidFill>
              </a:rPr>
              <a:t>5) Adaptive or Responsive</a:t>
            </a:r>
            <a:r>
              <a:rPr lang="en-US" sz="3200" i="1" dirty="0" smtClean="0">
                <a:solidFill>
                  <a:schemeClr val="bg1"/>
                </a:solidFill>
              </a:rPr>
              <a:t>?</a:t>
            </a:r>
            <a:r>
              <a:rPr lang="en-US" sz="3200" i="1" dirty="0">
                <a:solidFill>
                  <a:schemeClr val="bg1"/>
                </a:solidFill>
              </a:rPr>
              <a:t/>
            </a:r>
            <a:br>
              <a:rPr lang="en-US" sz="3200" i="1" dirty="0">
                <a:solidFill>
                  <a:schemeClr val="bg1"/>
                </a:solidFill>
              </a:rPr>
            </a:br>
            <a:r>
              <a:rPr lang="en-US" sz="3200" i="1" dirty="0">
                <a:solidFill>
                  <a:schemeClr val="bg1"/>
                </a:solidFill>
              </a:rPr>
              <a:t>    </a:t>
            </a:r>
            <a:r>
              <a:rPr lang="en-US" sz="3200" b="1" i="1" dirty="0">
                <a:solidFill>
                  <a:schemeClr val="bg1"/>
                </a:solidFill>
              </a:rPr>
              <a:t> </a:t>
            </a:r>
            <a:r>
              <a:rPr lang="en-US" sz="3200" b="1" dirty="0" smtClean="0">
                <a:solidFill>
                  <a:schemeClr val="bg1"/>
                </a:solidFill>
                <a:latin typeface="Akzidenz Grotesk BE"/>
                <a:cs typeface="Akzidenz Grotesk BE"/>
              </a:rPr>
              <a:t>Resources</a:t>
            </a:r>
            <a:endParaRPr lang="en-US" sz="3200" dirty="0">
              <a:solidFill>
                <a:srgbClr val="FFFFFF"/>
              </a:solidFill>
            </a:endParaRPr>
          </a:p>
        </p:txBody>
      </p:sp>
      <p:sp>
        <p:nvSpPr>
          <p:cNvPr id="12" name="Subtitle 2"/>
          <p:cNvSpPr txBox="1">
            <a:spLocks/>
          </p:cNvSpPr>
          <p:nvPr/>
        </p:nvSpPr>
        <p:spPr>
          <a:xfrm>
            <a:off x="685801" y="5031631"/>
            <a:ext cx="5083581" cy="92178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600" kern="1200">
                <a:solidFill>
                  <a:schemeClr val="bg1"/>
                </a:solidFill>
                <a:latin typeface="Palatino"/>
                <a:ea typeface="+mn-ea"/>
                <a:cs typeface="Palatino"/>
              </a:defRPr>
            </a:lvl1pPr>
            <a:lvl2pPr marL="457200" indent="0" algn="ctr" defTabSz="457200" rtl="0" eaLnBrk="1" latinLnBrk="0" hangingPunct="1">
              <a:spcBef>
                <a:spcPct val="20000"/>
              </a:spcBef>
              <a:buFont typeface="Arial"/>
              <a:buNone/>
              <a:defRPr sz="3600" kern="1200">
                <a:solidFill>
                  <a:schemeClr val="tx1">
                    <a:tint val="75000"/>
                  </a:schemeClr>
                </a:solidFill>
                <a:latin typeface="Palatino"/>
                <a:ea typeface="+mn-ea"/>
                <a:cs typeface="Palatino"/>
              </a:defRPr>
            </a:lvl2pPr>
            <a:lvl3pPr marL="914400" indent="0" algn="ctr" defTabSz="457200" rtl="0" eaLnBrk="1" latinLnBrk="0" hangingPunct="1">
              <a:spcBef>
                <a:spcPct val="20000"/>
              </a:spcBef>
              <a:buFont typeface="Arial"/>
              <a:buNone/>
              <a:defRPr sz="3600" kern="1200">
                <a:solidFill>
                  <a:schemeClr val="tx1">
                    <a:tint val="75000"/>
                  </a:schemeClr>
                </a:solidFill>
                <a:latin typeface="Palatino"/>
                <a:ea typeface="+mn-ea"/>
                <a:cs typeface="Palatino"/>
              </a:defRPr>
            </a:lvl3pPr>
            <a:lvl4pPr marL="1371600" indent="0" algn="ctr" defTabSz="457200" rtl="0" eaLnBrk="1" latinLnBrk="0" hangingPunct="1">
              <a:spcBef>
                <a:spcPct val="20000"/>
              </a:spcBef>
              <a:buFont typeface="Arial"/>
              <a:buNone/>
              <a:defRPr sz="3600" kern="1200">
                <a:solidFill>
                  <a:schemeClr val="tx1">
                    <a:tint val="75000"/>
                  </a:schemeClr>
                </a:solidFill>
                <a:latin typeface="Palatino"/>
                <a:ea typeface="+mn-ea"/>
                <a:cs typeface="Palatino"/>
              </a:defRPr>
            </a:lvl4pPr>
            <a:lvl5pPr marL="1828800" indent="0" algn="ctr" defTabSz="457200" rtl="0" eaLnBrk="1" latinLnBrk="0" hangingPunct="1">
              <a:spcBef>
                <a:spcPct val="20000"/>
              </a:spcBef>
              <a:buFont typeface="Arial"/>
              <a:buNone/>
              <a:defRPr sz="3600" kern="1200">
                <a:solidFill>
                  <a:schemeClr val="tx1">
                    <a:tint val="75000"/>
                  </a:schemeClr>
                </a:solidFill>
                <a:latin typeface="Palatino"/>
                <a:ea typeface="+mn-ea"/>
                <a:cs typeface="Palatino"/>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smtClean="0"/>
              <a:t>@shoobe01</a:t>
            </a:r>
          </a:p>
          <a:p>
            <a:r>
              <a:rPr lang="en-US" sz="2000" smtClean="0"/>
              <a:t>4ourth.com</a:t>
            </a:r>
            <a:endParaRPr lang="en-US" i="1" dirty="0"/>
          </a:p>
        </p:txBody>
      </p:sp>
    </p:spTree>
    <p:extLst>
      <p:ext uri="{BB962C8B-B14F-4D97-AF65-F5344CB8AC3E}">
        <p14:creationId xmlns:p14="http://schemas.microsoft.com/office/powerpoint/2010/main" val="2219002562"/>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4770537"/>
          </a:xfrm>
          <a:prstGeom prst="rect">
            <a:avLst/>
          </a:prstGeom>
          <a:noFill/>
        </p:spPr>
        <p:txBody>
          <a:bodyPr wrap="square" rtlCol="0">
            <a:spAutoFit/>
          </a:bodyPr>
          <a:lstStyle/>
          <a:p>
            <a:r>
              <a:rPr lang="en-US" sz="3200" dirty="0">
                <a:solidFill>
                  <a:srgbClr val="F2806C"/>
                </a:solidFill>
                <a:latin typeface="Palatino"/>
                <a:cs typeface="Palatino"/>
              </a:rPr>
              <a:t>How many floppy disks do you need to fit an article from The Atlantic?</a:t>
            </a:r>
            <a:endParaRPr lang="en-US" sz="3200" dirty="0" smtClean="0">
              <a:solidFill>
                <a:srgbClr val="F2806C"/>
              </a:solidFill>
              <a:latin typeface="Palatino"/>
              <a:cs typeface="Palatino"/>
            </a:endParaRP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https://medium.com/@pete/how-many-floppy-disks-do-you-need-to-fit-an-article-from-the-atlantic-8924a9e057ff#.</a:t>
            </a:r>
            <a:r>
              <a:rPr lang="en-US" sz="2000" dirty="0" smtClean="0">
                <a:solidFill>
                  <a:schemeClr val="accent6">
                    <a:lumMod val="75000"/>
                  </a:schemeClr>
                </a:solidFill>
                <a:latin typeface="Akzidenz Grotesk BE"/>
                <a:cs typeface="Akzidenz Grotesk BE"/>
                <a:hlinkClick r:id="rId3"/>
              </a:rPr>
              <a:t>t1qmms5kq</a:t>
            </a:r>
            <a:endParaRPr lang="en-US" sz="2000" dirty="0" smtClean="0">
              <a:solidFill>
                <a:schemeClr val="accent6">
                  <a:lumMod val="75000"/>
                </a:schemeClr>
              </a:solidFill>
              <a:latin typeface="Akzidenz Grotesk BE"/>
              <a:cs typeface="Akzidenz Grotesk BE"/>
            </a:endParaRPr>
          </a:p>
          <a:p>
            <a:pPr>
              <a:buClr>
                <a:srgbClr val="E9213C"/>
              </a:buClr>
            </a:pPr>
            <a:r>
              <a:rPr lang="en-US" sz="2000" i="1" dirty="0">
                <a:solidFill>
                  <a:schemeClr val="bg1"/>
                </a:solidFill>
                <a:latin typeface="Akzidenz Grotesk BE"/>
                <a:cs typeface="Akzidenz Grotesk BE"/>
              </a:rPr>
              <a:t>By the time Safari had crashed, I’d logged 21MB of ads, pixels, and associated scripts that had been downloaded onto my phone. If the main idea was to heat my phone so my hand could stay warm against the San Francisco fall, nice job everybody</a:t>
            </a:r>
            <a:r>
              <a:rPr lang="en-US" sz="2000" i="1" dirty="0" smtClean="0">
                <a:solidFill>
                  <a:schemeClr val="bg1"/>
                </a:solidFill>
                <a:latin typeface="Akzidenz Grotesk BE"/>
                <a:cs typeface="Akzidenz Grotesk BE"/>
              </a:rPr>
              <a:t>!</a:t>
            </a:r>
          </a:p>
          <a:p>
            <a:pPr>
              <a:buClr>
                <a:srgbClr val="E9213C"/>
              </a:buClr>
            </a:pPr>
            <a:endParaRPr lang="en-US" sz="2000" dirty="0">
              <a:solidFill>
                <a:schemeClr val="bg1"/>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Not that you can’t make a bad website without frameworks. The time it takes to load the site (or for the user to abandon it) is part of their experience. Design it, and remember the user every time you add something.</a:t>
            </a:r>
            <a:endParaRPr lang="en-US" dirty="0">
              <a:solidFill>
                <a:srgbClr val="FFFFFF"/>
              </a:solidFill>
              <a:latin typeface="Akzidenz Grotesk BE"/>
              <a:cs typeface="Akzidenz Grotesk BE"/>
            </a:endParaRPr>
          </a:p>
        </p:txBody>
      </p:sp>
    </p:spTree>
    <p:extLst>
      <p:ext uri="{BB962C8B-B14F-4D97-AF65-F5344CB8AC3E}">
        <p14:creationId xmlns:p14="http://schemas.microsoft.com/office/powerpoint/2010/main" val="2020466896"/>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3323987"/>
          </a:xfrm>
          <a:prstGeom prst="rect">
            <a:avLst/>
          </a:prstGeom>
          <a:noFill/>
        </p:spPr>
        <p:txBody>
          <a:bodyPr wrap="square" rtlCol="0">
            <a:spAutoFit/>
          </a:bodyPr>
          <a:lstStyle/>
          <a:p>
            <a:r>
              <a:rPr lang="en-US" sz="3200" dirty="0">
                <a:solidFill>
                  <a:srgbClr val="F2806C"/>
                </a:solidFill>
                <a:latin typeface="Palatino"/>
                <a:cs typeface="Palatino"/>
              </a:rPr>
              <a:t>Device Detection</a:t>
            </a:r>
          </a:p>
          <a:p>
            <a:pPr>
              <a:buClr>
                <a:srgbClr val="E9213C"/>
              </a:buClr>
            </a:pPr>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invalidUrl="http://4ourth.com/wiki/Device Detection"/>
              </a:rPr>
              <a:t>http://4ourth.com/wiki/Device%</a:t>
            </a:r>
            <a:r>
              <a:rPr lang="en-US" sz="2000" dirty="0" smtClean="0">
                <a:solidFill>
                  <a:schemeClr val="accent6">
                    <a:lumMod val="75000"/>
                  </a:schemeClr>
                </a:solidFill>
                <a:latin typeface="Akzidenz Grotesk BE"/>
                <a:cs typeface="Akzidenz Grotesk BE"/>
                <a:hlinkClick r:id="rId4" invalidUrl="http://4ourth.com/wiki/Device Detection"/>
              </a:rPr>
              <a:t>20Detection</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I couldn’t find a good overview of device detection, for the non-nerd at least, so I had Luca </a:t>
            </a:r>
            <a:r>
              <a:rPr lang="en-US" sz="2000" dirty="0" err="1" smtClean="0">
                <a:solidFill>
                  <a:schemeClr val="bg1"/>
                </a:solidFill>
                <a:latin typeface="Akzidenz Grotesk BE"/>
                <a:cs typeface="Akzidenz Grotesk BE"/>
              </a:rPr>
              <a:t>Passani</a:t>
            </a:r>
            <a:r>
              <a:rPr lang="en-US" sz="2000" dirty="0" smtClean="0">
                <a:solidFill>
                  <a:schemeClr val="bg1"/>
                </a:solidFill>
                <a:latin typeface="Akzidenz Grotesk BE"/>
                <a:cs typeface="Akzidenz Grotesk BE"/>
              </a:rPr>
              <a:t> (the inventor of </a:t>
            </a:r>
            <a:r>
              <a:rPr lang="en-US" sz="2000" dirty="0" smtClean="0">
                <a:solidFill>
                  <a:schemeClr val="bg1"/>
                </a:solidFill>
                <a:latin typeface="Akzidenz Grotesk BE"/>
                <a:cs typeface="Akzidenz Grotesk BE"/>
                <a:hlinkClick r:id="rId5"/>
              </a:rPr>
              <a:t>WURFL</a:t>
            </a:r>
            <a:r>
              <a:rPr lang="en-US" sz="2000" dirty="0" smtClean="0">
                <a:solidFill>
                  <a:schemeClr val="bg1"/>
                </a:solidFill>
                <a:latin typeface="Akzidenz Grotesk BE"/>
                <a:cs typeface="Akzidenz Grotesk BE"/>
              </a:rPr>
              <a:t>) write one up for me. </a:t>
            </a:r>
          </a:p>
          <a:p>
            <a:pPr>
              <a:buClr>
                <a:srgbClr val="E9213C"/>
              </a:buClr>
            </a:pPr>
            <a:endParaRPr lang="en-US" sz="2000" dirty="0">
              <a:solidFill>
                <a:schemeClr val="bg1"/>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If you want more after reading it, there are plenty of links provided, even to competitors of his. </a:t>
            </a:r>
          </a:p>
          <a:p>
            <a:pPr>
              <a:buClr>
                <a:srgbClr val="E9213C"/>
              </a:buClr>
            </a:pPr>
            <a:endParaRPr lang="en-US" sz="2000" i="1" dirty="0">
              <a:solidFill>
                <a:schemeClr val="bg1"/>
              </a:solidFill>
              <a:latin typeface="Akzidenz Grotesk BE"/>
              <a:cs typeface="Akzidenz Grotesk BE"/>
            </a:endParaRPr>
          </a:p>
          <a:p>
            <a:pPr>
              <a:buClr>
                <a:srgbClr val="E9213C"/>
              </a:buClr>
            </a:pPr>
            <a:endParaRPr lang="en-US" i="1" dirty="0">
              <a:solidFill>
                <a:srgbClr val="FFFFFF"/>
              </a:solidFill>
              <a:latin typeface="Akzidenz Grotesk BE"/>
              <a:cs typeface="Akzidenz Grotesk BE"/>
            </a:endParaRPr>
          </a:p>
        </p:txBody>
      </p:sp>
    </p:spTree>
    <p:extLst>
      <p:ext uri="{BB962C8B-B14F-4D97-AF65-F5344CB8AC3E}">
        <p14:creationId xmlns:p14="http://schemas.microsoft.com/office/powerpoint/2010/main" val="4090997721"/>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518329" cy="1077218"/>
          </a:xfrm>
          <a:prstGeom prst="rect">
            <a:avLst/>
          </a:prstGeom>
          <a:noFill/>
        </p:spPr>
        <p:txBody>
          <a:bodyPr wrap="square" rtlCol="0">
            <a:spAutoFit/>
          </a:bodyPr>
          <a:lstStyle/>
          <a:p>
            <a:r>
              <a:rPr lang="en-US" sz="3200" dirty="0">
                <a:solidFill>
                  <a:srgbClr val="F2806C"/>
                </a:solidFill>
                <a:latin typeface="Palatino"/>
                <a:cs typeface="Palatino"/>
              </a:rPr>
              <a:t>Beyond Squishy: The Principles of Adaptive </a:t>
            </a:r>
            <a:r>
              <a:rPr lang="en-US" sz="3200" dirty="0" smtClean="0">
                <a:solidFill>
                  <a:srgbClr val="F2806C"/>
                </a:solidFill>
                <a:latin typeface="Palatino"/>
                <a:cs typeface="Palatino"/>
              </a:rPr>
              <a:t>Design</a:t>
            </a:r>
            <a:endParaRPr lang="en-US" i="1" dirty="0">
              <a:solidFill>
                <a:srgbClr val="FFFFFF"/>
              </a:solidFill>
              <a:latin typeface="Akzidenz Grotesk BE"/>
              <a:cs typeface="Akzidenz Grotesk BE"/>
            </a:endParaRPr>
          </a:p>
        </p:txBody>
      </p:sp>
      <p:pic>
        <p:nvPicPr>
          <p:cNvPr id="2" name="Picture 1"/>
          <p:cNvPicPr>
            <a:picLocks noChangeAspect="1"/>
          </p:cNvPicPr>
          <p:nvPr/>
        </p:nvPicPr>
        <p:blipFill>
          <a:blip r:embed="rId3"/>
          <a:stretch>
            <a:fillRect/>
          </a:stretch>
        </p:blipFill>
        <p:spPr>
          <a:xfrm>
            <a:off x="523928" y="2653122"/>
            <a:ext cx="3271762" cy="3271762"/>
          </a:xfrm>
          <a:prstGeom prst="rect">
            <a:avLst/>
          </a:prstGeom>
        </p:spPr>
      </p:pic>
      <p:sp>
        <p:nvSpPr>
          <p:cNvPr id="4" name="TextBox 3"/>
          <p:cNvSpPr txBox="1"/>
          <p:nvPr/>
        </p:nvSpPr>
        <p:spPr>
          <a:xfrm>
            <a:off x="3909740" y="2516150"/>
            <a:ext cx="5058879" cy="3785652"/>
          </a:xfrm>
          <a:prstGeom prst="rect">
            <a:avLst/>
          </a:prstGeom>
          <a:noFill/>
        </p:spPr>
        <p:txBody>
          <a:bodyPr wrap="square" rtlCol="0">
            <a:spAutoFit/>
          </a:bodyPr>
          <a:lstStyle/>
          <a:p>
            <a:pPr>
              <a:buClr>
                <a:srgbClr val="E9213C"/>
              </a:buClr>
            </a:pPr>
            <a:r>
              <a:rPr lang="en-US" sz="2000" dirty="0" smtClean="0">
                <a:solidFill>
                  <a:schemeClr val="accent6">
                    <a:lumMod val="75000"/>
                  </a:schemeClr>
                </a:solidFill>
                <a:latin typeface="Akzidenz Grotesk BE"/>
                <a:cs typeface="Akzidenz Grotesk BE"/>
                <a:hlinkClick r:id="rId4"/>
              </a:rPr>
              <a:t>http</a:t>
            </a:r>
            <a:r>
              <a:rPr lang="en-US" sz="2000" dirty="0">
                <a:solidFill>
                  <a:schemeClr val="accent6">
                    <a:lumMod val="75000"/>
                  </a:schemeClr>
                </a:solidFill>
                <a:latin typeface="Akzidenz Grotesk BE"/>
                <a:cs typeface="Akzidenz Grotesk BE"/>
                <a:hlinkClick r:id="rId4"/>
              </a:rPr>
              <a:t>://www.slideshare.net/bradfrostweb/beyond-squishy-the-principles-of-adaptive-design-</a:t>
            </a:r>
            <a:r>
              <a:rPr lang="en-US" sz="2000" dirty="0" smtClean="0">
                <a:solidFill>
                  <a:schemeClr val="accent6">
                    <a:lumMod val="75000"/>
                  </a:schemeClr>
                </a:solidFill>
                <a:latin typeface="Akzidenz Grotesk BE"/>
                <a:cs typeface="Akzidenz Grotesk BE"/>
                <a:hlinkClick r:id="rId4"/>
              </a:rPr>
              <a:t>17070713</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This is Brad Frost’s excellent deck on adaptive design. I can’t say enough good about this. </a:t>
            </a:r>
            <a:endParaRPr lang="en-US" sz="2000" i="1" dirty="0">
              <a:solidFill>
                <a:srgbClr val="FFFFFF"/>
              </a:solidFill>
              <a:latin typeface="Akzidenz Grotesk BE"/>
              <a:cs typeface="Akzidenz Grotesk BE"/>
            </a:endParaRPr>
          </a:p>
          <a:p>
            <a:pPr>
              <a:buClr>
                <a:srgbClr val="E9213C"/>
              </a:buClr>
            </a:pPr>
            <a:endParaRPr lang="en-US" sz="2000" dirty="0" smtClean="0">
              <a:solidFill>
                <a:schemeClr val="accent6">
                  <a:lumMod val="75000"/>
                </a:schemeClr>
              </a:solidFill>
              <a:latin typeface="Akzidenz Grotesk BE"/>
              <a:cs typeface="Akzidenz Grotesk BE"/>
            </a:endParaRPr>
          </a:p>
          <a:p>
            <a:pPr>
              <a:buClr>
                <a:srgbClr val="E9213C"/>
              </a:buClr>
            </a:pPr>
            <a:r>
              <a:rPr lang="en-US" sz="2000" dirty="0">
                <a:solidFill>
                  <a:srgbClr val="F2806C"/>
                </a:solidFill>
                <a:latin typeface="Palatino"/>
                <a:cs typeface="Palatino"/>
              </a:rPr>
              <a:t>The Many Faces of ‘Adaptive Design’</a:t>
            </a:r>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5"/>
              </a:rPr>
              <a:t>http://bradfrostweb.com/blog/post/the-many-faces-of-adaptive-design</a:t>
            </a:r>
            <a:r>
              <a:rPr lang="en-US" sz="2000" dirty="0" smtClean="0">
                <a:solidFill>
                  <a:schemeClr val="accent6">
                    <a:lumMod val="75000"/>
                  </a:schemeClr>
                </a:solidFill>
                <a:latin typeface="Akzidenz Grotesk BE"/>
                <a:cs typeface="Akzidenz Grotesk BE"/>
                <a:hlinkClick r:id="rId5"/>
              </a:rPr>
              <a:t>/</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If you prefer words to slides, this is a pretty good article along the same lines. </a:t>
            </a:r>
            <a:endParaRPr lang="en-US" i="1" dirty="0">
              <a:solidFill>
                <a:srgbClr val="FFFFFF"/>
              </a:solidFill>
              <a:latin typeface="Akzidenz Grotesk BE"/>
              <a:cs typeface="Akzidenz Grotesk BE"/>
            </a:endParaRPr>
          </a:p>
        </p:txBody>
      </p:sp>
    </p:spTree>
    <p:extLst>
      <p:ext uri="{BB962C8B-B14F-4D97-AF65-F5344CB8AC3E}">
        <p14:creationId xmlns:p14="http://schemas.microsoft.com/office/powerpoint/2010/main" val="2729897754"/>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2308324"/>
          </a:xfrm>
          <a:prstGeom prst="rect">
            <a:avLst/>
          </a:prstGeom>
          <a:noFill/>
        </p:spPr>
        <p:txBody>
          <a:bodyPr wrap="square" rtlCol="0">
            <a:spAutoFit/>
          </a:bodyPr>
          <a:lstStyle/>
          <a:p>
            <a:r>
              <a:rPr lang="en-US" sz="3200" dirty="0">
                <a:solidFill>
                  <a:srgbClr val="F2806C"/>
                </a:solidFill>
                <a:latin typeface="Palatino"/>
                <a:cs typeface="Palatino"/>
              </a:rPr>
              <a:t>Responsive </a:t>
            </a:r>
            <a:r>
              <a:rPr lang="en-US" sz="3200" dirty="0" smtClean="0">
                <a:solidFill>
                  <a:srgbClr val="F2806C"/>
                </a:solidFill>
                <a:latin typeface="Palatino"/>
                <a:cs typeface="Palatino"/>
              </a:rPr>
              <a:t>principles: More than designing for size</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http://www.slideshare.net/shoobe01/responsive-</a:t>
            </a:r>
            <a:r>
              <a:rPr lang="en-US" sz="2000" dirty="0" smtClean="0">
                <a:solidFill>
                  <a:schemeClr val="accent6">
                    <a:lumMod val="75000"/>
                  </a:schemeClr>
                </a:solidFill>
                <a:latin typeface="Akzidenz Grotesk BE"/>
                <a:cs typeface="Akzidenz Grotesk BE"/>
                <a:hlinkClick r:id="rId3"/>
              </a:rPr>
              <a:t>principles</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A deck of mine about using the principle of responding (later, I realized that this was called Adaptive) to make better apps and services. </a:t>
            </a:r>
            <a:endParaRPr lang="en-US" i="1" dirty="0">
              <a:solidFill>
                <a:srgbClr val="FFFFFF"/>
              </a:solidFill>
              <a:latin typeface="Akzidenz Grotesk BE"/>
              <a:cs typeface="Akzidenz Grotesk BE"/>
            </a:endParaRPr>
          </a:p>
        </p:txBody>
      </p:sp>
    </p:spTree>
    <p:extLst>
      <p:ext uri="{BB962C8B-B14F-4D97-AF65-F5344CB8AC3E}">
        <p14:creationId xmlns:p14="http://schemas.microsoft.com/office/powerpoint/2010/main" val="3419070966"/>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2923877"/>
          </a:xfrm>
          <a:prstGeom prst="rect">
            <a:avLst/>
          </a:prstGeom>
          <a:noFill/>
        </p:spPr>
        <p:txBody>
          <a:bodyPr wrap="square" rtlCol="0">
            <a:spAutoFit/>
          </a:bodyPr>
          <a:lstStyle/>
          <a:p>
            <a:r>
              <a:rPr lang="en-US" sz="3200" dirty="0">
                <a:solidFill>
                  <a:srgbClr val="F2806C"/>
                </a:solidFill>
                <a:latin typeface="Palatino"/>
                <a:cs typeface="Palatino"/>
              </a:rPr>
              <a:t>Server-Side Device Detection: History, Benefits And How-</a:t>
            </a:r>
            <a:r>
              <a:rPr lang="en-US" sz="3200" dirty="0" smtClean="0">
                <a:solidFill>
                  <a:srgbClr val="F2806C"/>
                </a:solidFill>
                <a:latin typeface="Palatino"/>
                <a:cs typeface="Palatino"/>
              </a:rPr>
              <a:t>To</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http://mobile.smashingmagazine.com/2012/09/24/server-side-device-detection-history-benefits-how-to</a:t>
            </a:r>
            <a:r>
              <a:rPr lang="en-US" sz="2000" dirty="0" smtClean="0">
                <a:solidFill>
                  <a:schemeClr val="accent6">
                    <a:lumMod val="75000"/>
                  </a:schemeClr>
                </a:solidFill>
                <a:latin typeface="Akzidenz Grotesk BE"/>
                <a:cs typeface="Akzidenz Grotesk BE"/>
                <a:hlinkClick r:id="rId3"/>
              </a:rPr>
              <a:t>/</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Pretty much exactly what it says, a how to guide. It’s light to inaccurate on the history, but gets to code examples and architecture. So, if you wonder what is involved in implementing this on your site, here’s a good example. </a:t>
            </a:r>
            <a:endParaRPr lang="en-US" i="1" dirty="0">
              <a:solidFill>
                <a:srgbClr val="FFFFFF"/>
              </a:solidFill>
              <a:latin typeface="Akzidenz Grotesk BE"/>
              <a:cs typeface="Akzidenz Grotesk BE"/>
            </a:endParaRPr>
          </a:p>
        </p:txBody>
      </p:sp>
    </p:spTree>
    <p:extLst>
      <p:ext uri="{BB962C8B-B14F-4D97-AF65-F5344CB8AC3E}">
        <p14:creationId xmlns:p14="http://schemas.microsoft.com/office/powerpoint/2010/main" val="240322325"/>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2923877"/>
          </a:xfrm>
          <a:prstGeom prst="rect">
            <a:avLst/>
          </a:prstGeom>
          <a:noFill/>
        </p:spPr>
        <p:txBody>
          <a:bodyPr wrap="square" rtlCol="0">
            <a:spAutoFit/>
          </a:bodyPr>
          <a:lstStyle/>
          <a:p>
            <a:r>
              <a:rPr lang="en-US" sz="3200" dirty="0">
                <a:solidFill>
                  <a:srgbClr val="F2806C"/>
                </a:solidFill>
                <a:latin typeface="Palatino"/>
                <a:cs typeface="Palatino"/>
              </a:rPr>
              <a:t>RESS: Responsive Design + Server Side </a:t>
            </a:r>
            <a:r>
              <a:rPr lang="en-US" sz="3200" dirty="0" smtClean="0">
                <a:solidFill>
                  <a:srgbClr val="F2806C"/>
                </a:solidFill>
                <a:latin typeface="Palatino"/>
                <a:cs typeface="Palatino"/>
              </a:rPr>
              <a:t>Components</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http://www.lukew.com/ff/entry.asp?</a:t>
            </a:r>
            <a:r>
              <a:rPr lang="en-US" sz="2000" dirty="0" smtClean="0">
                <a:solidFill>
                  <a:schemeClr val="accent6">
                    <a:lumMod val="75000"/>
                  </a:schemeClr>
                </a:solidFill>
                <a:latin typeface="Akzidenz Grotesk BE"/>
                <a:cs typeface="Akzidenz Grotesk BE"/>
                <a:hlinkClick r:id="rId3"/>
              </a:rPr>
              <a:t>1392</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Not as </a:t>
            </a:r>
            <a:r>
              <a:rPr lang="en-US" sz="2000" dirty="0" err="1" smtClean="0">
                <a:solidFill>
                  <a:schemeClr val="bg1"/>
                </a:solidFill>
                <a:latin typeface="Akzidenz Grotesk BE"/>
                <a:cs typeface="Akzidenz Grotesk BE"/>
              </a:rPr>
              <a:t>buzzworthy</a:t>
            </a:r>
            <a:r>
              <a:rPr lang="en-US" sz="2000" dirty="0" smtClean="0">
                <a:solidFill>
                  <a:schemeClr val="bg1"/>
                </a:solidFill>
                <a:latin typeface="Akzidenz Grotesk BE"/>
                <a:cs typeface="Akzidenz Grotesk BE"/>
              </a:rPr>
              <a:t> these days, but a good attempt to make a specific principle around the use of client side software to do things as a result of server side device detection, but avoiding actually serving different templates. </a:t>
            </a:r>
            <a:endParaRPr lang="en-US" i="1" dirty="0">
              <a:solidFill>
                <a:srgbClr val="FFFFFF"/>
              </a:solidFill>
              <a:latin typeface="Akzidenz Grotesk BE"/>
              <a:cs typeface="Akzidenz Grotesk BE"/>
            </a:endParaRPr>
          </a:p>
        </p:txBody>
      </p:sp>
    </p:spTree>
    <p:extLst>
      <p:ext uri="{BB962C8B-B14F-4D97-AF65-F5344CB8AC3E}">
        <p14:creationId xmlns:p14="http://schemas.microsoft.com/office/powerpoint/2010/main" val="2619682132"/>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2739211"/>
          </a:xfrm>
          <a:prstGeom prst="rect">
            <a:avLst/>
          </a:prstGeom>
          <a:noFill/>
        </p:spPr>
        <p:txBody>
          <a:bodyPr wrap="square" rtlCol="0">
            <a:spAutoFit/>
          </a:bodyPr>
          <a:lstStyle/>
          <a:p>
            <a:r>
              <a:rPr lang="en-US" sz="3200" dirty="0">
                <a:solidFill>
                  <a:srgbClr val="F2806C"/>
                </a:solidFill>
                <a:latin typeface="Palatino"/>
                <a:cs typeface="Palatino"/>
              </a:rPr>
              <a:t>Image </a:t>
            </a:r>
            <a:r>
              <a:rPr lang="en-US" sz="3200" dirty="0" smtClean="0">
                <a:solidFill>
                  <a:srgbClr val="F2806C"/>
                </a:solidFill>
                <a:latin typeface="Palatino"/>
                <a:cs typeface="Palatino"/>
              </a:rPr>
              <a:t>replacement</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http://www.quirksmode.org/dom/</a:t>
            </a:r>
            <a:r>
              <a:rPr lang="en-US" sz="2000" dirty="0" smtClean="0">
                <a:solidFill>
                  <a:schemeClr val="accent6">
                    <a:lumMod val="75000"/>
                  </a:schemeClr>
                </a:solidFill>
                <a:latin typeface="Akzidenz Grotesk BE"/>
                <a:cs typeface="Akzidenz Grotesk BE"/>
                <a:hlinkClick r:id="rId3"/>
              </a:rPr>
              <a:t>fir.html</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A largely technical discussion (by PPK, who always knows how browsers work) on the need for and merits of responsive image tools.</a:t>
            </a:r>
          </a:p>
          <a:p>
            <a:pPr>
              <a:buClr>
                <a:srgbClr val="E9213C"/>
              </a:buClr>
            </a:pPr>
            <a:endParaRPr lang="en-US" sz="2000" dirty="0">
              <a:solidFill>
                <a:schemeClr val="bg1"/>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Instead of just resizing a giant image, optimizing images for each client, or class of them, is a way to make RWD more efficient.  </a:t>
            </a:r>
          </a:p>
        </p:txBody>
      </p:sp>
    </p:spTree>
    <p:extLst>
      <p:ext uri="{BB962C8B-B14F-4D97-AF65-F5344CB8AC3E}">
        <p14:creationId xmlns:p14="http://schemas.microsoft.com/office/powerpoint/2010/main" val="3253447821"/>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1815882"/>
          </a:xfrm>
          <a:prstGeom prst="rect">
            <a:avLst/>
          </a:prstGeom>
          <a:noFill/>
        </p:spPr>
        <p:txBody>
          <a:bodyPr wrap="square" rtlCol="0">
            <a:spAutoFit/>
          </a:bodyPr>
          <a:lstStyle/>
          <a:p>
            <a:r>
              <a:rPr lang="en-US" sz="3200" dirty="0">
                <a:solidFill>
                  <a:srgbClr val="F2806C"/>
                </a:solidFill>
                <a:latin typeface="Palatino"/>
                <a:cs typeface="Palatino"/>
              </a:rPr>
              <a:t>Scalable Inman Flash </a:t>
            </a:r>
            <a:r>
              <a:rPr lang="en-US" sz="3200" dirty="0" smtClean="0">
                <a:solidFill>
                  <a:srgbClr val="F2806C"/>
                </a:solidFill>
                <a:latin typeface="Palatino"/>
                <a:cs typeface="Palatino"/>
              </a:rPr>
              <a:t>Replacement</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http://en.wikipedia.org/wiki/</a:t>
            </a:r>
            <a:r>
              <a:rPr lang="en-US" sz="2000" dirty="0" smtClean="0">
                <a:solidFill>
                  <a:schemeClr val="accent6">
                    <a:lumMod val="75000"/>
                  </a:schemeClr>
                </a:solidFill>
                <a:latin typeface="Akzidenz Grotesk BE"/>
                <a:cs typeface="Akzidenz Grotesk BE"/>
                <a:hlinkClick r:id="rId3"/>
              </a:rPr>
              <a:t>Scalable_Inman_Flash_Replacement</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Not super relevant today, but since I mentioned </a:t>
            </a:r>
            <a:r>
              <a:rPr lang="en-US" sz="2000" dirty="0" err="1" smtClean="0">
                <a:solidFill>
                  <a:schemeClr val="bg1"/>
                </a:solidFill>
                <a:latin typeface="Akzidenz Grotesk BE"/>
                <a:cs typeface="Akzidenz Grotesk BE"/>
              </a:rPr>
              <a:t>sIFR</a:t>
            </a:r>
            <a:r>
              <a:rPr lang="en-US" sz="2000" dirty="0" smtClean="0">
                <a:solidFill>
                  <a:schemeClr val="bg1"/>
                </a:solidFill>
                <a:latin typeface="Akzidenz Grotesk BE"/>
                <a:cs typeface="Akzidenz Grotesk BE"/>
              </a:rPr>
              <a:t> I figure I should include the reference. </a:t>
            </a:r>
            <a:endParaRPr lang="en-US" i="1" dirty="0">
              <a:solidFill>
                <a:srgbClr val="FFFFFF"/>
              </a:solidFill>
              <a:latin typeface="Akzidenz Grotesk BE"/>
              <a:cs typeface="Akzidenz Grotesk BE"/>
            </a:endParaRPr>
          </a:p>
        </p:txBody>
      </p:sp>
    </p:spTree>
    <p:extLst>
      <p:ext uri="{BB962C8B-B14F-4D97-AF65-F5344CB8AC3E}">
        <p14:creationId xmlns:p14="http://schemas.microsoft.com/office/powerpoint/2010/main" val="2127570714"/>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3508653"/>
          </a:xfrm>
          <a:prstGeom prst="rect">
            <a:avLst/>
          </a:prstGeom>
          <a:noFill/>
        </p:spPr>
        <p:txBody>
          <a:bodyPr wrap="square" rtlCol="0">
            <a:spAutoFit/>
          </a:bodyPr>
          <a:lstStyle/>
          <a:p>
            <a:r>
              <a:rPr lang="en-US" sz="3200" dirty="0">
                <a:solidFill>
                  <a:srgbClr val="F2806C"/>
                </a:solidFill>
                <a:latin typeface="Palatino"/>
                <a:cs typeface="Palatino"/>
              </a:rPr>
              <a:t>Which responsive images solution should you use</a:t>
            </a:r>
            <a:r>
              <a:rPr lang="en-US" sz="3200" dirty="0" smtClean="0">
                <a:solidFill>
                  <a:srgbClr val="F2806C"/>
                </a:solidFill>
                <a:latin typeface="Palatino"/>
                <a:cs typeface="Palatino"/>
              </a:rPr>
              <a:t>?</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http://css-tricks.com/which-responsive-images-solution-should-you-use</a:t>
            </a:r>
            <a:r>
              <a:rPr lang="en-US" sz="2000" dirty="0" smtClean="0">
                <a:solidFill>
                  <a:schemeClr val="accent6">
                    <a:lumMod val="75000"/>
                  </a:schemeClr>
                </a:solidFill>
                <a:latin typeface="Akzidenz Grotesk BE"/>
                <a:cs typeface="Akzidenz Grotesk BE"/>
                <a:hlinkClick r:id="rId3"/>
              </a:rPr>
              <a:t>/</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More on responsive images. </a:t>
            </a:r>
          </a:p>
          <a:p>
            <a:pPr>
              <a:buClr>
                <a:srgbClr val="E9213C"/>
              </a:buClr>
            </a:pPr>
            <a:endParaRPr lang="en-US" sz="2000" dirty="0">
              <a:solidFill>
                <a:schemeClr val="bg1"/>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This is getting old, but I am not aware of a newer one that is as comprehensive. So start here and then read newer topics to see how the state of the art has changed. </a:t>
            </a:r>
          </a:p>
          <a:p>
            <a:pPr>
              <a:buClr>
                <a:srgbClr val="E9213C"/>
              </a:buClr>
            </a:pPr>
            <a:endParaRPr lang="en-US" i="1" dirty="0">
              <a:solidFill>
                <a:srgbClr val="FFFFFF"/>
              </a:solidFill>
              <a:latin typeface="Akzidenz Grotesk BE"/>
              <a:cs typeface="Akzidenz Grotesk BE"/>
            </a:endParaRPr>
          </a:p>
        </p:txBody>
      </p:sp>
    </p:spTree>
    <p:extLst>
      <p:ext uri="{BB962C8B-B14F-4D97-AF65-F5344CB8AC3E}">
        <p14:creationId xmlns:p14="http://schemas.microsoft.com/office/powerpoint/2010/main" val="2804514439"/>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3662541"/>
          </a:xfrm>
          <a:prstGeom prst="rect">
            <a:avLst/>
          </a:prstGeom>
          <a:noFill/>
        </p:spPr>
        <p:txBody>
          <a:bodyPr wrap="square" rtlCol="0">
            <a:spAutoFit/>
          </a:bodyPr>
          <a:lstStyle/>
          <a:p>
            <a:r>
              <a:rPr lang="en-US" sz="3200" dirty="0">
                <a:solidFill>
                  <a:srgbClr val="F2806C"/>
                </a:solidFill>
                <a:latin typeface="Palatino"/>
                <a:cs typeface="Palatino"/>
              </a:rPr>
              <a:t>Responsive </a:t>
            </a:r>
            <a:r>
              <a:rPr lang="en-US" sz="3200" dirty="0" smtClean="0">
                <a:solidFill>
                  <a:srgbClr val="F2806C"/>
                </a:solidFill>
                <a:latin typeface="Palatino"/>
                <a:cs typeface="Palatino"/>
              </a:rPr>
              <a:t>Images</a:t>
            </a:r>
          </a:p>
          <a:p>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accent6">
                    <a:lumMod val="75000"/>
                  </a:schemeClr>
                </a:solidFill>
                <a:latin typeface="Akzidenz Grotesk BE"/>
                <a:cs typeface="Akzidenz Grotesk BE"/>
                <a:hlinkClick r:id="rId3"/>
              </a:rPr>
              <a:t>http</a:t>
            </a:r>
            <a:r>
              <a:rPr lang="en-US" sz="2000" dirty="0">
                <a:solidFill>
                  <a:schemeClr val="accent6">
                    <a:lumMod val="75000"/>
                  </a:schemeClr>
                </a:solidFill>
                <a:latin typeface="Akzidenz Grotesk BE"/>
                <a:cs typeface="Akzidenz Grotesk BE"/>
                <a:hlinkClick r:id="rId3"/>
              </a:rPr>
              <a:t>://blog.cloudfour.com/responsive-images-part-10-conclusion</a:t>
            </a:r>
            <a:r>
              <a:rPr lang="en-US" sz="2000" dirty="0" smtClean="0">
                <a:solidFill>
                  <a:schemeClr val="accent6">
                    <a:lumMod val="75000"/>
                  </a:schemeClr>
                </a:solidFill>
                <a:latin typeface="Akzidenz Grotesk BE"/>
                <a:cs typeface="Akzidenz Grotesk BE"/>
                <a:hlinkClick r:id="rId3"/>
              </a:rPr>
              <a:t>/</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Jason Grigsby wrote a </a:t>
            </a:r>
            <a:r>
              <a:rPr lang="en-US" sz="2000" b="1" dirty="0" smtClean="0">
                <a:solidFill>
                  <a:schemeClr val="bg1"/>
                </a:solidFill>
                <a:latin typeface="Akzidenz Grotesk BE"/>
                <a:cs typeface="Akzidenz Grotesk BE"/>
              </a:rPr>
              <a:t>ten part</a:t>
            </a:r>
            <a:r>
              <a:rPr lang="en-US" sz="2000" dirty="0" smtClean="0">
                <a:solidFill>
                  <a:schemeClr val="bg1"/>
                </a:solidFill>
                <a:latin typeface="Akzidenz Grotesk BE"/>
                <a:cs typeface="Akzidenz Grotesk BE"/>
              </a:rPr>
              <a:t> treatise on the principles and practice of responsive images in mid/late 2015. Should be up to date for a bit.</a:t>
            </a:r>
          </a:p>
          <a:p>
            <a:pPr>
              <a:buClr>
                <a:srgbClr val="E9213C"/>
              </a:buClr>
            </a:pPr>
            <a:endParaRPr lang="en-US" sz="2000" dirty="0">
              <a:solidFill>
                <a:schemeClr val="bg1"/>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You may note how I didn’t actually talk about these much in the video, and that’s because it’s crazy complex, and at the principle level some of the best solutions are pretty adaptive. </a:t>
            </a:r>
            <a:r>
              <a:rPr lang="en-US" sz="2000" dirty="0" err="1" smtClean="0">
                <a:solidFill>
                  <a:schemeClr val="bg1"/>
                </a:solidFill>
                <a:latin typeface="Akzidenz Grotesk BE"/>
                <a:cs typeface="Akzidenz Grotesk BE"/>
              </a:rPr>
              <a:t>Shhh</a:t>
            </a:r>
            <a:r>
              <a:rPr lang="en-US" sz="2000" dirty="0" smtClean="0">
                <a:solidFill>
                  <a:schemeClr val="bg1"/>
                </a:solidFill>
                <a:latin typeface="Akzidenz Grotesk BE"/>
                <a:cs typeface="Akzidenz Grotesk BE"/>
              </a:rPr>
              <a:t>. Don’t tell anyone as they love calling it all “responsive” still. Seriously, if you bring this up, it makes people nervous and they might not do it, so be careful what you say. </a:t>
            </a:r>
            <a:endParaRPr lang="en-US" dirty="0">
              <a:solidFill>
                <a:srgbClr val="FFFFFF"/>
              </a:solidFill>
              <a:latin typeface="Akzidenz Grotesk BE"/>
              <a:cs typeface="Akzidenz Grotesk BE"/>
            </a:endParaRPr>
          </a:p>
        </p:txBody>
      </p:sp>
    </p:spTree>
    <p:extLst>
      <p:ext uri="{BB962C8B-B14F-4D97-AF65-F5344CB8AC3E}">
        <p14:creationId xmlns:p14="http://schemas.microsoft.com/office/powerpoint/2010/main" val="1649314023"/>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298830"/>
            <a:ext cx="7913687" cy="3593970"/>
          </a:xfrm>
        </p:spPr>
        <p:txBody>
          <a:bodyPr>
            <a:normAutofit/>
          </a:bodyPr>
          <a:lstStyle/>
          <a:p>
            <a:pPr marL="0" indent="0">
              <a:buClr>
                <a:srgbClr val="E9213C"/>
              </a:buClr>
              <a:buNone/>
            </a:pPr>
            <a:r>
              <a:rPr lang="en-US" sz="2000" dirty="0">
                <a:solidFill>
                  <a:srgbClr val="F2806C"/>
                </a:solidFill>
                <a:latin typeface="Akzidenz Grotesk BE"/>
                <a:cs typeface="Akzidenz Grotesk BE"/>
              </a:rPr>
              <a:t>Read More: </a:t>
            </a:r>
          </a:p>
          <a:p>
            <a:pPr marL="0" indent="0">
              <a:buClr>
                <a:srgbClr val="E9213C"/>
              </a:buClr>
              <a:buNone/>
            </a:pPr>
            <a:r>
              <a:rPr lang="en-US" sz="2000" dirty="0">
                <a:solidFill>
                  <a:srgbClr val="FFFFFF"/>
                </a:solidFill>
                <a:latin typeface="Akzidenz Grotesk BE"/>
                <a:cs typeface="Akzidenz Grotesk BE"/>
              </a:rPr>
              <a:t>Device detection especially is worth looking into and I encourage you to read up on that more. If you think you need some arguments for your team that pure RWD is bad, check out the articles on bloat, and </a:t>
            </a:r>
            <a:r>
              <a:rPr lang="en-US" sz="2000" dirty="0">
                <a:solidFill>
                  <a:srgbClr val="FFFFFF"/>
                </a:solidFill>
                <a:latin typeface="Akzidenz Grotesk BE"/>
                <a:cs typeface="Akzidenz Grotesk BE"/>
                <a:hlinkClick r:id="rId3"/>
              </a:rPr>
              <a:t>Brad Frost's excellent </a:t>
            </a:r>
            <a:r>
              <a:rPr lang="en-US" sz="2000" dirty="0" smtClean="0">
                <a:solidFill>
                  <a:srgbClr val="FFFFFF"/>
                </a:solidFill>
                <a:latin typeface="Akzidenz Grotesk BE"/>
                <a:cs typeface="Akzidenz Grotesk BE"/>
                <a:hlinkClick r:id="rId3"/>
              </a:rPr>
              <a:t>deck</a:t>
            </a:r>
            <a:r>
              <a:rPr lang="en-US" sz="2000" dirty="0" smtClean="0">
                <a:solidFill>
                  <a:srgbClr val="FFFFFF"/>
                </a:solidFill>
                <a:latin typeface="Akzidenz Grotesk BE"/>
                <a:cs typeface="Akzidenz Grotesk BE"/>
              </a:rPr>
              <a:t> on </a:t>
            </a:r>
            <a:r>
              <a:rPr lang="en-US" sz="2000" dirty="0">
                <a:solidFill>
                  <a:srgbClr val="FFFFFF"/>
                </a:solidFill>
                <a:latin typeface="Akzidenz Grotesk BE"/>
                <a:cs typeface="Akzidenz Grotesk BE"/>
              </a:rPr>
              <a:t>Adaptive design, especially. </a:t>
            </a:r>
          </a:p>
        </p:txBody>
      </p:sp>
      <p:sp>
        <p:nvSpPr>
          <p:cNvPr id="6" name="TextBox 5"/>
          <p:cNvSpPr txBox="1"/>
          <p:nvPr/>
        </p:nvSpPr>
        <p:spPr>
          <a:xfrm>
            <a:off x="450290" y="1481938"/>
            <a:ext cx="7501468" cy="584776"/>
          </a:xfrm>
          <a:prstGeom prst="rect">
            <a:avLst/>
          </a:prstGeom>
          <a:noFill/>
        </p:spPr>
        <p:txBody>
          <a:bodyPr wrap="square" rtlCol="0">
            <a:spAutoFit/>
          </a:bodyPr>
          <a:lstStyle/>
          <a:p>
            <a:r>
              <a:rPr lang="en-US" sz="3200" dirty="0">
                <a:solidFill>
                  <a:srgbClr val="F2806C"/>
                </a:solidFill>
                <a:latin typeface="Palatino"/>
                <a:cs typeface="Palatino"/>
              </a:rPr>
              <a:t>Adaptive or Responsive?</a:t>
            </a:r>
          </a:p>
        </p:txBody>
      </p:sp>
    </p:spTree>
    <p:extLst>
      <p:ext uri="{BB962C8B-B14F-4D97-AF65-F5344CB8AC3E}">
        <p14:creationId xmlns:p14="http://schemas.microsoft.com/office/powerpoint/2010/main" val="3192536428"/>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5078313"/>
          </a:xfrm>
          <a:prstGeom prst="rect">
            <a:avLst/>
          </a:prstGeom>
          <a:noFill/>
        </p:spPr>
        <p:txBody>
          <a:bodyPr wrap="square" rtlCol="0">
            <a:spAutoFit/>
          </a:bodyPr>
          <a:lstStyle/>
          <a:p>
            <a:r>
              <a:rPr lang="en-US" sz="3200" dirty="0">
                <a:solidFill>
                  <a:srgbClr val="F2806C"/>
                </a:solidFill>
                <a:latin typeface="Palatino"/>
                <a:cs typeface="Palatino"/>
              </a:rPr>
              <a:t>Server-side device detection used by 82% of </a:t>
            </a:r>
            <a:r>
              <a:rPr lang="en-US" sz="3200" dirty="0" err="1">
                <a:solidFill>
                  <a:srgbClr val="F2806C"/>
                </a:solidFill>
                <a:latin typeface="Palatino"/>
                <a:cs typeface="Palatino"/>
              </a:rPr>
              <a:t>Alexa</a:t>
            </a:r>
            <a:r>
              <a:rPr lang="en-US" sz="3200" dirty="0">
                <a:solidFill>
                  <a:srgbClr val="F2806C"/>
                </a:solidFill>
                <a:latin typeface="Palatino"/>
                <a:cs typeface="Palatino"/>
              </a:rPr>
              <a:t> top 100 </a:t>
            </a:r>
            <a:r>
              <a:rPr lang="en-US" sz="3200" dirty="0" smtClean="0">
                <a:solidFill>
                  <a:srgbClr val="F2806C"/>
                </a:solidFill>
                <a:latin typeface="Palatino"/>
                <a:cs typeface="Palatino"/>
              </a:rPr>
              <a:t>sites</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http://mobiforge.com/designing/blog/server-side-device-detection-used-82-alexa-top-100-</a:t>
            </a:r>
            <a:r>
              <a:rPr lang="en-US" sz="2000" dirty="0" smtClean="0">
                <a:solidFill>
                  <a:schemeClr val="accent6">
                    <a:lumMod val="75000"/>
                  </a:schemeClr>
                </a:solidFill>
                <a:latin typeface="Akzidenz Grotesk BE"/>
                <a:cs typeface="Akzidenz Grotesk BE"/>
                <a:hlinkClick r:id="rId3"/>
              </a:rPr>
              <a:t>sites</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The classic study (repeated periodically, and proven elsewhere) that:</a:t>
            </a:r>
          </a:p>
          <a:p>
            <a:pPr>
              <a:buClr>
                <a:srgbClr val="E9213C"/>
              </a:buClr>
            </a:pPr>
            <a:endParaRPr lang="en-US" sz="2000" i="1" dirty="0" smtClean="0">
              <a:solidFill>
                <a:schemeClr val="bg1"/>
              </a:solidFill>
              <a:latin typeface="Akzidenz Grotesk BE"/>
              <a:cs typeface="Akzidenz Grotesk BE"/>
            </a:endParaRPr>
          </a:p>
          <a:p>
            <a:pPr>
              <a:buClr>
                <a:srgbClr val="E9213C"/>
              </a:buClr>
            </a:pPr>
            <a:r>
              <a:rPr lang="en-US" sz="2000" i="1" dirty="0" smtClean="0">
                <a:solidFill>
                  <a:schemeClr val="bg1"/>
                </a:solidFill>
                <a:latin typeface="Akzidenz Grotesk BE"/>
                <a:cs typeface="Akzidenz Grotesk BE"/>
              </a:rPr>
              <a:t>82% of the </a:t>
            </a:r>
            <a:r>
              <a:rPr lang="en-US" sz="2000" i="1" dirty="0" err="1" smtClean="0">
                <a:solidFill>
                  <a:schemeClr val="bg1"/>
                </a:solidFill>
                <a:latin typeface="Akzidenz Grotesk BE"/>
                <a:cs typeface="Akzidenz Grotesk BE"/>
              </a:rPr>
              <a:t>Alexa</a:t>
            </a:r>
            <a:r>
              <a:rPr lang="en-US" sz="2000" i="1" dirty="0" smtClean="0">
                <a:solidFill>
                  <a:schemeClr val="bg1"/>
                </a:solidFill>
                <a:latin typeface="Akzidenz Grotesk BE"/>
                <a:cs typeface="Akzidenz Grotesk BE"/>
              </a:rPr>
              <a:t> 100 top sites use some form of server-side device detection to serve content on their main website entry point. As you </a:t>
            </a:r>
            <a:r>
              <a:rPr lang="en-US" sz="2000" i="1" dirty="0">
                <a:solidFill>
                  <a:schemeClr val="bg1"/>
                </a:solidFill>
                <a:latin typeface="Akzidenz Grotesk BE"/>
                <a:cs typeface="Akzidenz Grotesk BE"/>
              </a:rPr>
              <a:t>descend from the top 10 to the top 25 and top 100 sites the percentage of sites using server-side detection falls from 100% to 96% to 82%</a:t>
            </a:r>
            <a:r>
              <a:rPr lang="en-US" sz="2000" i="1" dirty="0" smtClean="0">
                <a:solidFill>
                  <a:schemeClr val="bg1"/>
                </a:solidFill>
                <a:latin typeface="Akzidenz Grotesk BE"/>
                <a:cs typeface="Akzidenz Grotesk BE"/>
              </a:rPr>
              <a:t>.</a:t>
            </a:r>
          </a:p>
          <a:p>
            <a:pPr>
              <a:buClr>
                <a:srgbClr val="E9213C"/>
              </a:buClr>
            </a:pPr>
            <a:endParaRPr lang="en-US" sz="2000" i="1" dirty="0">
              <a:solidFill>
                <a:schemeClr val="bg1"/>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This even came up the other day. A client couldn’t find any competitors or related sites that were responsive. Adaptive is for making money in my book.</a:t>
            </a:r>
            <a:endParaRPr lang="en-US" dirty="0">
              <a:solidFill>
                <a:srgbClr val="FFFFFF"/>
              </a:solidFill>
              <a:latin typeface="Akzidenz Grotesk BE"/>
              <a:cs typeface="Akzidenz Grotesk BE"/>
            </a:endParaRPr>
          </a:p>
        </p:txBody>
      </p:sp>
    </p:spTree>
    <p:extLst>
      <p:ext uri="{BB962C8B-B14F-4D97-AF65-F5344CB8AC3E}">
        <p14:creationId xmlns:p14="http://schemas.microsoft.com/office/powerpoint/2010/main" val="3977927231"/>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4462760"/>
          </a:xfrm>
          <a:prstGeom prst="rect">
            <a:avLst/>
          </a:prstGeom>
          <a:noFill/>
        </p:spPr>
        <p:txBody>
          <a:bodyPr wrap="square" rtlCol="0">
            <a:spAutoFit/>
          </a:bodyPr>
          <a:lstStyle/>
          <a:p>
            <a:r>
              <a:rPr lang="en-US" sz="3200" dirty="0">
                <a:solidFill>
                  <a:srgbClr val="F2806C"/>
                </a:solidFill>
                <a:latin typeface="Palatino"/>
                <a:cs typeface="Palatino"/>
              </a:rPr>
              <a:t>Should Your Website Be Using Adaptive Design</a:t>
            </a:r>
            <a:r>
              <a:rPr lang="en-US" sz="3200" dirty="0" smtClean="0">
                <a:solidFill>
                  <a:srgbClr val="F2806C"/>
                </a:solidFill>
                <a:latin typeface="Palatino"/>
                <a:cs typeface="Palatino"/>
              </a:rPr>
              <a:t>?</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http://blogs.hbr.org/2013/07/should-your-website-be-using-a</a:t>
            </a:r>
            <a:r>
              <a:rPr lang="en-US" sz="2000" dirty="0" smtClean="0">
                <a:solidFill>
                  <a:schemeClr val="accent6">
                    <a:lumMod val="75000"/>
                  </a:schemeClr>
                </a:solidFill>
                <a:latin typeface="Akzidenz Grotesk BE"/>
                <a:cs typeface="Akzidenz Grotesk BE"/>
                <a:hlinkClick r:id="rId3"/>
              </a:rPr>
              <a:t>/</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BONUS new since the presentation was recorded. </a:t>
            </a:r>
          </a:p>
          <a:p>
            <a:pPr>
              <a:buClr>
                <a:srgbClr val="E9213C"/>
              </a:buClr>
            </a:pPr>
            <a:endParaRPr lang="en-US" sz="2000" dirty="0">
              <a:solidFill>
                <a:schemeClr val="bg1"/>
              </a:solidFill>
              <a:latin typeface="Akzidenz Grotesk BE"/>
              <a:cs typeface="Akzidenz Grotesk BE"/>
            </a:endParaRPr>
          </a:p>
          <a:p>
            <a:pPr>
              <a:buClr>
                <a:srgbClr val="E9213C"/>
              </a:buClr>
            </a:pPr>
            <a:r>
              <a:rPr lang="en-US" sz="2000" i="1" dirty="0">
                <a:solidFill>
                  <a:schemeClr val="bg1"/>
                </a:solidFill>
                <a:latin typeface="Akzidenz Grotesk BE"/>
                <a:cs typeface="Akzidenz Grotesk BE"/>
              </a:rPr>
              <a:t>But, responsive design isn’t the end of the road. It addresses layout problems but doesn’t solve important issues, like mobile performance and device customization. To create truly great mobile web experiences we need to go beyond responsive layouts to fully interactive and functional websites</a:t>
            </a:r>
            <a:r>
              <a:rPr lang="en-US" sz="2000" i="1" dirty="0" smtClean="0">
                <a:solidFill>
                  <a:schemeClr val="bg1"/>
                </a:solidFill>
                <a:latin typeface="Akzidenz Grotesk BE"/>
                <a:cs typeface="Akzidenz Grotesk BE"/>
              </a:rPr>
              <a:t>.</a:t>
            </a:r>
          </a:p>
          <a:p>
            <a:pPr>
              <a:buClr>
                <a:srgbClr val="E9213C"/>
              </a:buClr>
            </a:pPr>
            <a:endParaRPr lang="en-US" sz="2000" dirty="0">
              <a:solidFill>
                <a:schemeClr val="bg1"/>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Basically, yes. Don’t just be responsive. </a:t>
            </a:r>
            <a:endParaRPr lang="en-US" i="1" dirty="0">
              <a:solidFill>
                <a:srgbClr val="FFFFFF"/>
              </a:solidFill>
              <a:latin typeface="Akzidenz Grotesk BE"/>
              <a:cs typeface="Akzidenz Grotesk BE"/>
            </a:endParaRPr>
          </a:p>
        </p:txBody>
      </p:sp>
    </p:spTree>
    <p:extLst>
      <p:ext uri="{BB962C8B-B14F-4D97-AF65-F5344CB8AC3E}">
        <p14:creationId xmlns:p14="http://schemas.microsoft.com/office/powerpoint/2010/main" val="1455498180"/>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1815882"/>
          </a:xfrm>
          <a:prstGeom prst="rect">
            <a:avLst/>
          </a:prstGeom>
          <a:noFill/>
        </p:spPr>
        <p:txBody>
          <a:bodyPr wrap="square" rtlCol="0">
            <a:spAutoFit/>
          </a:bodyPr>
          <a:lstStyle/>
          <a:p>
            <a:r>
              <a:rPr lang="en-US" sz="3200" dirty="0" smtClean="0">
                <a:solidFill>
                  <a:srgbClr val="F2806C"/>
                </a:solidFill>
                <a:latin typeface="Palatino"/>
                <a:cs typeface="Palatino"/>
              </a:rPr>
              <a:t>What browser are you designing for? </a:t>
            </a:r>
          </a:p>
          <a:p>
            <a:pPr>
              <a:buClr>
                <a:srgbClr val="E9213C"/>
              </a:buClr>
            </a:pPr>
            <a:endParaRPr lang="en-US" sz="2000" dirty="0">
              <a:solidFill>
                <a:schemeClr val="bg1"/>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As part of the MOVR report here: </a:t>
            </a:r>
          </a:p>
          <a:p>
            <a:pPr>
              <a:buClr>
                <a:srgbClr val="E9213C"/>
              </a:buClr>
            </a:pPr>
            <a:r>
              <a:rPr lang="en-US" sz="2000" dirty="0">
                <a:solidFill>
                  <a:schemeClr val="bg1"/>
                </a:solidFill>
                <a:latin typeface="Akzidenz Grotesk BE"/>
                <a:cs typeface="Akzidenz Grotesk BE"/>
                <a:hlinkClick r:id="rId3"/>
              </a:rPr>
              <a:t>http://</a:t>
            </a:r>
            <a:r>
              <a:rPr lang="en-US" sz="2000" dirty="0" smtClean="0">
                <a:solidFill>
                  <a:schemeClr val="bg1"/>
                </a:solidFill>
                <a:latin typeface="Akzidenz Grotesk BE"/>
                <a:cs typeface="Akzidenz Grotesk BE"/>
                <a:hlinkClick r:id="rId3"/>
              </a:rPr>
              <a:t>www.scientiamobile.com/page/movr-mobile-overview-report</a:t>
            </a:r>
            <a:endParaRPr lang="en-US" sz="2000" dirty="0" smtClean="0">
              <a:solidFill>
                <a:schemeClr val="bg1"/>
              </a:solidFill>
              <a:latin typeface="Akzidenz Grotesk BE"/>
              <a:cs typeface="Akzidenz Grotesk BE"/>
            </a:endParaRPr>
          </a:p>
          <a:p>
            <a:pPr>
              <a:buClr>
                <a:srgbClr val="E9213C"/>
              </a:buClr>
            </a:pPr>
            <a:endParaRPr lang="en-US" sz="2000" dirty="0" smtClean="0">
              <a:solidFill>
                <a:schemeClr val="bg1"/>
              </a:solidFill>
              <a:latin typeface="Akzidenz Grotesk BE"/>
              <a:cs typeface="Akzidenz Grotesk BE"/>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500" y="3148307"/>
            <a:ext cx="6057340" cy="3417998"/>
          </a:xfrm>
          <a:prstGeom prst="rect">
            <a:avLst/>
          </a:prstGeom>
        </p:spPr>
      </p:pic>
      <p:sp>
        <p:nvSpPr>
          <p:cNvPr id="3" name="Rectangle 2"/>
          <p:cNvSpPr/>
          <p:nvPr/>
        </p:nvSpPr>
        <p:spPr>
          <a:xfrm>
            <a:off x="450290" y="3043149"/>
            <a:ext cx="2121460" cy="3139321"/>
          </a:xfrm>
          <a:prstGeom prst="rect">
            <a:avLst/>
          </a:prstGeom>
        </p:spPr>
        <p:txBody>
          <a:bodyPr wrap="square">
            <a:spAutoFit/>
          </a:bodyPr>
          <a:lstStyle/>
          <a:p>
            <a:pPr>
              <a:buClr>
                <a:srgbClr val="E9213C"/>
              </a:buClr>
            </a:pPr>
            <a:r>
              <a:rPr lang="en-US" dirty="0">
                <a:solidFill>
                  <a:schemeClr val="bg1"/>
                </a:solidFill>
                <a:latin typeface="Akzidenz Grotesk BE"/>
                <a:cs typeface="Akzidenz Grotesk BE"/>
              </a:rPr>
              <a:t>Jon Arne noticed that stock browsers were not used nearly as much as you’d expect. Building for Android? Better not just use Chrome to test</a:t>
            </a:r>
            <a:r>
              <a:rPr lang="en-US" dirty="0" smtClean="0">
                <a:solidFill>
                  <a:schemeClr val="bg1"/>
                </a:solidFill>
                <a:latin typeface="Akzidenz Grotesk BE"/>
                <a:cs typeface="Akzidenz Grotesk BE"/>
              </a:rPr>
              <a:t>! Buy a Samsung and try it with intents, too!</a:t>
            </a:r>
            <a:endParaRPr lang="en-US" i="1" dirty="0">
              <a:solidFill>
                <a:srgbClr val="FFFFFF"/>
              </a:solidFill>
              <a:latin typeface="Akzidenz Grotesk BE"/>
              <a:cs typeface="Akzidenz Grotesk BE"/>
            </a:endParaRPr>
          </a:p>
        </p:txBody>
      </p:sp>
    </p:spTree>
    <p:extLst>
      <p:ext uri="{BB962C8B-B14F-4D97-AF65-F5344CB8AC3E}">
        <p14:creationId xmlns:p14="http://schemas.microsoft.com/office/powerpoint/2010/main" val="1385501951"/>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0290" y="1481938"/>
            <a:ext cx="8325938" cy="1508105"/>
          </a:xfrm>
          <a:prstGeom prst="rect">
            <a:avLst/>
          </a:prstGeom>
          <a:noFill/>
        </p:spPr>
        <p:txBody>
          <a:bodyPr wrap="square" rtlCol="0">
            <a:spAutoFit/>
          </a:bodyPr>
          <a:lstStyle/>
          <a:p>
            <a:r>
              <a:rPr lang="en-US" sz="3200" dirty="0" smtClean="0">
                <a:solidFill>
                  <a:srgbClr val="F2806C"/>
                </a:solidFill>
                <a:latin typeface="Palatino"/>
                <a:cs typeface="Palatino"/>
              </a:rPr>
              <a:t>Android, iOS, and Samsung?</a:t>
            </a:r>
            <a:endParaRPr lang="en-US" sz="3200" dirty="0" smtClean="0">
              <a:solidFill>
                <a:srgbClr val="F2806C"/>
              </a:solidFill>
              <a:latin typeface="Palatino"/>
              <a:cs typeface="Palatino"/>
            </a:endParaRP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2"/>
              </a:rPr>
              <a:t>http://</a:t>
            </a:r>
            <a:r>
              <a:rPr lang="en-US" sz="2000" dirty="0" smtClean="0">
                <a:solidFill>
                  <a:schemeClr val="accent6">
                    <a:lumMod val="75000"/>
                  </a:schemeClr>
                </a:solidFill>
                <a:latin typeface="Akzidenz Grotesk BE"/>
                <a:cs typeface="Akzidenz Grotesk BE"/>
                <a:hlinkClick r:id="rId2"/>
              </a:rPr>
              <a:t>www.businesswire.com/news/home/20161116005308/en/Report-Shows-720x1280-Smartphone-Screen-Resolution</a:t>
            </a:r>
            <a:endParaRPr lang="en-US" sz="2000" dirty="0" smtClean="0">
              <a:solidFill>
                <a:schemeClr val="accent6">
                  <a:lumMod val="75000"/>
                </a:schemeClr>
              </a:solidFill>
              <a:latin typeface="Akzidenz Grotesk BE"/>
              <a:cs typeface="Akzidenz Grotesk BE"/>
            </a:endParaRPr>
          </a:p>
        </p:txBody>
      </p:sp>
      <p:sp>
        <p:nvSpPr>
          <p:cNvPr id="5" name="TextBox 4"/>
          <p:cNvSpPr txBox="1"/>
          <p:nvPr/>
        </p:nvSpPr>
        <p:spPr>
          <a:xfrm>
            <a:off x="450734" y="3521012"/>
            <a:ext cx="8150341" cy="2339102"/>
          </a:xfrm>
          <a:prstGeom prst="rect">
            <a:avLst/>
          </a:prstGeom>
          <a:noFill/>
        </p:spPr>
        <p:txBody>
          <a:bodyPr wrap="square" rtlCol="0">
            <a:spAutoFit/>
          </a:bodyPr>
          <a:lstStyle/>
          <a:p>
            <a:pPr>
              <a:buClr>
                <a:srgbClr val="E9213C"/>
              </a:buClr>
            </a:pPr>
            <a:r>
              <a:rPr lang="en-US" sz="2000" dirty="0" smtClean="0">
                <a:solidFill>
                  <a:schemeClr val="bg1"/>
                </a:solidFill>
                <a:latin typeface="Akzidenz Grotesk BE"/>
                <a:cs typeface="Akzidenz Grotesk BE"/>
              </a:rPr>
              <a:t>More proof of the previous slide now, and all the way to:</a:t>
            </a:r>
            <a:endParaRPr lang="en-US" sz="2000" dirty="0" smtClean="0">
              <a:solidFill>
                <a:schemeClr val="bg1"/>
              </a:solidFill>
              <a:latin typeface="Akzidenz Grotesk BE"/>
              <a:cs typeface="Akzidenz Grotesk BE"/>
            </a:endParaRPr>
          </a:p>
          <a:p>
            <a:pPr>
              <a:buClr>
                <a:srgbClr val="E9213C"/>
              </a:buClr>
            </a:pPr>
            <a:endParaRPr lang="en-US" dirty="0">
              <a:solidFill>
                <a:srgbClr val="FFFFFF"/>
              </a:solidFill>
              <a:latin typeface="Akzidenz Grotesk BE"/>
              <a:cs typeface="Akzidenz Grotesk BE"/>
            </a:endParaRPr>
          </a:p>
          <a:p>
            <a:pPr>
              <a:buClr>
                <a:srgbClr val="E9213C"/>
              </a:buClr>
            </a:pPr>
            <a:r>
              <a:rPr lang="en-US" i="1" dirty="0">
                <a:solidFill>
                  <a:srgbClr val="FFFFFF"/>
                </a:solidFill>
                <a:latin typeface="Akzidenz Grotesk BE"/>
                <a:cs typeface="Akzidenz Grotesk BE"/>
              </a:rPr>
              <a:t>Samsung Browser is now the </a:t>
            </a:r>
            <a:r>
              <a:rPr lang="en-US" b="1" i="1" dirty="0">
                <a:solidFill>
                  <a:srgbClr val="FFFFFF"/>
                </a:solidFill>
                <a:latin typeface="Akzidenz Grotesk BE"/>
                <a:cs typeface="Akzidenz Grotesk BE"/>
              </a:rPr>
              <a:t>third most used mobile browser </a:t>
            </a:r>
            <a:r>
              <a:rPr lang="en-US" i="1" dirty="0">
                <a:solidFill>
                  <a:srgbClr val="FFFFFF"/>
                </a:solidFill>
                <a:latin typeface="Akzidenz Grotesk BE"/>
                <a:cs typeface="Akzidenz Grotesk BE"/>
              </a:rPr>
              <a:t>worldwide, after Safari and Chrome </a:t>
            </a:r>
            <a:r>
              <a:rPr lang="en-US" i="1" dirty="0" smtClean="0">
                <a:solidFill>
                  <a:srgbClr val="FFFFFF"/>
                </a:solidFill>
                <a:latin typeface="Akzidenz Grotesk BE"/>
                <a:cs typeface="Akzidenz Grotesk BE"/>
              </a:rPr>
              <a:t>Mobile</a:t>
            </a:r>
          </a:p>
          <a:p>
            <a:pPr>
              <a:buClr>
                <a:srgbClr val="E9213C"/>
              </a:buClr>
            </a:pPr>
            <a:endParaRPr lang="en-US" i="1" dirty="0">
              <a:solidFill>
                <a:srgbClr val="FFFFFF"/>
              </a:solidFill>
              <a:latin typeface="Akzidenz Grotesk BE"/>
              <a:cs typeface="Akzidenz Grotesk BE"/>
            </a:endParaRPr>
          </a:p>
          <a:p>
            <a:pPr>
              <a:buClr>
                <a:srgbClr val="E9213C"/>
              </a:buClr>
            </a:pPr>
            <a:r>
              <a:rPr lang="en-US" dirty="0" smtClean="0">
                <a:solidFill>
                  <a:srgbClr val="FFFFFF"/>
                </a:solidFill>
                <a:latin typeface="Akzidenz Grotesk BE"/>
                <a:cs typeface="Akzidenz Grotesk BE"/>
              </a:rPr>
              <a:t>Third! Dominant platforms do that. How long till we see strong numbers for whatever the </a:t>
            </a:r>
            <a:r>
              <a:rPr lang="en-US" dirty="0" err="1" smtClean="0">
                <a:solidFill>
                  <a:srgbClr val="FFFFFF"/>
                </a:solidFill>
                <a:latin typeface="Akzidenz Grotesk BE"/>
                <a:cs typeface="Akzidenz Grotesk BE"/>
              </a:rPr>
              <a:t>HuaWei</a:t>
            </a:r>
            <a:r>
              <a:rPr lang="en-US" dirty="0" smtClean="0">
                <a:solidFill>
                  <a:srgbClr val="FFFFFF"/>
                </a:solidFill>
                <a:latin typeface="Akzidenz Grotesk BE"/>
                <a:cs typeface="Akzidenz Grotesk BE"/>
              </a:rPr>
              <a:t> browser is? Are you testing your website on all these? You better be. They aren’t all the same at all. </a:t>
            </a:r>
            <a:endParaRPr lang="en-US" dirty="0">
              <a:solidFill>
                <a:srgbClr val="FFFFFF"/>
              </a:solidFill>
              <a:latin typeface="Akzidenz Grotesk BE"/>
              <a:cs typeface="Akzidenz Grotesk BE"/>
            </a:endParaRPr>
          </a:p>
        </p:txBody>
      </p:sp>
    </p:spTree>
    <p:extLst>
      <p:ext uri="{BB962C8B-B14F-4D97-AF65-F5344CB8AC3E}">
        <p14:creationId xmlns:p14="http://schemas.microsoft.com/office/powerpoint/2010/main" val="46663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3539430"/>
          </a:xfrm>
          <a:prstGeom prst="rect">
            <a:avLst/>
          </a:prstGeom>
          <a:noFill/>
        </p:spPr>
        <p:txBody>
          <a:bodyPr wrap="square" rtlCol="0">
            <a:spAutoFit/>
          </a:bodyPr>
          <a:lstStyle/>
          <a:p>
            <a:r>
              <a:rPr lang="en-US" sz="3200" dirty="0">
                <a:solidFill>
                  <a:srgbClr val="F2806C"/>
                </a:solidFill>
                <a:latin typeface="Palatino"/>
                <a:cs typeface="Palatino"/>
              </a:rPr>
              <a:t>Responsive Design May Be Driving Your Readers </a:t>
            </a:r>
            <a:r>
              <a:rPr lang="en-US" sz="3200" dirty="0" smtClean="0">
                <a:solidFill>
                  <a:srgbClr val="F2806C"/>
                </a:solidFill>
                <a:latin typeface="Palatino"/>
                <a:cs typeface="Palatino"/>
              </a:rPr>
              <a:t>Away</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http://www.econtentmag.com/Articles/News/News-Feature/Responsive-Design-May-Be-Driving-Your-Readers-Away-102855.</a:t>
            </a:r>
            <a:r>
              <a:rPr lang="en-US" sz="2000" dirty="0" smtClean="0">
                <a:solidFill>
                  <a:schemeClr val="accent6">
                    <a:lumMod val="75000"/>
                  </a:schemeClr>
                </a:solidFill>
                <a:latin typeface="Akzidenz Grotesk BE"/>
                <a:cs typeface="Akzidenz Grotesk BE"/>
                <a:hlinkClick r:id="rId3"/>
              </a:rPr>
              <a:t>htm</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BONUS new since the presentation was recorded. </a:t>
            </a:r>
          </a:p>
          <a:p>
            <a:pPr>
              <a:buClr>
                <a:srgbClr val="E9213C"/>
              </a:buClr>
            </a:pPr>
            <a:endParaRPr lang="en-US" sz="2000" dirty="0" smtClean="0">
              <a:solidFill>
                <a:schemeClr val="bg1"/>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Includes some numbers from surveys, reviews of performance, etc. which prove that the slow speed of responsive hurts your site. Mostly around images,</a:t>
            </a:r>
            <a:r>
              <a:rPr lang="en-US" sz="2000" dirty="0">
                <a:solidFill>
                  <a:schemeClr val="bg1"/>
                </a:solidFill>
                <a:latin typeface="Akzidenz Grotesk BE"/>
                <a:cs typeface="Akzidenz Grotesk BE"/>
              </a:rPr>
              <a:t> </a:t>
            </a:r>
            <a:r>
              <a:rPr lang="en-US" sz="2000" dirty="0" smtClean="0">
                <a:solidFill>
                  <a:schemeClr val="bg1"/>
                </a:solidFill>
                <a:latin typeface="Akzidenz Grotesk BE"/>
                <a:cs typeface="Akzidenz Grotesk BE"/>
              </a:rPr>
              <a:t>so at least read up below on responsive image solutions.</a:t>
            </a:r>
            <a:endParaRPr lang="en-US" i="1" dirty="0">
              <a:solidFill>
                <a:srgbClr val="FFFFFF"/>
              </a:solidFill>
              <a:latin typeface="Akzidenz Grotesk BE"/>
              <a:cs typeface="Akzidenz Grotesk BE"/>
            </a:endParaRPr>
          </a:p>
        </p:txBody>
      </p:sp>
    </p:spTree>
    <p:extLst>
      <p:ext uri="{BB962C8B-B14F-4D97-AF65-F5344CB8AC3E}">
        <p14:creationId xmlns:p14="http://schemas.microsoft.com/office/powerpoint/2010/main" val="4274270157"/>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4278094"/>
          </a:xfrm>
          <a:prstGeom prst="rect">
            <a:avLst/>
          </a:prstGeom>
          <a:noFill/>
        </p:spPr>
        <p:txBody>
          <a:bodyPr wrap="square" rtlCol="0">
            <a:spAutoFit/>
          </a:bodyPr>
          <a:lstStyle/>
          <a:p>
            <a:r>
              <a:rPr lang="en-US" sz="3200" dirty="0">
                <a:solidFill>
                  <a:srgbClr val="F2806C"/>
                </a:solidFill>
                <a:latin typeface="Palatino"/>
                <a:cs typeface="Palatino"/>
              </a:rPr>
              <a:t>Select your mobile </a:t>
            </a:r>
            <a:r>
              <a:rPr lang="en-US" sz="3200" dirty="0" smtClean="0">
                <a:solidFill>
                  <a:srgbClr val="F2806C"/>
                </a:solidFill>
                <a:latin typeface="Palatino"/>
                <a:cs typeface="Palatino"/>
              </a:rPr>
              <a:t>configuration</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bg1"/>
                </a:solidFill>
                <a:latin typeface="Akzidenz Grotesk BE"/>
                <a:cs typeface="Akzidenz Grotesk BE"/>
                <a:hlinkClick r:id="rId3"/>
              </a:rPr>
              <a:t>https://developers.google.com/webmasters/mobile-sites/mobile-seo/overview/select-</a:t>
            </a:r>
            <a:r>
              <a:rPr lang="en-US" sz="2000" dirty="0" smtClean="0">
                <a:solidFill>
                  <a:schemeClr val="bg1"/>
                </a:solidFill>
                <a:latin typeface="Akzidenz Grotesk BE"/>
                <a:cs typeface="Akzidenz Grotesk BE"/>
                <a:hlinkClick r:id="rId3"/>
              </a:rPr>
              <a:t>config</a:t>
            </a:r>
            <a:endParaRPr lang="en-US" sz="2000" dirty="0" smtClean="0">
              <a:solidFill>
                <a:schemeClr val="bg1"/>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BONUS new since the presentation was recorded. </a:t>
            </a:r>
          </a:p>
          <a:p>
            <a:pPr>
              <a:buClr>
                <a:srgbClr val="E9213C"/>
              </a:buClr>
            </a:pPr>
            <a:endParaRPr lang="en-US" sz="2000" dirty="0" smtClean="0">
              <a:solidFill>
                <a:schemeClr val="bg1"/>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This has confused some people. Google seems to say RWD first, and calls DDR-based adaptive “dynamic serving” (which no one else does). They also put red check boxes,</a:t>
            </a:r>
            <a:r>
              <a:rPr lang="en-US" sz="2000" dirty="0">
                <a:solidFill>
                  <a:schemeClr val="bg1"/>
                </a:solidFill>
                <a:latin typeface="Akzidenz Grotesk BE"/>
                <a:cs typeface="Akzidenz Grotesk BE"/>
              </a:rPr>
              <a:t> </a:t>
            </a:r>
            <a:r>
              <a:rPr lang="en-US" sz="2000" dirty="0" smtClean="0">
                <a:solidFill>
                  <a:schemeClr val="bg1"/>
                </a:solidFill>
                <a:latin typeface="Akzidenz Grotesk BE"/>
                <a:cs typeface="Akzidenz Grotesk BE"/>
              </a:rPr>
              <a:t>and make assumptions so it’s skewed badly. On, and no one does separate-site anymore so why is it on the chart? </a:t>
            </a:r>
          </a:p>
          <a:p>
            <a:pPr>
              <a:buClr>
                <a:srgbClr val="E9213C"/>
              </a:buClr>
            </a:pPr>
            <a:endParaRPr lang="en-US" sz="2000" dirty="0">
              <a:solidFill>
                <a:schemeClr val="bg1"/>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Don’t get too confused by this. Read the rest of these articles and make up your own mind. </a:t>
            </a:r>
            <a:endParaRPr lang="en-US" dirty="0">
              <a:solidFill>
                <a:srgbClr val="FFFFFF"/>
              </a:solidFill>
              <a:latin typeface="Akzidenz Grotesk BE"/>
              <a:cs typeface="Akzidenz Grotesk BE"/>
            </a:endParaRPr>
          </a:p>
        </p:txBody>
      </p:sp>
    </p:spTree>
    <p:extLst>
      <p:ext uri="{BB962C8B-B14F-4D97-AF65-F5344CB8AC3E}">
        <p14:creationId xmlns:p14="http://schemas.microsoft.com/office/powerpoint/2010/main" val="401358576"/>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1815882"/>
          </a:xfrm>
          <a:prstGeom prst="rect">
            <a:avLst/>
          </a:prstGeom>
          <a:noFill/>
        </p:spPr>
        <p:txBody>
          <a:bodyPr wrap="square" rtlCol="0">
            <a:spAutoFit/>
          </a:bodyPr>
          <a:lstStyle/>
          <a:p>
            <a:r>
              <a:rPr lang="en-US" sz="3200" dirty="0">
                <a:solidFill>
                  <a:srgbClr val="F2806C"/>
                </a:solidFill>
                <a:latin typeface="Palatino"/>
                <a:cs typeface="Palatino"/>
              </a:rPr>
              <a:t>Responsive Web Design</a:t>
            </a:r>
          </a:p>
          <a:p>
            <a:pPr>
              <a:buClr>
                <a:srgbClr val="E9213C"/>
              </a:buClr>
            </a:pPr>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http://alistapart.com/article/responsive-web-</a:t>
            </a:r>
            <a:r>
              <a:rPr lang="en-US" sz="2000" dirty="0" smtClean="0">
                <a:solidFill>
                  <a:schemeClr val="accent6">
                    <a:lumMod val="75000"/>
                  </a:schemeClr>
                </a:solidFill>
                <a:latin typeface="Akzidenz Grotesk BE"/>
                <a:cs typeface="Akzidenz Grotesk BE"/>
                <a:hlinkClick r:id="rId3"/>
              </a:rPr>
              <a:t>design</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The first one. If you never read Ethan </a:t>
            </a:r>
            <a:r>
              <a:rPr lang="en-US" sz="2000" dirty="0" err="1" smtClean="0">
                <a:solidFill>
                  <a:schemeClr val="bg1"/>
                </a:solidFill>
                <a:latin typeface="Akzidenz Grotesk BE"/>
                <a:cs typeface="Akzidenz Grotesk BE"/>
              </a:rPr>
              <a:t>Marcotte’s</a:t>
            </a:r>
            <a:r>
              <a:rPr lang="en-US" sz="2000" dirty="0" smtClean="0">
                <a:solidFill>
                  <a:schemeClr val="bg1"/>
                </a:solidFill>
                <a:latin typeface="Akzidenz Grotesk BE"/>
                <a:cs typeface="Akzidenz Grotesk BE"/>
              </a:rPr>
              <a:t> 2010 article, you really should. </a:t>
            </a:r>
            <a:endParaRPr lang="en-US" i="1" dirty="0">
              <a:solidFill>
                <a:srgbClr val="FFFFFF"/>
              </a:solidFill>
              <a:latin typeface="Akzidenz Grotesk BE"/>
              <a:cs typeface="Akzidenz Grotesk BE"/>
            </a:endParaRPr>
          </a:p>
        </p:txBody>
      </p:sp>
    </p:spTree>
    <p:extLst>
      <p:ext uri="{BB962C8B-B14F-4D97-AF65-F5344CB8AC3E}">
        <p14:creationId xmlns:p14="http://schemas.microsoft.com/office/powerpoint/2010/main" val="3768054557"/>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3046988"/>
          </a:xfrm>
          <a:prstGeom prst="rect">
            <a:avLst/>
          </a:prstGeom>
          <a:noFill/>
        </p:spPr>
        <p:txBody>
          <a:bodyPr wrap="square" rtlCol="0">
            <a:spAutoFit/>
          </a:bodyPr>
          <a:lstStyle/>
          <a:p>
            <a:r>
              <a:rPr lang="en-US" sz="3200" dirty="0">
                <a:solidFill>
                  <a:srgbClr val="F2806C"/>
                </a:solidFill>
                <a:latin typeface="Palatino"/>
                <a:cs typeface="Palatino"/>
              </a:rPr>
              <a:t>RWD Bloat</a:t>
            </a:r>
          </a:p>
          <a:p>
            <a:pPr>
              <a:buClr>
                <a:srgbClr val="E9213C"/>
              </a:buClr>
            </a:pPr>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http://daverupert.com/2014/07/rwd-bloat</a:t>
            </a:r>
            <a:r>
              <a:rPr lang="en-US" sz="2000" dirty="0" smtClean="0">
                <a:solidFill>
                  <a:schemeClr val="accent6">
                    <a:lumMod val="75000"/>
                  </a:schemeClr>
                </a:solidFill>
                <a:latin typeface="Akzidenz Grotesk BE"/>
                <a:cs typeface="Akzidenz Grotesk BE"/>
                <a:hlinkClick r:id="rId3"/>
              </a:rPr>
              <a:t>/</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What it got us, more than anything I sometimes think, is bloat. The size of all traffic on the internet has increased markedly. This goes into detail and decides you get around 10% extra junk just from being responsive at all, and tries to talk around how to optimize your site.</a:t>
            </a:r>
          </a:p>
          <a:p>
            <a:pPr>
              <a:buClr>
                <a:srgbClr val="E9213C"/>
              </a:buClr>
            </a:pPr>
            <a:endParaRPr lang="en-US" sz="2000" dirty="0" smtClean="0">
              <a:solidFill>
                <a:schemeClr val="bg1"/>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Not everyone does this, but please do try.</a:t>
            </a:r>
            <a:endParaRPr lang="en-US" dirty="0">
              <a:solidFill>
                <a:srgbClr val="FFFFFF"/>
              </a:solidFill>
              <a:latin typeface="Akzidenz Grotesk BE"/>
              <a:cs typeface="Akzidenz Grotesk BE"/>
            </a:endParaRPr>
          </a:p>
        </p:txBody>
      </p:sp>
    </p:spTree>
    <p:extLst>
      <p:ext uri="{BB962C8B-B14F-4D97-AF65-F5344CB8AC3E}">
        <p14:creationId xmlns:p14="http://schemas.microsoft.com/office/powerpoint/2010/main" val="1507424671"/>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3970318"/>
          </a:xfrm>
          <a:prstGeom prst="rect">
            <a:avLst/>
          </a:prstGeom>
          <a:noFill/>
        </p:spPr>
        <p:txBody>
          <a:bodyPr wrap="square" rtlCol="0">
            <a:spAutoFit/>
          </a:bodyPr>
          <a:lstStyle/>
          <a:p>
            <a:r>
              <a:rPr lang="en-US" sz="3200" dirty="0">
                <a:solidFill>
                  <a:srgbClr val="F2806C"/>
                </a:solidFill>
                <a:latin typeface="Palatino"/>
                <a:cs typeface="Palatino"/>
              </a:rPr>
              <a:t>The "Average Page" is a </a:t>
            </a:r>
            <a:r>
              <a:rPr lang="en-US" sz="3200" dirty="0" smtClean="0">
                <a:solidFill>
                  <a:srgbClr val="F2806C"/>
                </a:solidFill>
                <a:latin typeface="Palatino"/>
                <a:cs typeface="Palatino"/>
              </a:rPr>
              <a:t>myth</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https://www.igvita.com/2016/01/12/the-average-page-is-a-myth</a:t>
            </a:r>
            <a:r>
              <a:rPr lang="en-US" sz="2000" dirty="0" smtClean="0">
                <a:solidFill>
                  <a:schemeClr val="accent6">
                    <a:lumMod val="75000"/>
                  </a:schemeClr>
                </a:solidFill>
                <a:latin typeface="Akzidenz Grotesk BE"/>
                <a:cs typeface="Akzidenz Grotesk BE"/>
                <a:hlinkClick r:id="rId3"/>
              </a:rPr>
              <a:t>/</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The title is because the author is being pedantic about what average means, but it’s all the same thing as the previous slide: page size is climbing, badly. </a:t>
            </a:r>
          </a:p>
          <a:p>
            <a:pPr>
              <a:buClr>
                <a:srgbClr val="E9213C"/>
              </a:buClr>
            </a:pPr>
            <a:r>
              <a:rPr lang="en-US" sz="2000" dirty="0" smtClean="0">
                <a:solidFill>
                  <a:schemeClr val="bg1"/>
                </a:solidFill>
                <a:latin typeface="Akzidenz Grotesk BE"/>
                <a:cs typeface="Akzidenz Grotesk BE"/>
              </a:rPr>
              <a:t>Now from this you can get some really neat data, and what I get from it is that average page size is huge due to some bad outliers. What to take from that? Well, don’t be that guy. Presumably, much more of the internet than those few is modern and high tech but remains manageable or small. </a:t>
            </a:r>
          </a:p>
          <a:p>
            <a:pPr>
              <a:buClr>
                <a:srgbClr val="E9213C"/>
              </a:buClr>
            </a:pPr>
            <a:r>
              <a:rPr lang="en-US" sz="2000" dirty="0" smtClean="0">
                <a:solidFill>
                  <a:schemeClr val="bg1"/>
                </a:solidFill>
                <a:latin typeface="Akzidenz Grotesk BE"/>
                <a:cs typeface="Akzidenz Grotesk BE"/>
              </a:rPr>
              <a:t>Set your target sizes (as acceptance criteria for download times) accordingly, and make the developers do a good job.</a:t>
            </a:r>
            <a:endParaRPr lang="en-US" dirty="0">
              <a:solidFill>
                <a:srgbClr val="FFFFFF"/>
              </a:solidFill>
              <a:latin typeface="Akzidenz Grotesk BE"/>
              <a:cs typeface="Akzidenz Grotesk BE"/>
            </a:endParaRPr>
          </a:p>
        </p:txBody>
      </p:sp>
    </p:spTree>
    <p:extLst>
      <p:ext uri="{BB962C8B-B14F-4D97-AF65-F5344CB8AC3E}">
        <p14:creationId xmlns:p14="http://schemas.microsoft.com/office/powerpoint/2010/main" val="681970343"/>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4278094"/>
          </a:xfrm>
          <a:prstGeom prst="rect">
            <a:avLst/>
          </a:prstGeom>
          <a:noFill/>
        </p:spPr>
        <p:txBody>
          <a:bodyPr wrap="square" rtlCol="0">
            <a:spAutoFit/>
          </a:bodyPr>
          <a:lstStyle/>
          <a:p>
            <a:r>
              <a:rPr lang="en-US" sz="3200" dirty="0">
                <a:solidFill>
                  <a:srgbClr val="F2806C"/>
                </a:solidFill>
                <a:latin typeface="Palatino"/>
                <a:cs typeface="Palatino"/>
              </a:rPr>
              <a:t>The Cost of </a:t>
            </a:r>
            <a:r>
              <a:rPr lang="en-US" sz="3200" dirty="0" smtClean="0">
                <a:solidFill>
                  <a:srgbClr val="F2806C"/>
                </a:solidFill>
                <a:latin typeface="Palatino"/>
                <a:cs typeface="Palatino"/>
              </a:rPr>
              <a:t>Frameworks</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https://aerotwist.com/blog/the-cost-of-frameworks</a:t>
            </a:r>
            <a:r>
              <a:rPr lang="en-US" sz="2000" dirty="0" smtClean="0">
                <a:solidFill>
                  <a:schemeClr val="accent6">
                    <a:lumMod val="75000"/>
                  </a:schemeClr>
                </a:solidFill>
                <a:latin typeface="Akzidenz Grotesk BE"/>
                <a:cs typeface="Akzidenz Grotesk BE"/>
                <a:hlinkClick r:id="rId3"/>
              </a:rPr>
              <a:t>/</a:t>
            </a:r>
            <a:endParaRPr lang="en-US" sz="2000" dirty="0" smtClean="0">
              <a:solidFill>
                <a:schemeClr val="accent6">
                  <a:lumMod val="75000"/>
                </a:schemeClr>
              </a:solidFill>
              <a:latin typeface="Akzidenz Grotesk BE"/>
              <a:cs typeface="Akzidenz Grotesk BE"/>
            </a:endParaRPr>
          </a:p>
          <a:p>
            <a:pPr>
              <a:buClr>
                <a:srgbClr val="E9213C"/>
              </a:buClr>
            </a:pPr>
            <a:r>
              <a:rPr lang="en-US" sz="2000" i="1" dirty="0" smtClean="0">
                <a:solidFill>
                  <a:schemeClr val="bg1"/>
                </a:solidFill>
                <a:latin typeface="Akzidenz Grotesk BE"/>
                <a:cs typeface="Akzidenz Grotesk BE"/>
              </a:rPr>
              <a:t>I recently </a:t>
            </a:r>
            <a:r>
              <a:rPr lang="en-US" sz="2000" i="1" dirty="0">
                <a:solidFill>
                  <a:schemeClr val="bg1"/>
                </a:solidFill>
                <a:latin typeface="Akzidenz Grotesk BE"/>
                <a:cs typeface="Akzidenz Grotesk BE"/>
              </a:rPr>
              <a:t>delivered a talk at </a:t>
            </a:r>
            <a:r>
              <a:rPr lang="en-US" sz="2000" i="1" dirty="0" err="1">
                <a:solidFill>
                  <a:schemeClr val="bg1"/>
                </a:solidFill>
                <a:latin typeface="Akzidenz Grotesk BE"/>
                <a:cs typeface="Akzidenz Grotesk BE"/>
              </a:rPr>
              <a:t>FFConf</a:t>
            </a:r>
            <a:r>
              <a:rPr lang="en-US" sz="2000" i="1" dirty="0">
                <a:solidFill>
                  <a:schemeClr val="bg1"/>
                </a:solidFill>
                <a:latin typeface="Akzidenz Grotesk BE"/>
                <a:cs typeface="Akzidenz Grotesk BE"/>
              </a:rPr>
              <a:t> in Brighton, called "You should use &lt;insert library / framework here&gt;, it's the </a:t>
            </a:r>
            <a:r>
              <a:rPr lang="en-US" sz="2000" i="1" dirty="0" err="1">
                <a:solidFill>
                  <a:schemeClr val="bg1"/>
                </a:solidFill>
                <a:latin typeface="Akzidenz Grotesk BE"/>
                <a:cs typeface="Akzidenz Grotesk BE"/>
              </a:rPr>
              <a:t>bestestest</a:t>
            </a:r>
            <a:r>
              <a:rPr lang="en-US" sz="2000" i="1" dirty="0">
                <a:solidFill>
                  <a:schemeClr val="bg1"/>
                </a:solidFill>
                <a:latin typeface="Akzidenz Grotesk BE"/>
                <a:cs typeface="Akzidenz Grotesk BE"/>
              </a:rPr>
              <a:t>!". I wanted to do a write-up of the presentation's content here, hopefully so it can start a broader conversation that I think we need to have, mainly around the cost of modern frameworks on mobile devices</a:t>
            </a:r>
            <a:r>
              <a:rPr lang="en-US" sz="2000" i="1" dirty="0" smtClean="0">
                <a:solidFill>
                  <a:schemeClr val="bg1"/>
                </a:solidFill>
                <a:latin typeface="Akzidenz Grotesk BE"/>
                <a:cs typeface="Akzidenz Grotesk BE"/>
              </a:rPr>
              <a:t>.</a:t>
            </a:r>
          </a:p>
          <a:p>
            <a:pPr>
              <a:buClr>
                <a:srgbClr val="E9213C"/>
              </a:buClr>
            </a:pPr>
            <a:endParaRPr lang="en-US" sz="2000" dirty="0">
              <a:solidFill>
                <a:schemeClr val="bg1"/>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I don’t get too far into code too much, but this is worth a long treatise sometime. I may write an article on how our over-reliance on frameworks makes things happen fast, but at the cost of being slow, unreliable, not what you wanted, and it takes a lot of time and money to make them work.</a:t>
            </a:r>
            <a:endParaRPr lang="en-US" dirty="0">
              <a:solidFill>
                <a:srgbClr val="FFFFFF"/>
              </a:solidFill>
              <a:latin typeface="Akzidenz Grotesk BE"/>
              <a:cs typeface="Akzidenz Grotesk BE"/>
            </a:endParaRPr>
          </a:p>
        </p:txBody>
      </p:sp>
    </p:spTree>
    <p:extLst>
      <p:ext uri="{BB962C8B-B14F-4D97-AF65-F5344CB8AC3E}">
        <p14:creationId xmlns:p14="http://schemas.microsoft.com/office/powerpoint/2010/main" val="1010760743"/>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3970318"/>
          </a:xfrm>
          <a:prstGeom prst="rect">
            <a:avLst/>
          </a:prstGeom>
          <a:noFill/>
        </p:spPr>
        <p:txBody>
          <a:bodyPr wrap="square" rtlCol="0">
            <a:spAutoFit/>
          </a:bodyPr>
          <a:lstStyle/>
          <a:p>
            <a:r>
              <a:rPr lang="en-US" sz="3200" dirty="0">
                <a:solidFill>
                  <a:srgbClr val="F2806C"/>
                </a:solidFill>
                <a:latin typeface="Palatino"/>
                <a:cs typeface="Palatino"/>
              </a:rPr>
              <a:t>You don’t want to hire </a:t>
            </a:r>
            <a:r>
              <a:rPr lang="en-US" sz="3200" dirty="0" smtClean="0">
                <a:solidFill>
                  <a:srgbClr val="F2806C"/>
                </a:solidFill>
                <a:latin typeface="Palatino"/>
                <a:cs typeface="Palatino"/>
              </a:rPr>
              <a:t>me</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http://www.michielbijl.nl/2016/01/11/you-dont-want-to-hire-me/#</a:t>
            </a:r>
            <a:r>
              <a:rPr lang="en-US" sz="2000" dirty="0" smtClean="0">
                <a:solidFill>
                  <a:schemeClr val="accent6">
                    <a:lumMod val="75000"/>
                  </a:schemeClr>
                </a:solidFill>
                <a:latin typeface="Akzidenz Grotesk BE"/>
                <a:cs typeface="Akzidenz Grotesk BE"/>
                <a:hlinkClick r:id="rId3"/>
              </a:rPr>
              <a:t>main</a:t>
            </a:r>
            <a:endParaRPr lang="en-US" sz="2000" dirty="0" smtClean="0">
              <a:solidFill>
                <a:schemeClr val="accent6">
                  <a:lumMod val="75000"/>
                </a:schemeClr>
              </a:solidFill>
              <a:latin typeface="Akzidenz Grotesk BE"/>
              <a:cs typeface="Akzidenz Grotesk BE"/>
            </a:endParaRPr>
          </a:p>
          <a:p>
            <a:pPr>
              <a:buClr>
                <a:srgbClr val="E9213C"/>
              </a:buClr>
            </a:pPr>
            <a:r>
              <a:rPr lang="en-US" sz="2000" i="1" dirty="0">
                <a:solidFill>
                  <a:schemeClr val="bg1"/>
                </a:solidFill>
                <a:latin typeface="Akzidenz Grotesk BE"/>
                <a:cs typeface="Akzidenz Grotesk BE"/>
              </a:rPr>
              <a:t>My point is that in the ten years of my career I’ve never once worked for a company that really cared about their </a:t>
            </a:r>
            <a:r>
              <a:rPr lang="en-US" sz="2000" i="1" dirty="0" smtClean="0">
                <a:solidFill>
                  <a:schemeClr val="bg1"/>
                </a:solidFill>
                <a:latin typeface="Akzidenz Grotesk BE"/>
                <a:cs typeface="Akzidenz Grotesk BE"/>
              </a:rPr>
              <a:t>end result…I </a:t>
            </a:r>
            <a:r>
              <a:rPr lang="en-US" sz="2000" i="1" dirty="0">
                <a:solidFill>
                  <a:schemeClr val="bg1"/>
                </a:solidFill>
                <a:latin typeface="Akzidenz Grotesk BE"/>
                <a:cs typeface="Akzidenz Grotesk BE"/>
              </a:rPr>
              <a:t>believe we as developers want to, and indeed need to, value our craft and projects we create. We all want to create beautiful things, and most of us do just that. I would very much like it if all those beautiful creations out there would work for all </a:t>
            </a:r>
            <a:r>
              <a:rPr lang="en-US" sz="2000" i="1" dirty="0" smtClean="0">
                <a:solidFill>
                  <a:schemeClr val="bg1"/>
                </a:solidFill>
                <a:latin typeface="Akzidenz Grotesk BE"/>
                <a:cs typeface="Akzidenz Grotesk BE"/>
              </a:rPr>
              <a:t>humans.</a:t>
            </a:r>
          </a:p>
          <a:p>
            <a:pPr>
              <a:buClr>
                <a:srgbClr val="E9213C"/>
              </a:buClr>
            </a:pPr>
            <a:endParaRPr lang="en-US" sz="2000" dirty="0">
              <a:solidFill>
                <a:schemeClr val="bg1"/>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The same topic, wanting to make sure we use JS the right way, and maybe getting back to server side code for </a:t>
            </a:r>
            <a:r>
              <a:rPr lang="en-US" sz="2000" dirty="0" err="1" smtClean="0">
                <a:solidFill>
                  <a:schemeClr val="bg1"/>
                </a:solidFill>
                <a:latin typeface="Akzidenz Grotesk BE"/>
                <a:cs typeface="Akzidenz Grotesk BE"/>
              </a:rPr>
              <a:t>dyanmic</a:t>
            </a:r>
            <a:r>
              <a:rPr lang="en-US" sz="2000" dirty="0" smtClean="0">
                <a:solidFill>
                  <a:schemeClr val="bg1"/>
                </a:solidFill>
                <a:latin typeface="Akzidenz Grotesk BE"/>
                <a:cs typeface="Akzidenz Grotesk BE"/>
              </a:rPr>
              <a:t> runtime rendering.</a:t>
            </a:r>
            <a:endParaRPr lang="en-US" dirty="0">
              <a:solidFill>
                <a:srgbClr val="FFFFFF"/>
              </a:solidFill>
              <a:latin typeface="Akzidenz Grotesk BE"/>
              <a:cs typeface="Akzidenz Grotesk BE"/>
            </a:endParaRPr>
          </a:p>
        </p:txBody>
      </p:sp>
    </p:spTree>
    <p:extLst>
      <p:ext uri="{BB962C8B-B14F-4D97-AF65-F5344CB8AC3E}">
        <p14:creationId xmlns:p14="http://schemas.microsoft.com/office/powerpoint/2010/main" val="1286681204"/>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1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197378</TotalTime>
  <Words>1765</Words>
  <Application>Microsoft Macintosh PowerPoint</Application>
  <PresentationFormat>On-screen Show (4:3)</PresentationFormat>
  <Paragraphs>165</Paragraphs>
  <Slides>23</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Akzidenz Grotesk</vt:lpstr>
      <vt:lpstr>Akzidenz Grotesk BE</vt:lpstr>
      <vt:lpstr>Calibri</vt:lpstr>
      <vt:lpstr>Palatino</vt:lpstr>
      <vt:lpstr>Palatino Linotype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Hoober</dc:creator>
  <cp:lastModifiedBy>Steven Hoobr</cp:lastModifiedBy>
  <cp:revision>1392</cp:revision>
  <cp:lastPrinted>2013-04-15T23:35:07Z</cp:lastPrinted>
  <dcterms:created xsi:type="dcterms:W3CDTF">2011-10-30T17:26:39Z</dcterms:created>
  <dcterms:modified xsi:type="dcterms:W3CDTF">2017-01-12T18:21:45Z</dcterms:modified>
</cp:coreProperties>
</file>