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591" r:id="rId2"/>
    <p:sldId id="601" r:id="rId3"/>
    <p:sldId id="603" r:id="rId4"/>
    <p:sldId id="604" r:id="rId5"/>
    <p:sldId id="605" r:id="rId6"/>
    <p:sldId id="606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showPr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E9213C"/>
    <a:srgbClr val="562D26"/>
    <a:srgbClr val="F2806C"/>
    <a:srgbClr val="FF72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5249" autoAdjust="0"/>
    <p:restoredTop sz="70478" autoAdjust="0"/>
  </p:normalViewPr>
  <p:slideViewPr>
    <p:cSldViewPr snapToGrid="0" snapToObjects="1">
      <p:cViewPr varScale="1">
        <p:scale>
          <a:sx n="69" d="100"/>
          <a:sy n="69" d="100"/>
        </p:scale>
        <p:origin x="456" y="1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8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9" d="100"/>
        <a:sy n="89" d="100"/>
      </p:scale>
      <p:origin x="0" y="0"/>
    </p:cViewPr>
  </p:sorterViewPr>
  <p:notesViewPr>
    <p:cSldViewPr snapToGrid="0" snapToObjects="1">
      <p:cViewPr>
        <p:scale>
          <a:sx n="75" d="100"/>
          <a:sy n="75" d="100"/>
        </p:scale>
        <p:origin x="-2912" y="-8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handoutMaster" Target="handoutMasters/handoutMaster1.xml"/><Relationship Id="rId10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83E2636-F00D-3B4C-91BC-978C0CC7528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3E92EE-8017-1746-A6F4-E4C0BCDFA8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50666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4DADC0-0B0F-C44F-96FC-226034E2F398}" type="datetime1">
              <a:rPr lang="en-US" smtClean="0"/>
              <a:t>10/11/15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55F2-16B5-3A42-80D9-9BC8F66E0B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4397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100387" cy="2327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5703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4588" y="685800"/>
            <a:ext cx="3575050" cy="2682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19D55F2-16B5-3A42-80D9-9BC8F66E0B6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92574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1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37204"/>
            <a:ext cx="6341533" cy="1586442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318934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37465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429277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83824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252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itle-Slide-Lovebird-2.jpg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285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828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4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710907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259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342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862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88281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1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93098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tle-Slide-Lovebird-3.png"/>
          <p:cNvPicPr>
            <a:picLocks noChangeAspect="1"/>
          </p:cNvPicPr>
          <p:nvPr userDrawn="1"/>
        </p:nvPicPr>
        <p:blipFill>
          <a:blip r:embed="rId14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155171"/>
            <a:ext cx="8229600" cy="70749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42067"/>
            <a:ext cx="8229600" cy="39840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7" name="TextBox 16"/>
          <p:cNvSpPr txBox="1"/>
          <p:nvPr userDrawn="1"/>
        </p:nvSpPr>
        <p:spPr>
          <a:xfrm>
            <a:off x="8337551" y="6139934"/>
            <a:ext cx="8509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fld id="{40681935-B1E9-0C42-B5A3-F64407C35846}" type="slidenum">
              <a:rPr lang="en-US" smtClean="0">
                <a:solidFill>
                  <a:schemeClr val="bg1">
                    <a:lumMod val="50000"/>
                  </a:schemeClr>
                </a:solidFill>
                <a:latin typeface="Akzidenz Grotesk"/>
                <a:cs typeface="Akzidenz Grotesk"/>
              </a:rPr>
              <a:pPr algn="ctr"/>
              <a:t>‹#›</a:t>
            </a:fld>
            <a:endParaRPr lang="en-US" dirty="0">
              <a:solidFill>
                <a:schemeClr val="bg1">
                  <a:lumMod val="50000"/>
                </a:schemeClr>
              </a:solidFill>
              <a:latin typeface="Akzidenz Grotesk"/>
              <a:cs typeface="Akzidenz Grotesk"/>
            </a:endParaRPr>
          </a:p>
        </p:txBody>
      </p:sp>
      <p:sp>
        <p:nvSpPr>
          <p:cNvPr id="9" name="Rectangle 8"/>
          <p:cNvSpPr/>
          <p:nvPr userDrawn="1"/>
        </p:nvSpPr>
        <p:spPr>
          <a:xfrm>
            <a:off x="457200" y="6282452"/>
            <a:ext cx="299914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© 2015</a:t>
            </a:r>
            <a:r>
              <a:rPr lang="en-US" sz="1000" b="0" i="0" kern="1200" baseline="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 4ourth Mobile</a:t>
            </a:r>
            <a:endParaRPr lang="en-US" sz="1000" b="0" i="1" kern="120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</p:txBody>
      </p:sp>
      <p:sp>
        <p:nvSpPr>
          <p:cNvPr id="10" name="Rectangle 9"/>
          <p:cNvSpPr/>
          <p:nvPr userDrawn="1"/>
        </p:nvSpPr>
        <p:spPr>
          <a:xfrm>
            <a:off x="7659025" y="174109"/>
            <a:ext cx="136525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@shoobe01</a:t>
            </a:r>
            <a:endParaRPr lang="en-US" sz="1800" b="0" i="0" kern="1200" baseline="0" dirty="0" smtClean="0">
              <a:solidFill>
                <a:schemeClr val="bg1">
                  <a:alpha val="46000"/>
                </a:schemeClr>
              </a:solidFill>
              <a:latin typeface="Palatino"/>
              <a:ea typeface="+mn-ea"/>
              <a:cs typeface="Palatino"/>
            </a:endParaRPr>
          </a:p>
          <a:p>
            <a:r>
              <a:rPr lang="en-US" sz="1800" b="0" i="0" kern="1200" dirty="0" smtClean="0">
                <a:solidFill>
                  <a:schemeClr val="bg1">
                    <a:alpha val="46000"/>
                  </a:schemeClr>
                </a:solidFill>
                <a:latin typeface="Palatino"/>
                <a:ea typeface="+mn-ea"/>
                <a:cs typeface="Palatino"/>
              </a:rPr>
              <a:t>4ourth.com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155250" y="170087"/>
            <a:ext cx="699666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The Complete Guide to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Designing Mobile</a:t>
            </a:r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 </a:t>
            </a:r>
            <a:r>
              <a:rPr lang="en-US" sz="1800" b="0" i="0" kern="120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User Experiences</a:t>
            </a:r>
          </a:p>
          <a:p>
            <a:r>
              <a:rPr lang="en-US" sz="1800" b="0" i="0" kern="1200" baseline="0" dirty="0" smtClean="0">
                <a:solidFill>
                  <a:schemeClr val="bg1">
                    <a:alpha val="89000"/>
                  </a:schemeClr>
                </a:solidFill>
                <a:latin typeface="Palatino"/>
                <a:ea typeface="+mn-ea"/>
                <a:cs typeface="Palatino"/>
              </a:rPr>
              <a:t>5) Adaptive or Responsive</a:t>
            </a:r>
            <a:endParaRPr lang="en-US" sz="1800" b="0" i="0" kern="1200" baseline="0" dirty="0" smtClean="0">
              <a:solidFill>
                <a:schemeClr val="bg1">
                  <a:alpha val="89000"/>
                </a:schemeClr>
              </a:solidFill>
              <a:latin typeface="Palatino"/>
              <a:ea typeface="+mn-ea"/>
              <a:cs typeface="Palatino"/>
            </a:endParaRPr>
          </a:p>
        </p:txBody>
      </p:sp>
    </p:spTree>
    <p:extLst>
      <p:ext uri="{BB962C8B-B14F-4D97-AF65-F5344CB8AC3E}">
        <p14:creationId xmlns:p14="http://schemas.microsoft.com/office/powerpoint/2010/main" val="18289266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xmlns:p14="http://schemas.microsoft.com/office/powerpoint/2010/main" spd="slow"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latinLnBrk="0" hangingPunct="1">
        <a:spcBef>
          <a:spcPct val="0"/>
        </a:spcBef>
        <a:buNone/>
        <a:defRPr sz="4200" kern="1200">
          <a:solidFill>
            <a:schemeClr val="tx1"/>
          </a:solidFill>
          <a:latin typeface="Palatino Linotype"/>
          <a:ea typeface="+mj-ea"/>
          <a:cs typeface="Palatino Linotyp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Palatino"/>
          <a:ea typeface="+mn-ea"/>
          <a:cs typeface="Palatino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3600" kern="1200">
          <a:solidFill>
            <a:schemeClr val="tx1"/>
          </a:solidFill>
          <a:latin typeface="Palatino"/>
          <a:ea typeface="+mn-ea"/>
          <a:cs typeface="Palatino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3600" kern="1200">
          <a:solidFill>
            <a:schemeClr val="tx1"/>
          </a:solidFill>
          <a:latin typeface="Palatino"/>
          <a:ea typeface="+mn-ea"/>
          <a:cs typeface="Palatino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-2106706" y="2584824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15328" y="5584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-3428853" y="-15888"/>
            <a:ext cx="3262654" cy="5940088"/>
          </a:xfrm>
          <a:prstGeom prst="rect">
            <a:avLst/>
          </a:prstGeom>
          <a:solidFill>
            <a:srgbClr val="CCFFCC"/>
          </a:solidFill>
        </p:spPr>
        <p:txBody>
          <a:bodyPr wrap="square" rtlCol="0">
            <a:spAutoFit/>
          </a:bodyPr>
          <a:lstStyle/>
          <a:p>
            <a:r>
              <a:rPr lang="en-US" sz="2000" b="1" dirty="0"/>
              <a:t>TIMING/VIDEO</a:t>
            </a:r>
          </a:p>
          <a:p>
            <a:r>
              <a:rPr lang="en-US" sz="2000" b="1" dirty="0"/>
              <a:t>Remove auto-advancing after creating a video version:</a:t>
            </a:r>
          </a:p>
          <a:p>
            <a:endParaRPr lang="en-US" sz="2000" b="1" dirty="0"/>
          </a:p>
          <a:p>
            <a:r>
              <a:rPr lang="en-US" sz="2000" b="1" dirty="0"/>
              <a:t>On/Off:</a:t>
            </a:r>
          </a:p>
          <a:p>
            <a:r>
              <a:rPr lang="en-US" sz="2000" dirty="0"/>
              <a:t>In the tabs (not menu): “Slide Show” </a:t>
            </a:r>
          </a:p>
          <a:p>
            <a:r>
              <a:rPr lang="en-US" sz="2000" dirty="0"/>
              <a:t>[X] Play Narrations</a:t>
            </a:r>
          </a:p>
          <a:p>
            <a:r>
              <a:rPr lang="en-US" sz="2000" dirty="0"/>
              <a:t>[X] Use Timings</a:t>
            </a:r>
          </a:p>
          <a:p>
            <a:r>
              <a:rPr lang="en-US" sz="2000" dirty="0"/>
              <a:t>[  ] Show Media Controls</a:t>
            </a:r>
          </a:p>
          <a:p>
            <a:endParaRPr lang="en-US" sz="2000" dirty="0"/>
          </a:p>
          <a:p>
            <a:r>
              <a:rPr lang="en-US" sz="2000" b="1" dirty="0"/>
              <a:t>Clear the timings completely:</a:t>
            </a:r>
          </a:p>
          <a:p>
            <a:r>
              <a:rPr lang="en-US" sz="2000" dirty="0"/>
              <a:t>Select all the slides</a:t>
            </a:r>
          </a:p>
          <a:p>
            <a:r>
              <a:rPr lang="en-US" sz="2000" dirty="0"/>
              <a:t>Right click a slide &gt; “Slide Transition…”</a:t>
            </a:r>
          </a:p>
          <a:p>
            <a:r>
              <a:rPr lang="en-US" sz="2000" dirty="0"/>
              <a:t>In the “Advance slide” section uncheck “Automatically after”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685801" y="1868237"/>
            <a:ext cx="7887112" cy="2934475"/>
          </a:xfrm>
          <a:prstGeom prst="rect">
            <a:avLst/>
          </a:prstGeom>
          <a:effectLst>
            <a:glow rad="63500">
              <a:schemeClr val="bg1">
                <a:alpha val="40000"/>
              </a:schemeClr>
            </a:glow>
          </a:effectLst>
        </p:spPr>
        <p:txBody>
          <a:bodyPr vert="horz" lIns="91440" tIns="45720" rIns="91440" bIns="45720" rtlCol="0" anchor="ctr">
            <a:no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200" kern="1200">
                <a:solidFill>
                  <a:schemeClr val="tx1"/>
                </a:solidFill>
                <a:latin typeface="Palatino Linotype"/>
                <a:ea typeface="+mj-ea"/>
                <a:cs typeface="Palatino Linotype"/>
              </a:defRPr>
            </a:lvl1pPr>
          </a:lstStyle>
          <a:p>
            <a:r>
              <a:rPr lang="en-US" sz="2000" dirty="0" smtClean="0">
                <a:solidFill>
                  <a:srgbClr val="FFFFFF"/>
                </a:solidFill>
              </a:rPr>
              <a:t>The complete guide to</a:t>
            </a:r>
            <a:r>
              <a:rPr lang="en-US" sz="1600" dirty="0" smtClean="0">
                <a:solidFill>
                  <a:srgbClr val="FFFFFF"/>
                </a:solidFill>
              </a:rPr>
              <a:t/>
            </a:r>
            <a:br>
              <a:rPr lang="en-US" sz="16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Designing Mobile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4800" dirty="0" smtClean="0">
                <a:solidFill>
                  <a:srgbClr val="FFFFFF"/>
                </a:solidFill>
              </a:rPr>
              <a:t>User Experiences</a:t>
            </a:r>
            <a:br>
              <a:rPr lang="en-US" sz="4800" dirty="0" smtClean="0">
                <a:solidFill>
                  <a:srgbClr val="FFFFFF"/>
                </a:solidFill>
              </a:rPr>
            </a:br>
            <a:r>
              <a:rPr lang="en-US" sz="2000" dirty="0" smtClean="0">
                <a:solidFill>
                  <a:srgbClr val="FFFFFF"/>
                </a:solidFill>
              </a:rPr>
              <a:t/>
            </a:r>
            <a:br>
              <a:rPr lang="en-US" sz="2000" dirty="0" smtClean="0">
                <a:solidFill>
                  <a:srgbClr val="FFFFFF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5) Adaptive or Responsive?</a:t>
            </a:r>
            <a:br>
              <a:rPr lang="en-US" sz="3200" i="1" dirty="0">
                <a:solidFill>
                  <a:schemeClr val="bg1"/>
                </a:solidFill>
              </a:rPr>
            </a:br>
            <a:r>
              <a:rPr lang="en-US" sz="3200" i="1" dirty="0">
                <a:solidFill>
                  <a:schemeClr val="bg1"/>
                </a:solidFill>
              </a:rPr>
              <a:t>    </a:t>
            </a:r>
            <a:r>
              <a:rPr lang="en-US" sz="3200" b="1" i="1" dirty="0">
                <a:solidFill>
                  <a:schemeClr val="bg1"/>
                </a:solidFill>
              </a:rPr>
              <a:t> </a:t>
            </a:r>
            <a:r>
              <a:rPr lang="en-US" sz="3200" b="1" dirty="0">
                <a:solidFill>
                  <a:schemeClr val="bg1"/>
                </a:solidFill>
                <a:latin typeface="Akzidenz Grotesk BE"/>
                <a:cs typeface="Akzidenz Grotesk BE"/>
              </a:rPr>
              <a:t>Assignment</a:t>
            </a:r>
            <a:endParaRPr lang="en-US" sz="3200" dirty="0">
              <a:solidFill>
                <a:srgbClr val="FFFFFF"/>
              </a:solidFill>
            </a:endParaRPr>
          </a:p>
        </p:txBody>
      </p:sp>
      <p:sp>
        <p:nvSpPr>
          <p:cNvPr id="12" name="Subtitle 2"/>
          <p:cNvSpPr txBox="1">
            <a:spLocks/>
          </p:cNvSpPr>
          <p:nvPr/>
        </p:nvSpPr>
        <p:spPr>
          <a:xfrm>
            <a:off x="685801" y="5031631"/>
            <a:ext cx="5083581" cy="9217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bg1"/>
                </a:solidFill>
                <a:latin typeface="Palatino"/>
                <a:ea typeface="+mn-ea"/>
                <a:cs typeface="Palatino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600" kern="1200">
                <a:solidFill>
                  <a:schemeClr val="tx1">
                    <a:tint val="75000"/>
                  </a:schemeClr>
                </a:solidFill>
                <a:latin typeface="Palatino"/>
                <a:ea typeface="+mn-ea"/>
                <a:cs typeface="Palatino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smtClean="0"/>
              <a:t>@shoobe01</a:t>
            </a:r>
          </a:p>
          <a:p>
            <a:r>
              <a:rPr lang="en-US" sz="2000" smtClean="0"/>
              <a:t>4ourth.com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219002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Adaptive or Responsive?</a:t>
            </a:r>
            <a:endParaRPr lang="en-US" sz="3200" dirty="0" smtClean="0">
              <a:solidFill>
                <a:srgbClr val="F2806C"/>
              </a:solidFill>
              <a:latin typeface="Palatino"/>
              <a:cs typeface="Palatino"/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So you are building a website. And you are, because even if you make an app you need a way to market it, distribute it, answer questions, etc. </a:t>
            </a:r>
          </a:p>
          <a:p>
            <a:pPr marL="0" indent="0">
              <a:buClr>
                <a:srgbClr val="E9213C"/>
              </a:buClr>
              <a:buNone/>
            </a:pPr>
            <a:endParaRPr lang="en-US" sz="2000" dirty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31925364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Adaptive or Responsive?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Go back to the stats.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How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do your users engage today (or without stats, how do you guess they engage)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?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Do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they use phones, tablets and computers differently? </a:t>
            </a:r>
          </a:p>
        </p:txBody>
      </p:sp>
    </p:spTree>
    <p:extLst>
      <p:ext uri="{BB962C8B-B14F-4D97-AF65-F5344CB8AC3E}">
        <p14:creationId xmlns:p14="http://schemas.microsoft.com/office/powerpoint/2010/main" val="3813620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Adaptive or Responsive?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W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hat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about context?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err="1" smtClean="0">
                <a:solidFill>
                  <a:schemeClr val="bg1"/>
                </a:solidFill>
                <a:latin typeface="Akzidenz Grotesk BE"/>
                <a:cs typeface="Akzidenz Grotesk BE"/>
              </a:rPr>
              <a:t>Showrooming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,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as for the Amazon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example,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drives different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goals than if you expect them to use the device at home, or they will use it to share video with others around them.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How is your product to be used? On what devices? </a:t>
            </a:r>
            <a:endParaRPr lang="en-US" sz="2000" dirty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363094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Adaptive or Responsive?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Customization?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Can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you support changing titles, images or intro content so handsets, tablets and computers get ones optimized for their platform? </a:t>
            </a: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Do you know the consequences of not doing that? </a:t>
            </a:r>
            <a:endParaRPr lang="en-US" sz="2000" dirty="0">
              <a:solidFill>
                <a:schemeClr val="bg1"/>
              </a:solidFill>
              <a:latin typeface="Akzidenz Grotesk BE"/>
              <a:cs typeface="Akzidenz Grotesk BE"/>
            </a:endParaRPr>
          </a:p>
        </p:txBody>
      </p:sp>
    </p:spTree>
    <p:extLst>
      <p:ext uri="{BB962C8B-B14F-4D97-AF65-F5344CB8AC3E}">
        <p14:creationId xmlns:p14="http://schemas.microsoft.com/office/powerpoint/2010/main" val="2367447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450290" y="1481938"/>
            <a:ext cx="7501468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F2806C"/>
                </a:solidFill>
                <a:latin typeface="Palatino"/>
                <a:cs typeface="Palatino"/>
              </a:rPr>
              <a:t>Adaptive or Responsive?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2298830"/>
            <a:ext cx="7913687" cy="4329360"/>
          </a:xfrm>
        </p:spPr>
        <p:txBody>
          <a:bodyPr>
            <a:normAutofit/>
          </a:bodyPr>
          <a:lstStyle/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What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information do you have about the user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when they are on mobile?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Does that make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you want to offer a different landing experience or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architecture? </a:t>
            </a:r>
          </a:p>
          <a:p>
            <a:pPr>
              <a:buClr>
                <a:srgbClr val="E9213C"/>
              </a:buClr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Like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the </a:t>
            </a:r>
            <a:r>
              <a:rPr lang="en-US" sz="2000" dirty="0" err="1">
                <a:solidFill>
                  <a:schemeClr val="bg1"/>
                </a:solidFill>
                <a:latin typeface="Akzidenz Grotesk BE"/>
                <a:cs typeface="Akzidenz Grotesk BE"/>
              </a:rPr>
              <a:t>Weather.com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 site, </a:t>
            </a: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can you leverage sensors or other device specific features to customize the experience? </a:t>
            </a:r>
          </a:p>
          <a:p>
            <a:pPr>
              <a:buClr>
                <a:srgbClr val="E9213C"/>
              </a:buClr>
            </a:pPr>
            <a:endParaRPr lang="en-US" sz="2000" dirty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endParaRPr lang="en-US" sz="2000" dirty="0" smtClean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>
              <a:buClr>
                <a:srgbClr val="E9213C"/>
              </a:buClr>
            </a:pPr>
            <a:endParaRPr lang="en-US" sz="2000" dirty="0">
              <a:solidFill>
                <a:schemeClr val="bg1"/>
              </a:solidFill>
              <a:latin typeface="Akzidenz Grotesk BE"/>
              <a:cs typeface="Akzidenz Grotesk BE"/>
            </a:endParaRPr>
          </a:p>
          <a:p>
            <a:pPr marL="0" indent="0">
              <a:buClr>
                <a:srgbClr val="E9213C"/>
              </a:buClr>
              <a:buNone/>
            </a:pPr>
            <a:r>
              <a:rPr lang="en-US" sz="2000" dirty="0" smtClean="0">
                <a:solidFill>
                  <a:schemeClr val="bg1"/>
                </a:solidFill>
                <a:latin typeface="Akzidenz Grotesk BE"/>
                <a:cs typeface="Akzidenz Grotesk BE"/>
              </a:rPr>
              <a:t>Does all </a:t>
            </a:r>
            <a:r>
              <a:rPr lang="en-US" sz="2000" dirty="0">
                <a:solidFill>
                  <a:schemeClr val="bg1"/>
                </a:solidFill>
                <a:latin typeface="Akzidenz Grotesk BE"/>
                <a:cs typeface="Akzidenz Grotesk BE"/>
              </a:rPr>
              <a:t>this make you want to offer a different experience to your mobile users, not just a smaller one? </a:t>
            </a:r>
          </a:p>
        </p:txBody>
      </p:sp>
    </p:spTree>
    <p:extLst>
      <p:ext uri="{BB962C8B-B14F-4D97-AF65-F5344CB8AC3E}">
        <p14:creationId xmlns:p14="http://schemas.microsoft.com/office/powerpoint/2010/main" val="13888195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400" advTm="400">
        <p:fade/>
      </p:transition>
    </mc:Choice>
    <mc:Fallback xmlns="">
      <p:transition xmlns:p14="http://schemas.microsoft.com/office/powerpoint/2010/main" advTm="40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197130</TotalTime>
  <Words>324</Words>
  <Application>Microsoft Macintosh PowerPoint</Application>
  <PresentationFormat>On-screen Show (4:3)</PresentationFormat>
  <Paragraphs>44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Akzidenz Grotesk</vt:lpstr>
      <vt:lpstr>Akzidenz Grotesk BE</vt:lpstr>
      <vt:lpstr>Calibri</vt:lpstr>
      <vt:lpstr>Palatino</vt:lpstr>
      <vt:lpstr>Palatino Linotype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Hoober</dc:creator>
  <cp:lastModifiedBy>Steven Hoober</cp:lastModifiedBy>
  <cp:revision>1368</cp:revision>
  <cp:lastPrinted>2013-04-15T23:35:07Z</cp:lastPrinted>
  <dcterms:created xsi:type="dcterms:W3CDTF">2011-10-30T17:26:39Z</dcterms:created>
  <dcterms:modified xsi:type="dcterms:W3CDTF">2015-10-11T18:43:33Z</dcterms:modified>
</cp:coreProperties>
</file>