
<file path=[Content_Types].xml><?xml version="1.0" encoding="utf-8"?>
<Types xmlns="http://schemas.openxmlformats.org/package/2006/content-types">
  <Default Extension="xml" ContentType="application/xml"/>
  <Default Extension="wav" ContentType="audio/x-wav"/>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handoutMasterIdLst>
    <p:handoutMasterId r:id="rId16"/>
  </p:handoutMasterIdLst>
  <p:sldIdLst>
    <p:sldId id="591" r:id="rId2"/>
    <p:sldId id="634" r:id="rId3"/>
    <p:sldId id="628" r:id="rId4"/>
    <p:sldId id="635" r:id="rId5"/>
    <p:sldId id="633" r:id="rId6"/>
    <p:sldId id="640" r:id="rId7"/>
    <p:sldId id="630" r:id="rId8"/>
    <p:sldId id="636" r:id="rId9"/>
    <p:sldId id="641" r:id="rId10"/>
    <p:sldId id="638" r:id="rId11"/>
    <p:sldId id="632" r:id="rId12"/>
    <p:sldId id="637" r:id="rId13"/>
    <p:sldId id="639"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213C"/>
    <a:srgbClr val="562D26"/>
    <a:srgbClr val="F2806C"/>
    <a:srgbClr val="FF72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55" autoAdjust="0"/>
    <p:restoredTop sz="73901" autoAdjust="0"/>
  </p:normalViewPr>
  <p:slideViewPr>
    <p:cSldViewPr snapToGrid="0" snapToObjects="1">
      <p:cViewPr varScale="1">
        <p:scale>
          <a:sx n="95" d="100"/>
          <a:sy n="95" d="100"/>
        </p:scale>
        <p:origin x="832" y="176"/>
      </p:cViewPr>
      <p:guideLst>
        <p:guide orient="horz" pos="2160"/>
        <p:guide pos="2880"/>
      </p:guideLst>
    </p:cSldViewPr>
  </p:slideViewPr>
  <p:outlineViewPr>
    <p:cViewPr>
      <p:scale>
        <a:sx n="33" d="100"/>
        <a:sy n="33" d="100"/>
      </p:scale>
      <p:origin x="0" y="7880"/>
    </p:cViewPr>
  </p:outlineViewPr>
  <p:notesTextViewPr>
    <p:cViewPr>
      <p:scale>
        <a:sx n="100" d="100"/>
        <a:sy n="100" d="100"/>
      </p:scale>
      <p:origin x="0" y="0"/>
    </p:cViewPr>
  </p:notesTextViewPr>
  <p:sorterViewPr>
    <p:cViewPr>
      <p:scale>
        <a:sx n="89" d="100"/>
        <a:sy n="89" d="100"/>
      </p:scale>
      <p:origin x="0" y="0"/>
    </p:cViewPr>
  </p:sorterViewPr>
  <p:notesViewPr>
    <p:cSldViewPr snapToGrid="0" snapToObjects="1">
      <p:cViewPr>
        <p:scale>
          <a:sx n="75" d="100"/>
          <a:sy n="75" d="100"/>
        </p:scale>
        <p:origin x="-2912" y="-8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3E2636-F00D-3B4C-91BC-978C0CC75288}" type="datetime1">
              <a:rPr lang="en-US" smtClean="0"/>
              <a:t>12/28/15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3E92EE-8017-1746-A6F4-E4C0BCDFA803}" type="slidenum">
              <a:rPr lang="en-US" smtClean="0"/>
              <a:t>‹#›</a:t>
            </a:fld>
            <a:endParaRPr lang="en-US"/>
          </a:p>
        </p:txBody>
      </p:sp>
    </p:spTree>
    <p:extLst>
      <p:ext uri="{BB962C8B-B14F-4D97-AF65-F5344CB8AC3E}">
        <p14:creationId xmlns:p14="http://schemas.microsoft.com/office/powerpoint/2010/main" val="32795066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4DADC0-0B0F-C44F-96FC-226034E2F398}" type="datetime1">
              <a:rPr lang="en-US" smtClean="0"/>
              <a:t>12/28/15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9D55F2-16B5-3A42-80D9-9BC8F66E0B68}" type="slidenum">
              <a:rPr lang="en-US" smtClean="0"/>
              <a:t>‹#›</a:t>
            </a:fld>
            <a:endParaRPr lang="en-US"/>
          </a:p>
        </p:txBody>
      </p:sp>
    </p:spTree>
    <p:extLst>
      <p:ext uri="{BB962C8B-B14F-4D97-AF65-F5344CB8AC3E}">
        <p14:creationId xmlns:p14="http://schemas.microsoft.com/office/powerpoint/2010/main" val="42944397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100387" cy="2327275"/>
          </a:xfrm>
        </p:spPr>
      </p:sp>
      <p:sp>
        <p:nvSpPr>
          <p:cNvPr id="3" name="Notes Placeholder 2"/>
          <p:cNvSpPr>
            <a:spLocks noGrp="1"/>
          </p:cNvSpPr>
          <p:nvPr>
            <p:ph type="body" idx="1"/>
          </p:nvPr>
        </p:nvSpPr>
        <p:spPr/>
        <p:txBody>
          <a:bodyPr/>
          <a:lstStyle/>
          <a:p>
            <a:r>
              <a:rPr lang="en-US" dirty="0" smtClean="0"/>
              <a:t>In section 3 we talked about the</a:t>
            </a:r>
            <a:r>
              <a:rPr lang="en-US" baseline="0" dirty="0" smtClean="0"/>
              <a:t> choice between web and app, and how it’s not even always a choice. </a:t>
            </a:r>
          </a:p>
          <a:p>
            <a:endParaRPr lang="en-US" dirty="0" smtClean="0"/>
          </a:p>
          <a:p>
            <a:r>
              <a:rPr lang="en-US" dirty="0" smtClean="0"/>
              <a:t>First,</a:t>
            </a:r>
            <a:r>
              <a:rPr lang="en-US" baseline="0" dirty="0" smtClean="0"/>
              <a:t> let’s say for a moment you chose to make an app. Someone should ask how we’re making it. If you don’t, you may be in for a shock later on. </a:t>
            </a:r>
            <a:endParaRPr lang="en-US" dirty="0"/>
          </a:p>
        </p:txBody>
      </p:sp>
      <p:sp>
        <p:nvSpPr>
          <p:cNvPr id="4" name="Slide Number Placeholder 3"/>
          <p:cNvSpPr>
            <a:spLocks noGrp="1"/>
          </p:cNvSpPr>
          <p:nvPr>
            <p:ph type="sldNum" sz="quarter" idx="10"/>
          </p:nvPr>
        </p:nvSpPr>
        <p:spPr/>
        <p:txBody>
          <a:bodyPr/>
          <a:lstStyle/>
          <a:p>
            <a:fld id="{C19D55F2-16B5-3A42-80D9-9BC8F66E0B68}" type="slidenum">
              <a:rPr lang="en-US" smtClean="0"/>
              <a:t>1</a:t>
            </a:fld>
            <a:endParaRPr lang="en-US"/>
          </a:p>
        </p:txBody>
      </p:sp>
    </p:spTree>
    <p:extLst>
      <p:ext uri="{BB962C8B-B14F-4D97-AF65-F5344CB8AC3E}">
        <p14:creationId xmlns:p14="http://schemas.microsoft.com/office/powerpoint/2010/main" val="642570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So, where you fall on this chart very much depends on what your</a:t>
            </a:r>
            <a:r>
              <a:rPr lang="en-US" sz="1200" baseline="0" dirty="0" smtClean="0"/>
              <a:t> project is, what your goals are, and what your user’s expectations are. There is no A answer for everyone. </a:t>
            </a:r>
            <a:endParaRPr lang="en-US" dirty="0"/>
          </a:p>
        </p:txBody>
      </p:sp>
      <p:sp>
        <p:nvSpPr>
          <p:cNvPr id="4" name="Slide Number Placeholder 3"/>
          <p:cNvSpPr>
            <a:spLocks noGrp="1"/>
          </p:cNvSpPr>
          <p:nvPr>
            <p:ph type="sldNum" sz="quarter" idx="10"/>
          </p:nvPr>
        </p:nvSpPr>
        <p:spPr/>
        <p:txBody>
          <a:bodyPr/>
          <a:lstStyle/>
          <a:p>
            <a:fld id="{E84E1A1A-86FB-4D8F-9AAA-CC197843CE34}" type="slidenum">
              <a:rPr lang="en-US" smtClean="0"/>
              <a:pPr/>
              <a:t>10</a:t>
            </a:fld>
            <a:endParaRPr lang="en-US" dirty="0"/>
          </a:p>
        </p:txBody>
      </p:sp>
    </p:spTree>
    <p:extLst>
      <p:ext uri="{BB962C8B-B14F-4D97-AF65-F5344CB8AC3E}">
        <p14:creationId xmlns:p14="http://schemas.microsoft.com/office/powerpoint/2010/main" val="493886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sz="1200" dirty="0" smtClean="0"/>
              <a:t>A few niche or coming OSs have</a:t>
            </a:r>
            <a:r>
              <a:rPr lang="en-US" sz="1200" baseline="0" dirty="0" smtClean="0"/>
              <a:t> been or </a:t>
            </a:r>
            <a:r>
              <a:rPr lang="en-US" sz="1200" dirty="0" smtClean="0"/>
              <a:t>are web based at their core. Native apps will be developed mostly or entirely using HTML technologies, so are in some ways hybrid, with all the advantages of native. </a:t>
            </a:r>
          </a:p>
          <a:p>
            <a:pPr marL="0" indent="0">
              <a:buNone/>
            </a:pPr>
            <a:endParaRPr lang="en-US" sz="1200" dirty="0" smtClean="0"/>
          </a:p>
          <a:p>
            <a:pPr marL="0" indent="0">
              <a:buNone/>
            </a:pPr>
            <a:r>
              <a:rPr lang="en-US" sz="1200" dirty="0" smtClean="0"/>
              <a:t>The</a:t>
            </a:r>
            <a:r>
              <a:rPr lang="en-US" sz="1200" baseline="0" dirty="0" smtClean="0"/>
              <a:t> </a:t>
            </a:r>
            <a:r>
              <a:rPr lang="en-US" sz="1200" baseline="0" dirty="0" err="1" smtClean="0"/>
              <a:t>WebApps</a:t>
            </a:r>
            <a:r>
              <a:rPr lang="en-US" sz="1200" baseline="0" dirty="0" smtClean="0"/>
              <a:t> I mentioned in the previous section briefly are supposed to be more literally Web Apps in the future. W3C really thinks that, but has implemented caching weirdly, and OS or browser makers keep changing what is an allowed cache size, so it’s hard to build, then hard to plan to take advantage of it. Today you can export an HTML5 </a:t>
            </a:r>
            <a:r>
              <a:rPr lang="en-US" sz="1200" baseline="0" dirty="0" err="1" smtClean="0"/>
              <a:t>webapp</a:t>
            </a:r>
            <a:r>
              <a:rPr lang="en-US" sz="1200" baseline="0" dirty="0" smtClean="0"/>
              <a:t> to work on the Amazon Fire TV, or some LG smart </a:t>
            </a:r>
            <a:r>
              <a:rPr lang="en-US" sz="1200" baseline="0" dirty="0" smtClean="0"/>
              <a:t>TVs. I used to talk here about the </a:t>
            </a:r>
            <a:r>
              <a:rPr lang="en-US" sz="1200" baseline="0" dirty="0" smtClean="0"/>
              <a:t>Firefox OS </a:t>
            </a:r>
            <a:r>
              <a:rPr lang="en-US" sz="1200" baseline="0" dirty="0" smtClean="0"/>
              <a:t>phone, but there were so few they more or less killed the project. </a:t>
            </a:r>
            <a:endParaRPr lang="en-US" sz="1200" baseline="0" dirty="0" smtClean="0"/>
          </a:p>
          <a:p>
            <a:pPr marL="0" indent="0">
              <a:buNone/>
            </a:pPr>
            <a:endParaRPr lang="en-US" sz="1200" baseline="0" dirty="0" smtClean="0"/>
          </a:p>
          <a:p>
            <a:pPr marL="0" indent="0">
              <a:buNone/>
            </a:pPr>
            <a:r>
              <a:rPr lang="en-US" sz="1200" baseline="0" dirty="0" smtClean="0"/>
              <a:t>Despite the pro-web contingent, it doesn’t seem to stick. Things like the death of Firefox OS, or no </a:t>
            </a:r>
            <a:r>
              <a:rPr lang="en-US" sz="1200" baseline="0" dirty="0" err="1" smtClean="0"/>
              <a:t>webviews</a:t>
            </a:r>
            <a:r>
              <a:rPr lang="en-US" sz="1200" baseline="0" dirty="0" smtClean="0"/>
              <a:t> in Apple TV apps. If it happens, it’ll be later. In </a:t>
            </a:r>
            <a:r>
              <a:rPr lang="en-US" sz="1200" baseline="0" dirty="0" smtClean="0"/>
              <a:t>general, don’t worry about </a:t>
            </a:r>
            <a:r>
              <a:rPr lang="en-US" sz="1200" baseline="0" dirty="0" smtClean="0"/>
              <a:t>true </a:t>
            </a:r>
            <a:r>
              <a:rPr lang="en-US" sz="1200" baseline="0" smtClean="0"/>
              <a:t>web apps right now</a:t>
            </a:r>
            <a:r>
              <a:rPr lang="en-US" sz="1200" baseline="0" dirty="0" smtClean="0"/>
              <a:t>. </a:t>
            </a:r>
            <a:endParaRPr lang="en-US" sz="1200" dirty="0" smtClean="0"/>
          </a:p>
        </p:txBody>
      </p:sp>
      <p:sp>
        <p:nvSpPr>
          <p:cNvPr id="4" name="Slide Number Placeholder 3"/>
          <p:cNvSpPr>
            <a:spLocks noGrp="1"/>
          </p:cNvSpPr>
          <p:nvPr>
            <p:ph type="sldNum" sz="quarter" idx="10"/>
          </p:nvPr>
        </p:nvSpPr>
        <p:spPr/>
        <p:txBody>
          <a:bodyPr/>
          <a:lstStyle/>
          <a:p>
            <a:fld id="{E84E1A1A-86FB-4D8F-9AAA-CC197843CE34}" type="slidenum">
              <a:rPr lang="en-US" smtClean="0"/>
              <a:pPr/>
              <a:t>11</a:t>
            </a:fld>
            <a:endParaRPr lang="en-US" dirty="0"/>
          </a:p>
        </p:txBody>
      </p:sp>
    </p:spTree>
    <p:extLst>
      <p:ext uri="{BB962C8B-B14F-4D97-AF65-F5344CB8AC3E}">
        <p14:creationId xmlns:p14="http://schemas.microsoft.com/office/powerpoint/2010/main" val="1060494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touched</a:t>
            </a:r>
            <a:r>
              <a:rPr lang="en-US" sz="1200" kern="1200" baseline="0" dirty="0" smtClean="0">
                <a:solidFill>
                  <a:schemeClr val="tx1"/>
                </a:solidFill>
                <a:effectLst/>
                <a:latin typeface="+mn-lt"/>
                <a:ea typeface="+mn-ea"/>
                <a:cs typeface="+mn-cs"/>
              </a:rPr>
              <a:t> on the key reasons for this, but it’s a big deal so I wanted to save a special note for it.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Every single place I have worked (in the last 5 years) that used hybrid to develop their app picked it for up front cost savings. Every one.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But they also found that the result was not as cheap. And really not as cheap in the long run. One of my long-term clients asked some very pointed questions about why the app didn’t look or act right, and was coming up so expensive, so sent a team to do some research and estimating. To meet the quality, QA, maintenance and other goals of the company it would be (best case) 5% cheaper to go with hybrid development.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That’s margin of error, so they have a native development decree now. Doesn’t mean no </a:t>
            </a:r>
            <a:r>
              <a:rPr lang="en-US" sz="1200" kern="1200" baseline="0" dirty="0" err="1" smtClean="0">
                <a:solidFill>
                  <a:schemeClr val="tx1"/>
                </a:solidFill>
                <a:effectLst/>
                <a:latin typeface="+mn-lt"/>
                <a:ea typeface="+mn-ea"/>
                <a:cs typeface="+mn-cs"/>
              </a:rPr>
              <a:t>webviews</a:t>
            </a:r>
            <a:r>
              <a:rPr lang="en-US" sz="1200" kern="1200" baseline="0" dirty="0" smtClean="0">
                <a:solidFill>
                  <a:schemeClr val="tx1"/>
                </a:solidFill>
                <a:effectLst/>
                <a:latin typeface="+mn-lt"/>
                <a:ea typeface="+mn-ea"/>
                <a:cs typeface="+mn-cs"/>
              </a:rPr>
              <a:t>, but not end-to-end hybrid write-once tools like Titanium or </a:t>
            </a:r>
            <a:r>
              <a:rPr lang="en-US" sz="1200" kern="1200" baseline="0" dirty="0" err="1" smtClean="0">
                <a:solidFill>
                  <a:schemeClr val="tx1"/>
                </a:solidFill>
                <a:effectLst/>
                <a:latin typeface="+mn-lt"/>
                <a:ea typeface="+mn-ea"/>
                <a:cs typeface="+mn-cs"/>
              </a:rPr>
              <a:t>SenchaTouch</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Make sure you understand the risks, and especially the long term risks, technical debt and impact on your brand and customers you may incur with a hybrid plan. </a:t>
            </a:r>
          </a:p>
        </p:txBody>
      </p:sp>
      <p:sp>
        <p:nvSpPr>
          <p:cNvPr id="4" name="Slide Number Placeholder 3"/>
          <p:cNvSpPr>
            <a:spLocks noGrp="1"/>
          </p:cNvSpPr>
          <p:nvPr>
            <p:ph type="sldNum" sz="quarter" idx="10"/>
          </p:nvPr>
        </p:nvSpPr>
        <p:spPr/>
        <p:txBody>
          <a:bodyPr/>
          <a:lstStyle/>
          <a:p>
            <a:fld id="{C19D55F2-16B5-3A42-80D9-9BC8F66E0B68}" type="slidenum">
              <a:rPr lang="en-US" smtClean="0"/>
              <a:t>12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In the next segment we’re switching back to the web and talking about responsive design, and more importantly introducing the concept of </a:t>
            </a:r>
            <a:r>
              <a:rPr lang="en-US" sz="1200" kern="1200" baseline="0" smtClean="0">
                <a:solidFill>
                  <a:schemeClr val="tx1"/>
                </a:solidFill>
                <a:effectLst/>
                <a:latin typeface="+mn-lt"/>
                <a:ea typeface="+mn-ea"/>
                <a:cs typeface="+mn-cs"/>
              </a:rPr>
              <a:t>adaptive design. </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a:t>
            </a:r>
            <a:r>
              <a:rPr lang="en-US" baseline="0" dirty="0" smtClean="0"/>
              <a:t> the highest level you can say that it’s a choice between native and hybrid. Some people say “HTML5” for hybrid, but I say they are wrong. Not least because HTML5 is not a single thing, but most of all because it doesn’t actually require that.</a:t>
            </a:r>
          </a:p>
          <a:p>
            <a:endParaRPr lang="en-US" baseline="0" dirty="0" smtClean="0"/>
          </a:p>
          <a:p>
            <a:r>
              <a:rPr lang="en-US" baseline="0" dirty="0" smtClean="0"/>
              <a:t>Hybrid is a “write-once” solution of any sort. Some or all of the code is in some commonly-interpretable language. HTML is convenient, but it can be other things. If you ever have to update the Adobe AIR runtime on your computer, you have something hybrid on your Windows or Mac desktop. </a:t>
            </a:r>
          </a:p>
          <a:p>
            <a:endParaRPr lang="en-US" baseline="0" dirty="0" smtClean="0"/>
          </a:p>
          <a:p>
            <a:r>
              <a:rPr lang="en-US" baseline="0" dirty="0" smtClean="0"/>
              <a:t>We’ll get to it in a minute, but the size and composition of that native wrapper part is where things become less of a choice, and more of a continuum.</a:t>
            </a:r>
            <a:endParaRPr lang="en-US" dirty="0" smtClean="0"/>
          </a:p>
        </p:txBody>
      </p:sp>
      <p:sp>
        <p:nvSpPr>
          <p:cNvPr id="4" name="Slide Number Placeholder 3"/>
          <p:cNvSpPr>
            <a:spLocks noGrp="1"/>
          </p:cNvSpPr>
          <p:nvPr>
            <p:ph type="sldNum" sz="quarter" idx="10"/>
          </p:nvPr>
        </p:nvSpPr>
        <p:spPr/>
        <p:txBody>
          <a:bodyPr/>
          <a:lstStyle/>
          <a:p>
            <a:fld id="{E84E1A1A-86FB-4D8F-9AAA-CC197843CE34}" type="slidenum">
              <a:rPr lang="en-US" smtClean="0"/>
              <a:pPr/>
              <a:t>2</a:t>
            </a:fld>
            <a:endParaRPr lang="en-US" dirty="0"/>
          </a:p>
        </p:txBody>
      </p:sp>
    </p:spTree>
    <p:extLst>
      <p:ext uri="{BB962C8B-B14F-4D97-AF65-F5344CB8AC3E}">
        <p14:creationId xmlns:p14="http://schemas.microsoft.com/office/powerpoint/2010/main" val="753959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history lesson is not just nitpicking. </a:t>
            </a:r>
          </a:p>
          <a:p>
            <a:endParaRPr lang="en-US" baseline="0" dirty="0" smtClean="0"/>
          </a:p>
          <a:p>
            <a:r>
              <a:rPr lang="en-US" baseline="0" dirty="0" smtClean="0"/>
              <a:t>Hybrid didn’t start with HTML5, and it won’t end there. Embedding other software is convenient if you already have the data in that format, or have limited development resources. You can hire a guy to write a native wrapper or set up your hybrid app, then keep it up to date with html. </a:t>
            </a:r>
          </a:p>
        </p:txBody>
      </p:sp>
      <p:sp>
        <p:nvSpPr>
          <p:cNvPr id="4" name="Slide Number Placeholder 3"/>
          <p:cNvSpPr>
            <a:spLocks noGrp="1"/>
          </p:cNvSpPr>
          <p:nvPr>
            <p:ph type="sldNum" sz="quarter" idx="10"/>
          </p:nvPr>
        </p:nvSpPr>
        <p:spPr/>
        <p:txBody>
          <a:bodyPr/>
          <a:lstStyle/>
          <a:p>
            <a:fld id="{E84E1A1A-86FB-4D8F-9AAA-CC197843CE34}" type="slidenum">
              <a:rPr lang="en-US" smtClean="0"/>
              <a:pPr/>
              <a:t>3</a:t>
            </a:fld>
            <a:endParaRPr lang="en-US" dirty="0"/>
          </a:p>
        </p:txBody>
      </p:sp>
    </p:spTree>
    <p:extLst>
      <p:ext uri="{BB962C8B-B14F-4D97-AF65-F5344CB8AC3E}">
        <p14:creationId xmlns:p14="http://schemas.microsoft.com/office/powerpoint/2010/main" val="1042517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are zillions of these so this is just a small sampling. And there are more all the time as people release new products. And also, fewer, as the big players acquire other businesses, and people like Adobe buy off previously open products. </a:t>
            </a:r>
          </a:p>
          <a:p>
            <a:endParaRPr lang="en-US" baseline="0" dirty="0" smtClean="0"/>
          </a:p>
          <a:p>
            <a:r>
              <a:rPr lang="en-US" baseline="0" dirty="0" smtClean="0"/>
              <a:t>When picking one, think about your investment in learning the platform (because it is a platform), how much it works with multiple OSs (many only do </a:t>
            </a:r>
            <a:r>
              <a:rPr lang="en-US" baseline="0" dirty="0" err="1" smtClean="0"/>
              <a:t>iOS</a:t>
            </a:r>
            <a:r>
              <a:rPr lang="en-US" baseline="0" dirty="0" smtClean="0"/>
              <a:t> and Android… what if your company issues Blackberries next year?) and then there’s pricing. Many have trials or are open, but also have paid tiers. The feature you need may require a paid license, so check carefully, early on. </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Mostly</a:t>
            </a:r>
            <a:r>
              <a:rPr lang="en-US" baseline="0" dirty="0" smtClean="0"/>
              <a:t> today I am talking about ideal solutions, but for hybrid tools I want to give a special warning. In the past I was the biggest fan of hybrid development, but t</a:t>
            </a:r>
            <a:r>
              <a:rPr lang="en-US" dirty="0" smtClean="0"/>
              <a:t>oday most</a:t>
            </a:r>
            <a:r>
              <a:rPr lang="en-US" baseline="0" dirty="0" smtClean="0"/>
              <a:t> of the hybrid stuff I work on is fraught with danger. Many of these are because of the many, many proprietary systems (used mostly by terrible overseas outsourcers) which are not open, extensible or even very comprehensible. They use weird codes, have a limited number of available widgets, and are Proprietary. That means if you cut the contract with the vendor, you have to start over from scratch. </a:t>
            </a:r>
          </a:p>
        </p:txBody>
      </p:sp>
      <p:sp>
        <p:nvSpPr>
          <p:cNvPr id="4" name="Slide Number Placeholder 3"/>
          <p:cNvSpPr>
            <a:spLocks noGrp="1"/>
          </p:cNvSpPr>
          <p:nvPr>
            <p:ph type="sldNum" sz="quarter" idx="10"/>
          </p:nvPr>
        </p:nvSpPr>
        <p:spPr/>
        <p:txBody>
          <a:bodyPr/>
          <a:lstStyle/>
          <a:p>
            <a:fld id="{E84E1A1A-86FB-4D8F-9AAA-CC197843CE34}" type="slidenum">
              <a:rPr lang="en-US" smtClean="0"/>
              <a:pPr/>
              <a:t>4</a:t>
            </a:fld>
            <a:endParaRPr lang="en-US" dirty="0"/>
          </a:p>
        </p:txBody>
      </p:sp>
    </p:spTree>
    <p:extLst>
      <p:ext uri="{BB962C8B-B14F-4D97-AF65-F5344CB8AC3E}">
        <p14:creationId xmlns:p14="http://schemas.microsoft.com/office/powerpoint/2010/main" val="464837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smtClean="0"/>
              <a:t>Native is always the goal for app development. There’s no way around that. Well-written apps provide unmatched performance, access to all the device features, and easily or automatically (depending on how you design and write it) update to look like the latest OS release. </a:t>
            </a:r>
          </a:p>
          <a:p>
            <a:endParaRPr lang="en-US" baseline="0" dirty="0" smtClean="0"/>
          </a:p>
          <a:p>
            <a:r>
              <a:rPr lang="en-US" baseline="0" dirty="0" smtClean="0"/>
              <a:t>To do a good job, each OS you work on has to have at least one dedicated developer. I have met people who are good at several, but don’t bet on finding one of those. You also need to have a team of people to manage the </a:t>
            </a:r>
            <a:r>
              <a:rPr lang="en-US" baseline="0" dirty="0" err="1" smtClean="0"/>
              <a:t>appstore</a:t>
            </a:r>
            <a:r>
              <a:rPr lang="en-US" baseline="0" dirty="0" smtClean="0"/>
              <a:t>, and keep up on bug reports. Much like you have SEO and </a:t>
            </a:r>
            <a:r>
              <a:rPr lang="en-US" baseline="0" dirty="0" err="1" smtClean="0"/>
              <a:t>devops</a:t>
            </a:r>
            <a:r>
              <a:rPr lang="en-US" baseline="0" dirty="0" smtClean="0"/>
              <a:t> for the web side… wait, you DO have that, right? You really, really have to plan for this or your app goes nowhere. </a:t>
            </a:r>
          </a:p>
          <a:p>
            <a:endParaRPr lang="en-US" baseline="0" dirty="0" smtClean="0"/>
          </a:p>
          <a:p>
            <a:r>
              <a:rPr lang="en-US" baseline="0" dirty="0" smtClean="0"/>
              <a:t>And you have to update the app, and push releases to people on a regular basis, and quickly after serious OS changes at least for the way Apple does theirs.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Hybrid</a:t>
            </a:r>
            <a:r>
              <a:rPr lang="en-US" baseline="0" dirty="0" smtClean="0"/>
              <a:t> promises to solve all these, and at first blush is easy. You have processes to build websites, so can just buy some tool that uses all that. The upsides are therefore pretty obvious. You can immediately update content, but only if you plan for that, so it doesn’t use a local server.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it has downsides. Hybrid simply never looks quite right. Maybe you think that doesn’t matter, but users Will Notice. If you go pure-hybrid you should plan on some custom UI as emulating the pure native experience won’t work. It also can get expensive and complex to make it look native on each key platform, almost as much as simply building for each platform. There still is an </a:t>
            </a:r>
            <a:r>
              <a:rPr lang="en-US" baseline="0" dirty="0" err="1" smtClean="0"/>
              <a:t>Appstore</a:t>
            </a:r>
            <a:r>
              <a:rPr lang="en-US" baseline="0" dirty="0" smtClean="0"/>
              <a:t> release, so you have to handle that the same way, pushing updates and watching for bugs. </a:t>
            </a:r>
          </a:p>
          <a:p>
            <a:endParaRPr lang="en-US" dirty="0" smtClean="0"/>
          </a:p>
          <a:p>
            <a:r>
              <a:rPr lang="en-US" dirty="0" smtClean="0"/>
              <a:t>There</a:t>
            </a:r>
            <a:r>
              <a:rPr lang="en-US" baseline="0" dirty="0" smtClean="0"/>
              <a:t> are serious problems with performance, they rarely or never work well in the background and resume operations when you switch back, and there are such bad security problems I know people who consult for the government who won’t even talk to you if you want their help with a hybrid app.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84E1A1A-86FB-4D8F-9AAA-CC197843CE34}" type="slidenum">
              <a:rPr lang="en-US" smtClean="0"/>
              <a:pPr/>
              <a:t>5</a:t>
            </a:fld>
            <a:endParaRPr lang="en-US" dirty="0"/>
          </a:p>
        </p:txBody>
      </p:sp>
    </p:spTree>
    <p:extLst>
      <p:ext uri="{BB962C8B-B14F-4D97-AF65-F5344CB8AC3E}">
        <p14:creationId xmlns:p14="http://schemas.microsoft.com/office/powerpoint/2010/main" val="102524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risk of a poor platform decision is poor execution and limited capabilities. And the risk of that is people notice. </a:t>
            </a:r>
          </a:p>
          <a:p>
            <a:endParaRPr lang="en-US" baseline="0" dirty="0" smtClean="0"/>
          </a:p>
          <a:p>
            <a:r>
              <a:rPr lang="en-US" baseline="0" dirty="0" smtClean="0"/>
              <a:t>This banking app is bottom-of-the-pile in consumer reviews… yes, consumers don’t just notice themselves, but actually read and listen to friends. This one doesn’t just look bad (and it does for something in 2014) but has no native-like behaviors. Entering your complete username and password? Every time? Not remembering your local bank, or any other preferences? It’s transparently a poorly-designed mobile website masquerading as a poorly-designed mobile app. </a:t>
            </a:r>
          </a:p>
        </p:txBody>
      </p:sp>
      <p:sp>
        <p:nvSpPr>
          <p:cNvPr id="4" name="Slide Number Placeholder 3"/>
          <p:cNvSpPr>
            <a:spLocks noGrp="1"/>
          </p:cNvSpPr>
          <p:nvPr>
            <p:ph type="sldNum" sz="quarter" idx="10"/>
          </p:nvPr>
        </p:nvSpPr>
        <p:spPr/>
        <p:txBody>
          <a:bodyPr/>
          <a:lstStyle/>
          <a:p>
            <a:fld id="{E84E1A1A-86FB-4D8F-9AAA-CC197843CE34}" type="slidenum">
              <a:rPr lang="en-US" smtClean="0"/>
              <a:pPr/>
              <a:t>6</a:t>
            </a:fld>
            <a:endParaRPr lang="en-US" dirty="0"/>
          </a:p>
        </p:txBody>
      </p:sp>
    </p:spTree>
    <p:extLst>
      <p:ext uri="{BB962C8B-B14F-4D97-AF65-F5344CB8AC3E}">
        <p14:creationId xmlns:p14="http://schemas.microsoft.com/office/powerpoint/2010/main" val="764851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But this doesn’t have to be a total condemnation of </a:t>
            </a:r>
            <a:r>
              <a:rPr lang="en-US" sz="1200" smtClean="0"/>
              <a:t>hybrid apps. </a:t>
            </a:r>
            <a:r>
              <a:rPr lang="en-US" sz="1200" dirty="0" smtClean="0"/>
              <a:t>I already said hybrid doesn’t have to be HTML 5.</a:t>
            </a:r>
            <a:r>
              <a:rPr lang="en-US" sz="1200" baseline="0" dirty="0" smtClean="0"/>
              <a:t> And if it helps, you can think of it as not a random bucket of choices, but a continuum, making things more or less native. </a:t>
            </a:r>
          </a:p>
          <a:p>
            <a:endParaRPr lang="en-US" sz="1200" baseline="0" dirty="0" smtClean="0"/>
          </a:p>
          <a:p>
            <a:r>
              <a:rPr lang="en-US" sz="1200" baseline="0" dirty="0" smtClean="0"/>
              <a:t>At the far left, is HTML, then HTML 5 gives some local caching and has some better inputs available. As you proceed to customize the interface, less and less is in the html, and more in the code. At the far end, all else being equal so you have remote data, you pick up that info as an XML feed or something, and render everything in the app.</a:t>
            </a:r>
            <a:endParaRPr lang="en-US" sz="1200" dirty="0" smtClean="0"/>
          </a:p>
        </p:txBody>
      </p:sp>
      <p:sp>
        <p:nvSpPr>
          <p:cNvPr id="4" name="Slide Number Placeholder 3"/>
          <p:cNvSpPr>
            <a:spLocks noGrp="1"/>
          </p:cNvSpPr>
          <p:nvPr>
            <p:ph type="sldNum" sz="quarter" idx="10"/>
          </p:nvPr>
        </p:nvSpPr>
        <p:spPr/>
        <p:txBody>
          <a:bodyPr/>
          <a:lstStyle/>
          <a:p>
            <a:fld id="{E84E1A1A-86FB-4D8F-9AAA-CC197843CE34}" type="slidenum">
              <a:rPr lang="en-US" smtClean="0"/>
              <a:pPr/>
              <a:t>7</a:t>
            </a:fld>
            <a:endParaRPr lang="en-US" dirty="0"/>
          </a:p>
        </p:txBody>
      </p:sp>
    </p:spTree>
    <p:extLst>
      <p:ext uri="{BB962C8B-B14F-4D97-AF65-F5344CB8AC3E}">
        <p14:creationId xmlns:p14="http://schemas.microsoft.com/office/powerpoint/2010/main" val="306851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But the other choice is how</a:t>
            </a:r>
            <a:r>
              <a:rPr lang="en-US" sz="1200" baseline="0" dirty="0" smtClean="0"/>
              <a:t> MUCH of the app is built by the web. Titanium and </a:t>
            </a:r>
            <a:r>
              <a:rPr lang="en-US" sz="1200" baseline="0" dirty="0" err="1" smtClean="0"/>
              <a:t>PhoneGap</a:t>
            </a:r>
            <a:r>
              <a:rPr lang="en-US" sz="1200" baseline="0" dirty="0" smtClean="0"/>
              <a:t> and all those do the whole thing by default. But you don’t have to. </a:t>
            </a:r>
          </a:p>
          <a:p>
            <a:endParaRPr lang="en-US" sz="1200" baseline="0" dirty="0" smtClean="0"/>
          </a:p>
          <a:p>
            <a:r>
              <a:rPr lang="en-US" sz="1200" baseline="0" dirty="0" err="1" smtClean="0"/>
              <a:t>Webviews</a:t>
            </a:r>
            <a:r>
              <a:rPr lang="en-US" sz="1200" baseline="0" dirty="0" smtClean="0"/>
              <a:t> are the buzzword here, and they are great. You can insert little bits of HTML to render things in your app. Everyone does it. Everyone. Most apps you use have </a:t>
            </a:r>
            <a:r>
              <a:rPr lang="en-US" sz="1200" baseline="0" dirty="0" err="1" smtClean="0"/>
              <a:t>webviews</a:t>
            </a:r>
            <a:r>
              <a:rPr lang="en-US" sz="1200" baseline="0" dirty="0" smtClean="0"/>
              <a:t> strewn throughout them. </a:t>
            </a:r>
          </a:p>
          <a:p>
            <a:endParaRPr lang="en-US" sz="1200" baseline="0" dirty="0" smtClean="0"/>
          </a:p>
          <a:p>
            <a:r>
              <a:rPr lang="en-US" sz="1200" baseline="0" dirty="0" smtClean="0"/>
              <a:t>What if it’s hard to do that bit of text formatting in native code? And if your content is coming from the internet already, maybe there’s no sense in bothering to code it as a data feed and build an API, then decode and format it for your app; just have your web guys make an adaptive (or responsive, but we’ll talk about that in the next presentation) version of the site. </a:t>
            </a:r>
          </a:p>
          <a:p>
            <a:endParaRPr lang="en-US" sz="1200" baseline="0" dirty="0" smtClean="0"/>
          </a:p>
          <a:p>
            <a:r>
              <a:rPr lang="en-US" sz="1200" baseline="0" dirty="0" smtClean="0"/>
              <a:t>CLICK</a:t>
            </a:r>
          </a:p>
          <a:p>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As </a:t>
            </a:r>
            <a:r>
              <a:rPr lang="en-US" sz="1200" baseline="0" dirty="0" err="1" smtClean="0"/>
              <a:t>Instagram</a:t>
            </a:r>
            <a:r>
              <a:rPr lang="en-US" sz="1200" baseline="0" dirty="0" smtClean="0"/>
              <a:t> does, just tear off the masthead and navigation, as at the least you should make sure all the basic wrapper components, dialogs and menus are native controls. </a:t>
            </a:r>
          </a:p>
        </p:txBody>
      </p:sp>
      <p:sp>
        <p:nvSpPr>
          <p:cNvPr id="4" name="Slide Number Placeholder 3"/>
          <p:cNvSpPr>
            <a:spLocks noGrp="1"/>
          </p:cNvSpPr>
          <p:nvPr>
            <p:ph type="sldNum" sz="quarter" idx="10"/>
          </p:nvPr>
        </p:nvSpPr>
        <p:spPr/>
        <p:txBody>
          <a:bodyPr/>
          <a:lstStyle/>
          <a:p>
            <a:fld id="{E84E1A1A-86FB-4D8F-9AAA-CC197843CE34}" type="slidenum">
              <a:rPr lang="en-US" smtClean="0"/>
              <a:pPr/>
              <a:t>8</a:t>
            </a:fld>
            <a:endParaRPr lang="en-US" dirty="0"/>
          </a:p>
        </p:txBody>
      </p:sp>
    </p:spTree>
    <p:extLst>
      <p:ext uri="{BB962C8B-B14F-4D97-AF65-F5344CB8AC3E}">
        <p14:creationId xmlns:p14="http://schemas.microsoft.com/office/powerpoint/2010/main" val="2145854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Don’t believe me?</a:t>
            </a:r>
            <a:r>
              <a:rPr lang="en-US" sz="1200" baseline="0" dirty="0" smtClean="0"/>
              <a:t> Look. Yes, you should avoid error states, but they are convenient to prove the point here. </a:t>
            </a:r>
          </a:p>
          <a:p>
            <a:endParaRPr lang="en-US" sz="1200" baseline="0" dirty="0" smtClean="0"/>
          </a:p>
          <a:p>
            <a:r>
              <a:rPr lang="en-US" sz="1200" baseline="0" dirty="0" smtClean="0"/>
              <a:t>Other big people do this also. </a:t>
            </a:r>
            <a:r>
              <a:rPr lang="en-US" sz="1200" baseline="0" dirty="0" err="1" smtClean="0"/>
              <a:t>Uber</a:t>
            </a:r>
            <a:r>
              <a:rPr lang="en-US" sz="1200" baseline="0" dirty="0" smtClean="0"/>
              <a:t> is pretty shiny isn’t it? Clearly native. But it</a:t>
            </a:r>
            <a:r>
              <a:rPr lang="fr-FR" sz="1200" baseline="0" dirty="0" smtClean="0"/>
              <a:t>’</a:t>
            </a:r>
            <a:r>
              <a:rPr lang="en-US" sz="1200" baseline="0" dirty="0" smtClean="0"/>
              <a:t>s not. The center is a big </a:t>
            </a:r>
            <a:r>
              <a:rPr lang="en-US" sz="1200" baseline="0" dirty="0" err="1" smtClean="0"/>
              <a:t>webview</a:t>
            </a:r>
            <a:r>
              <a:rPr lang="en-US" sz="1200" baseline="0" dirty="0" smtClean="0"/>
              <a:t> </a:t>
            </a:r>
            <a:r>
              <a:rPr lang="en-US" sz="1200" baseline="0" smtClean="0"/>
              <a:t>like this.</a:t>
            </a:r>
            <a:endParaRPr lang="en-US" sz="1200" baseline="0" dirty="0" smtClean="0"/>
          </a:p>
          <a:p>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And this choice does not have to be permanent. The guys at Yelp! use them to quickly roll out products they first release on the web. They then, when it makes sense, follow up with native code. This can even be a good approach for your whole app strategy. Start true hybrid, then add in custom plugins, then switch to a native wrapper, and keep going till there’s no point in switching out from the web. </a:t>
            </a:r>
          </a:p>
          <a:p>
            <a:endParaRPr lang="en-US" sz="1200" baseline="0" dirty="0" smtClean="0"/>
          </a:p>
        </p:txBody>
      </p:sp>
      <p:sp>
        <p:nvSpPr>
          <p:cNvPr id="4" name="Slide Number Placeholder 3"/>
          <p:cNvSpPr>
            <a:spLocks noGrp="1"/>
          </p:cNvSpPr>
          <p:nvPr>
            <p:ph type="sldNum" sz="quarter" idx="10"/>
          </p:nvPr>
        </p:nvSpPr>
        <p:spPr/>
        <p:txBody>
          <a:bodyPr/>
          <a:lstStyle/>
          <a:p>
            <a:fld id="{E84E1A1A-86FB-4D8F-9AAA-CC197843CE34}" type="slidenum">
              <a:rPr lang="en-US" smtClean="0"/>
              <a:pPr/>
              <a:t>9</a:t>
            </a:fld>
            <a:endParaRPr lang="en-US" dirty="0"/>
          </a:p>
        </p:txBody>
      </p:sp>
    </p:spTree>
    <p:extLst>
      <p:ext uri="{BB962C8B-B14F-4D97-AF65-F5344CB8AC3E}">
        <p14:creationId xmlns:p14="http://schemas.microsoft.com/office/powerpoint/2010/main" val="110993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Title-Slide-Lovebird-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337204"/>
            <a:ext cx="6341533" cy="1586442"/>
          </a:xfrm>
        </p:spPr>
        <p:txBody>
          <a:bodyPr/>
          <a:lstStyle>
            <a:lvl1pPr algn="l">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318934"/>
            <a:ext cx="6400800" cy="1752600"/>
          </a:xfrm>
        </p:spPr>
        <p:txBody>
          <a:bodyPr>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03746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292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8382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9252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Title-Slide-Lovebird-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2285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a:xfrm>
            <a:off x="457200" y="6282452"/>
            <a:ext cx="2999143" cy="246221"/>
          </a:xfrm>
          <a:prstGeom prst="rect">
            <a:avLst/>
          </a:prstGeom>
        </p:spPr>
        <p:txBody>
          <a:bodyPr wrap="square">
            <a:spAutoFit/>
          </a:bodyPr>
          <a:lstStyle/>
          <a:p>
            <a:r>
              <a:rPr lang="en-US" sz="1000" b="0" i="0" kern="1200" dirty="0" smtClean="0">
                <a:solidFill>
                  <a:schemeClr val="bg1">
                    <a:alpha val="46000"/>
                  </a:schemeClr>
                </a:solidFill>
                <a:latin typeface="Palatino"/>
                <a:ea typeface="+mn-ea"/>
                <a:cs typeface="Palatino"/>
              </a:rPr>
              <a:t>© 2015</a:t>
            </a:r>
            <a:r>
              <a:rPr lang="en-US" sz="1000" b="0" i="0" kern="1200" baseline="0" dirty="0" smtClean="0">
                <a:solidFill>
                  <a:schemeClr val="bg1">
                    <a:alpha val="46000"/>
                  </a:schemeClr>
                </a:solidFill>
                <a:latin typeface="Palatino"/>
                <a:ea typeface="+mn-ea"/>
                <a:cs typeface="Palatino"/>
              </a:rPr>
              <a:t> 4ourth Mobile</a:t>
            </a:r>
            <a:endParaRPr lang="en-US" sz="1000" b="0" i="1" kern="1200" dirty="0" smtClean="0">
              <a:solidFill>
                <a:schemeClr val="bg1">
                  <a:alpha val="46000"/>
                </a:schemeClr>
              </a:solidFill>
              <a:latin typeface="Palatino"/>
              <a:ea typeface="+mn-ea"/>
              <a:cs typeface="Palatino"/>
            </a:endParaRPr>
          </a:p>
        </p:txBody>
      </p:sp>
    </p:spTree>
    <p:extLst>
      <p:ext uri="{BB962C8B-B14F-4D97-AF65-F5344CB8AC3E}">
        <p14:creationId xmlns:p14="http://schemas.microsoft.com/office/powerpoint/2010/main" val="3452828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571090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2259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5342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286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28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3098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itle-Slide-Lovebird-3.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1155171"/>
            <a:ext cx="8229600" cy="707496"/>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42067"/>
            <a:ext cx="8229600" cy="398409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Box 16"/>
          <p:cNvSpPr txBox="1"/>
          <p:nvPr userDrawn="1"/>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a:t>
            </a:fld>
            <a:endParaRPr lang="en-US" dirty="0">
              <a:solidFill>
                <a:schemeClr val="bg1">
                  <a:lumMod val="50000"/>
                </a:schemeClr>
              </a:solidFill>
              <a:latin typeface="Akzidenz Grotesk"/>
              <a:cs typeface="Akzidenz Grotesk"/>
            </a:endParaRPr>
          </a:p>
        </p:txBody>
      </p:sp>
      <p:sp>
        <p:nvSpPr>
          <p:cNvPr id="9" name="Rectangle 8"/>
          <p:cNvSpPr/>
          <p:nvPr userDrawn="1"/>
        </p:nvSpPr>
        <p:spPr>
          <a:xfrm>
            <a:off x="7659025" y="174109"/>
            <a:ext cx="1365253"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en-US" sz="1800" b="0" i="0" kern="1200" dirty="0" smtClean="0">
                <a:solidFill>
                  <a:schemeClr val="bg1">
                    <a:alpha val="46000"/>
                  </a:schemeClr>
                </a:solidFill>
                <a:latin typeface="Palatino"/>
                <a:ea typeface="+mn-ea"/>
                <a:cs typeface="Palatino"/>
              </a:rPr>
              <a:t>4ourth.com</a:t>
            </a:r>
          </a:p>
        </p:txBody>
      </p:sp>
      <p:sp>
        <p:nvSpPr>
          <p:cNvPr id="10" name="Rectangle 9"/>
          <p:cNvSpPr/>
          <p:nvPr userDrawn="1"/>
        </p:nvSpPr>
        <p:spPr>
          <a:xfrm>
            <a:off x="155250" y="170087"/>
            <a:ext cx="6996664" cy="646331"/>
          </a:xfrm>
          <a:prstGeom prst="rect">
            <a:avLst/>
          </a:prstGeom>
          <a:noFill/>
        </p:spPr>
        <p:txBody>
          <a:bodyPr wrap="square">
            <a:spAutoFit/>
          </a:bodyPr>
          <a:lstStyle/>
          <a:p>
            <a:r>
              <a:rPr lang="en-US" sz="1800" b="0" i="0" kern="1200" dirty="0" smtClean="0">
                <a:solidFill>
                  <a:schemeClr val="bg1">
                    <a:alpha val="89000"/>
                  </a:schemeClr>
                </a:solidFill>
                <a:latin typeface="Palatino"/>
                <a:ea typeface="+mn-ea"/>
                <a:cs typeface="Palatino"/>
              </a:rPr>
              <a:t>The Complete Guide to</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Designing Mobile</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User Experiences</a:t>
            </a:r>
          </a:p>
          <a:p>
            <a:r>
              <a:rPr lang="en-US" sz="1800" b="0" i="0" kern="1200" baseline="0" dirty="0" smtClean="0">
                <a:solidFill>
                  <a:schemeClr val="bg1">
                    <a:alpha val="89000"/>
                  </a:schemeClr>
                </a:solidFill>
                <a:latin typeface="Palatino"/>
                <a:ea typeface="+mn-ea"/>
                <a:cs typeface="Palatino"/>
              </a:rPr>
              <a:t>4) Hybrid or Native App?</a:t>
            </a:r>
          </a:p>
        </p:txBody>
      </p:sp>
    </p:spTree>
    <p:extLst>
      <p:ext uri="{BB962C8B-B14F-4D97-AF65-F5344CB8AC3E}">
        <p14:creationId xmlns:p14="http://schemas.microsoft.com/office/powerpoint/2010/main" val="182892669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hf hdr="0" ftr="0" dt="0"/>
  <p:txStyles>
    <p:titleStyle>
      <a:lvl1pPr algn="l" defTabSz="457200" rtl="0" eaLnBrk="1" latinLnBrk="0" hangingPunct="1">
        <a:spcBef>
          <a:spcPct val="0"/>
        </a:spcBef>
        <a:buNone/>
        <a:defRPr sz="4200" kern="1200">
          <a:solidFill>
            <a:srgbClr val="F2806C"/>
          </a:solidFill>
          <a:latin typeface="Palatino"/>
          <a:ea typeface="+mj-ea"/>
          <a:cs typeface="Palatino"/>
        </a:defRPr>
      </a:lvl1pPr>
    </p:titleStyle>
    <p:bodyStyle>
      <a:lvl1pPr marL="342900" indent="-342900" algn="l" defTabSz="457200" rtl="0" eaLnBrk="1" latinLnBrk="0" hangingPunct="1">
        <a:spcBef>
          <a:spcPct val="20000"/>
        </a:spcBef>
        <a:buFont typeface="Arial"/>
        <a:buChar char="•"/>
        <a:defRPr sz="3600" kern="1200">
          <a:solidFill>
            <a:srgbClr val="F2806C"/>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rgbClr val="F2806C"/>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4.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0.xml"/><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4.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1.xml"/><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4.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2.xml"/><Relationship Id="rId5" Type="http://schemas.openxmlformats.org/officeDocument/2006/relationships/image" Target="../media/image4.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3.xml"/><Relationship Id="rId5" Type="http://schemas.openxmlformats.org/officeDocument/2006/relationships/image" Target="../media/image4.png"/><Relationship Id="rId1" Type="http://schemas.microsoft.com/office/2007/relationships/media" Target="../media/media13.wav"/><Relationship Id="rId2" Type="http://schemas.openxmlformats.org/officeDocument/2006/relationships/audio" Target="../media/media13.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xml"/><Relationship Id="rId5" Type="http://schemas.openxmlformats.org/officeDocument/2006/relationships/image" Target="../media/image5.png"/><Relationship Id="rId6" Type="http://schemas.openxmlformats.org/officeDocument/2006/relationships/image" Target="../media/image4.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xml"/><Relationship Id="rId5" Type="http://schemas.openxmlformats.org/officeDocument/2006/relationships/image" Target="../media/image4.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xml"/><Relationship Id="rId5" Type="http://schemas.openxmlformats.org/officeDocument/2006/relationships/image" Target="../media/image4.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xml"/><Relationship Id="rId5" Type="http://schemas.openxmlformats.org/officeDocument/2006/relationships/image" Target="../media/image4.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xml"/><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4.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7.xml"/><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4.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4" Type="http://schemas.openxmlformats.org/officeDocument/2006/relationships/slideLayout" Target="../slideLayouts/slideLayout3.xml"/><Relationship Id="rId5" Type="http://schemas.openxmlformats.org/officeDocument/2006/relationships/notesSlide" Target="../notesSlides/notesSlide8.xml"/><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4.png"/><Relationship Id="rId1" Type="http://schemas.openxmlformats.org/officeDocument/2006/relationships/tags" Target="../tags/tag1.xml"/><Relationship Id="rId2" Type="http://schemas.microsoft.com/office/2007/relationships/media"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9.xml"/><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4.png"/><Relationship Id="rId8" Type="http://schemas.openxmlformats.org/officeDocument/2006/relationships/image" Target="../media/image4.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6706" y="2584824"/>
            <a:ext cx="184666" cy="369332"/>
          </a:xfrm>
          <a:prstGeom prst="rect">
            <a:avLst/>
          </a:prstGeom>
          <a:noFill/>
        </p:spPr>
        <p:txBody>
          <a:bodyPr wrap="none" rtlCol="0">
            <a:spAutoFit/>
          </a:bodyPr>
          <a:lstStyle/>
          <a:p>
            <a:endParaRPr lang="en-US" dirty="0"/>
          </a:p>
        </p:txBody>
      </p:sp>
      <p:sp>
        <p:nvSpPr>
          <p:cNvPr id="6" name="TextBox 5"/>
          <p:cNvSpPr txBox="1"/>
          <p:nvPr/>
        </p:nvSpPr>
        <p:spPr>
          <a:xfrm>
            <a:off x="9915328" y="5584081"/>
            <a:ext cx="184666" cy="369332"/>
          </a:xfrm>
          <a:prstGeom prst="rect">
            <a:avLst/>
          </a:prstGeom>
          <a:noFill/>
        </p:spPr>
        <p:txBody>
          <a:bodyPr wrap="none" rtlCol="0">
            <a:spAutoFit/>
          </a:bodyPr>
          <a:lstStyle/>
          <a:p>
            <a:endParaRPr lang="en-US"/>
          </a:p>
        </p:txBody>
      </p:sp>
      <p:sp>
        <p:nvSpPr>
          <p:cNvPr id="7" name="TextBox 6"/>
          <p:cNvSpPr txBox="1"/>
          <p:nvPr/>
        </p:nvSpPr>
        <p:spPr>
          <a:xfrm>
            <a:off x="9284922" y="834496"/>
            <a:ext cx="3262654" cy="954107"/>
          </a:xfrm>
          <a:prstGeom prst="rect">
            <a:avLst/>
          </a:prstGeom>
          <a:solidFill>
            <a:srgbClr val="CCFFCC"/>
          </a:solidFill>
        </p:spPr>
        <p:txBody>
          <a:bodyPr wrap="square" rtlCol="0">
            <a:spAutoFit/>
          </a:bodyPr>
          <a:lstStyle/>
          <a:p>
            <a:r>
              <a:rPr lang="en-US" sz="2800" b="1" dirty="0" smtClean="0"/>
              <a:t>NOTHING LONGER THAN 20 minutes!</a:t>
            </a:r>
          </a:p>
        </p:txBody>
      </p:sp>
      <p:sp>
        <p:nvSpPr>
          <p:cNvPr id="8" name="TextBox 7"/>
          <p:cNvSpPr txBox="1"/>
          <p:nvPr/>
        </p:nvSpPr>
        <p:spPr>
          <a:xfrm>
            <a:off x="-3428853" y="-15888"/>
            <a:ext cx="3262654" cy="5940088"/>
          </a:xfrm>
          <a:prstGeom prst="rect">
            <a:avLst/>
          </a:prstGeom>
          <a:solidFill>
            <a:srgbClr val="CCFFCC"/>
          </a:solidFill>
        </p:spPr>
        <p:txBody>
          <a:bodyPr wrap="square" rtlCol="0">
            <a:spAutoFit/>
          </a:bodyPr>
          <a:lstStyle/>
          <a:p>
            <a:r>
              <a:rPr lang="en-US" sz="2000" b="1" dirty="0"/>
              <a:t>TIMING/VIDEO</a:t>
            </a:r>
          </a:p>
          <a:p>
            <a:r>
              <a:rPr lang="en-US" sz="2000" b="1" dirty="0"/>
              <a:t>Remove auto-advancing after creating a video version:</a:t>
            </a:r>
          </a:p>
          <a:p>
            <a:endParaRPr lang="en-US" sz="2000" b="1" dirty="0"/>
          </a:p>
          <a:p>
            <a:r>
              <a:rPr lang="en-US" sz="2000" b="1" dirty="0"/>
              <a:t>On/Off:</a:t>
            </a:r>
          </a:p>
          <a:p>
            <a:r>
              <a:rPr lang="en-US" sz="2000" dirty="0"/>
              <a:t>In the tabs (not menu): “Slide Show” </a:t>
            </a:r>
          </a:p>
          <a:p>
            <a:r>
              <a:rPr lang="en-US" sz="2000" dirty="0"/>
              <a:t>[X] Play Narrations</a:t>
            </a:r>
          </a:p>
          <a:p>
            <a:r>
              <a:rPr lang="en-US" sz="2000" dirty="0"/>
              <a:t>[X] Use Timings</a:t>
            </a:r>
          </a:p>
          <a:p>
            <a:r>
              <a:rPr lang="en-US" sz="2000" dirty="0"/>
              <a:t>[  ] Show Media Controls</a:t>
            </a:r>
          </a:p>
          <a:p>
            <a:endParaRPr lang="en-US" sz="2000" dirty="0"/>
          </a:p>
          <a:p>
            <a:r>
              <a:rPr lang="en-US" sz="2000" b="1" dirty="0"/>
              <a:t>Clear the timings completely:</a:t>
            </a:r>
          </a:p>
          <a:p>
            <a:r>
              <a:rPr lang="en-US" sz="2000" dirty="0"/>
              <a:t>Select all the slides</a:t>
            </a:r>
          </a:p>
          <a:p>
            <a:r>
              <a:rPr lang="en-US" sz="2000" dirty="0"/>
              <a:t>Right click a slide &gt; “Slide Transition…”</a:t>
            </a:r>
          </a:p>
          <a:p>
            <a:r>
              <a:rPr lang="en-US" sz="2000" dirty="0"/>
              <a:t>In the “Advance slide” section uncheck “Automatically after”</a:t>
            </a:r>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10" name="Title 1"/>
          <p:cNvSpPr txBox="1">
            <a:spLocks/>
          </p:cNvSpPr>
          <p:nvPr/>
        </p:nvSpPr>
        <p:spPr>
          <a:xfrm>
            <a:off x="685801" y="1486918"/>
            <a:ext cx="7887112" cy="2934475"/>
          </a:xfrm>
          <a:prstGeom prst="rect">
            <a:avLst/>
          </a:prstGeom>
          <a:effectLst>
            <a:glow rad="63500">
              <a:schemeClr val="bg1">
                <a:alpha val="40000"/>
              </a:schemeClr>
            </a:glow>
          </a:effectLst>
        </p:spPr>
        <p:txBody>
          <a:bodyPr vert="horz" lIns="91440" tIns="45720" rIns="91440" bIns="45720" rtlCol="0" anchor="ctr">
            <a:noAutofit/>
          </a:bodyPr>
          <a:lstStyle>
            <a:lvl1pPr algn="l" defTabSz="457200" rtl="0" eaLnBrk="1" latinLnBrk="0" hangingPunct="1">
              <a:spcBef>
                <a:spcPct val="0"/>
              </a:spcBef>
              <a:buNone/>
              <a:defRPr sz="4200" kern="1200">
                <a:solidFill>
                  <a:schemeClr val="bg1"/>
                </a:solidFill>
                <a:latin typeface="Palatino"/>
                <a:ea typeface="+mj-ea"/>
                <a:cs typeface="Palatino"/>
              </a:defRPr>
            </a:lvl1pPr>
          </a:lstStyle>
          <a:p>
            <a:r>
              <a:rPr lang="en-US" sz="2000" dirty="0" smtClean="0">
                <a:solidFill>
                  <a:srgbClr val="FFFFFF"/>
                </a:solidFill>
              </a:rPr>
              <a:t>The complete guide to</a:t>
            </a:r>
            <a:r>
              <a:rPr lang="en-US" sz="1600" dirty="0" smtClean="0">
                <a:solidFill>
                  <a:srgbClr val="FFFFFF"/>
                </a:solidFill>
              </a:rPr>
              <a:t/>
            </a:r>
            <a:br>
              <a:rPr lang="en-US" sz="1600" dirty="0" smtClean="0">
                <a:solidFill>
                  <a:srgbClr val="FFFFFF"/>
                </a:solidFill>
              </a:rPr>
            </a:br>
            <a:r>
              <a:rPr lang="en-US" sz="4800" dirty="0" smtClean="0">
                <a:solidFill>
                  <a:srgbClr val="FFFFFF"/>
                </a:solidFill>
              </a:rPr>
              <a:t>Designing Mobile</a:t>
            </a:r>
            <a:br>
              <a:rPr lang="en-US" sz="4800" dirty="0" smtClean="0">
                <a:solidFill>
                  <a:srgbClr val="FFFFFF"/>
                </a:solidFill>
              </a:rPr>
            </a:br>
            <a:r>
              <a:rPr lang="en-US" sz="4800" dirty="0" smtClean="0">
                <a:solidFill>
                  <a:srgbClr val="FFFFFF"/>
                </a:solidFill>
              </a:rPr>
              <a:t>User Experiences</a:t>
            </a:r>
            <a:br>
              <a:rPr lang="en-US" sz="4800" dirty="0" smtClean="0">
                <a:solidFill>
                  <a:srgbClr val="FFFFFF"/>
                </a:solidFill>
              </a:rPr>
            </a:br>
            <a:r>
              <a:rPr lang="en-US" sz="2000" dirty="0" smtClean="0">
                <a:solidFill>
                  <a:srgbClr val="FFFFFF"/>
                </a:solidFill>
              </a:rPr>
              <a:t/>
            </a:r>
            <a:br>
              <a:rPr lang="en-US" sz="2000" dirty="0" smtClean="0">
                <a:solidFill>
                  <a:srgbClr val="FFFFFF"/>
                </a:solidFill>
              </a:rPr>
            </a:br>
            <a:r>
              <a:rPr lang="en-US" sz="3200" i="1" dirty="0"/>
              <a:t>4) Hybrid or Native App?</a:t>
            </a:r>
            <a:endParaRPr lang="en-US" sz="3200" dirty="0">
              <a:solidFill>
                <a:srgbClr val="FFFFFF"/>
              </a:solidFill>
            </a:endParaRPr>
          </a:p>
        </p:txBody>
      </p:sp>
      <p:sp>
        <p:nvSpPr>
          <p:cNvPr id="11" name="Subtitle 2"/>
          <p:cNvSpPr>
            <a:spLocks noGrp="1"/>
          </p:cNvSpPr>
          <p:nvPr>
            <p:ph type="subTitle" idx="1"/>
          </p:nvPr>
        </p:nvSpPr>
        <p:spPr>
          <a:xfrm>
            <a:off x="685801" y="5031631"/>
            <a:ext cx="5083581" cy="921782"/>
          </a:xfrm>
        </p:spPr>
        <p:txBody>
          <a:bodyPr/>
          <a:lstStyle/>
          <a:p>
            <a:r>
              <a:rPr lang="en-US" sz="2000" dirty="0" smtClean="0"/>
              <a:t>@shoobe01</a:t>
            </a:r>
          </a:p>
          <a:p>
            <a:r>
              <a:rPr lang="en-US" sz="2000" dirty="0" smtClean="0"/>
              <a:t>4ourth.com</a:t>
            </a:r>
            <a:endParaRPr lang="en-US" i="1" dirty="0"/>
          </a:p>
        </p:txBody>
      </p:sp>
    </p:spTree>
    <p:extLst>
      <p:ext uri="{BB962C8B-B14F-4D97-AF65-F5344CB8AC3E}">
        <p14:creationId xmlns:p14="http://schemas.microsoft.com/office/powerpoint/2010/main" val="2219002562"/>
      </p:ext>
    </p:extLst>
  </p:cSld>
  <p:clrMapOvr>
    <a:masterClrMapping/>
  </p:clrMapOvr>
  <mc:AlternateContent xmlns:mc="http://schemas.openxmlformats.org/markup-compatibility/2006" xmlns:p14="http://schemas.microsoft.com/office/powerpoint/2010/main">
    <mc:Choice Requires="p14">
      <p:transition p14:dur="400" advTm="17455">
        <p:fade/>
      </p:transition>
    </mc:Choice>
    <mc:Fallback xmlns="">
      <p:transition xmlns:p14="http://schemas.microsoft.com/office/powerpoint/2010/main" advTm="174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7532079" y="2747432"/>
            <a:ext cx="800100" cy="774700"/>
          </a:xfrm>
          <a:prstGeom prst="rect">
            <a:avLst/>
          </a:prstGeom>
        </p:spPr>
      </p:pic>
      <p:pic>
        <p:nvPicPr>
          <p:cNvPr id="8" name="Picture 7"/>
          <p:cNvPicPr>
            <a:picLocks noChangeAspect="1"/>
          </p:cNvPicPr>
          <p:nvPr/>
        </p:nvPicPr>
        <p:blipFill>
          <a:blip r:embed="rId6"/>
          <a:stretch>
            <a:fillRect/>
          </a:stretch>
        </p:blipFill>
        <p:spPr>
          <a:xfrm>
            <a:off x="7532079" y="3821395"/>
            <a:ext cx="800100" cy="774700"/>
          </a:xfrm>
          <a:prstGeom prst="rect">
            <a:avLst/>
          </a:prstGeom>
        </p:spPr>
      </p:pic>
      <p:pic>
        <p:nvPicPr>
          <p:cNvPr id="9" name="Picture 8"/>
          <p:cNvPicPr>
            <a:picLocks noChangeAspect="1"/>
          </p:cNvPicPr>
          <p:nvPr/>
        </p:nvPicPr>
        <p:blipFill>
          <a:blip r:embed="rId7"/>
          <a:stretch>
            <a:fillRect/>
          </a:stretch>
        </p:blipFill>
        <p:spPr>
          <a:xfrm>
            <a:off x="7532079" y="1673469"/>
            <a:ext cx="800100" cy="774700"/>
          </a:xfrm>
          <a:prstGeom prst="rect">
            <a:avLst/>
          </a:prstGeom>
        </p:spPr>
      </p:pic>
      <p:pic>
        <p:nvPicPr>
          <p:cNvPr id="10" name="Picture 9"/>
          <p:cNvPicPr>
            <a:picLocks noChangeAspect="1"/>
          </p:cNvPicPr>
          <p:nvPr/>
        </p:nvPicPr>
        <p:blipFill>
          <a:blip r:embed="rId8"/>
          <a:stretch>
            <a:fillRect/>
          </a:stretch>
        </p:blipFill>
        <p:spPr>
          <a:xfrm>
            <a:off x="7532079" y="4895359"/>
            <a:ext cx="800100" cy="774700"/>
          </a:xfrm>
          <a:prstGeom prst="rect">
            <a:avLst/>
          </a:prstGeom>
        </p:spPr>
      </p:pic>
      <p:sp>
        <p:nvSpPr>
          <p:cNvPr id="28" name="Oval 27"/>
          <p:cNvSpPr/>
          <p:nvPr/>
        </p:nvSpPr>
        <p:spPr>
          <a:xfrm>
            <a:off x="7459294" y="1590577"/>
            <a:ext cx="941832" cy="941832"/>
          </a:xfrm>
          <a:prstGeom prst="ellipse">
            <a:avLst/>
          </a:prstGeom>
          <a:noFill/>
          <a:ln w="203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459294" y="2664619"/>
            <a:ext cx="941832" cy="941832"/>
          </a:xfrm>
          <a:prstGeom prst="ellipse">
            <a:avLst/>
          </a:prstGeom>
          <a:noFill/>
          <a:ln w="203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7459294" y="3738661"/>
            <a:ext cx="941832" cy="941832"/>
          </a:xfrm>
          <a:prstGeom prst="ellipse">
            <a:avLst/>
          </a:prstGeom>
          <a:noFill/>
          <a:ln w="203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7465155" y="4812704"/>
            <a:ext cx="941832" cy="941832"/>
          </a:xfrm>
          <a:prstGeom prst="ellipse">
            <a:avLst/>
          </a:prstGeom>
          <a:noFill/>
          <a:ln w="203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Hybrid isn’t One Thing</a:t>
            </a:r>
            <a:endParaRPr lang="en-US" dirty="0"/>
          </a:p>
        </p:txBody>
      </p:sp>
      <p:pic>
        <p:nvPicPr>
          <p:cNvPr id="11" name="Picture 10"/>
          <p:cNvPicPr>
            <a:picLocks noChangeAspect="1"/>
          </p:cNvPicPr>
          <p:nvPr/>
        </p:nvPicPr>
        <p:blipFill>
          <a:blip r:embed="rId9"/>
          <a:stretch>
            <a:fillRect/>
          </a:stretch>
        </p:blipFill>
        <p:spPr>
          <a:xfrm>
            <a:off x="865555" y="3313715"/>
            <a:ext cx="800100" cy="774700"/>
          </a:xfrm>
          <a:prstGeom prst="rect">
            <a:avLst/>
          </a:prstGeom>
        </p:spPr>
      </p:pic>
      <p:sp>
        <p:nvSpPr>
          <p:cNvPr id="13" name="Rectangle 12"/>
          <p:cNvSpPr/>
          <p:nvPr/>
        </p:nvSpPr>
        <p:spPr bwMode="auto">
          <a:xfrm>
            <a:off x="1828800" y="3323484"/>
            <a:ext cx="5638800" cy="762000"/>
          </a:xfrm>
          <a:prstGeom prst="rect">
            <a:avLst/>
          </a:prstGeom>
          <a:gradFill flip="none" rotWithShape="1">
            <a:gsLst>
              <a:gs pos="0">
                <a:srgbClr val="3E5DCD"/>
              </a:gs>
              <a:gs pos="100000">
                <a:schemeClr val="tx1"/>
              </a:gs>
            </a:gsLst>
            <a:lin ang="10620000" scaled="0"/>
            <a:tileRect/>
          </a:gradFill>
          <a:ln w="12700" cap="flat" cmpd="sng" algn="ctr">
            <a:no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dirty="0" smtClean="0">
              <a:ln>
                <a:noFill/>
              </a:ln>
              <a:solidFill>
                <a:schemeClr val="accent1">
                  <a:lumMod val="50000"/>
                </a:schemeClr>
              </a:solidFill>
              <a:effectLst/>
              <a:latin typeface="Arial" charset="0"/>
              <a:cs typeface="Arial" charset="0"/>
            </a:endParaRPr>
          </a:p>
        </p:txBody>
      </p:sp>
      <p:sp>
        <p:nvSpPr>
          <p:cNvPr id="14" name="Title 1"/>
          <p:cNvSpPr txBox="1">
            <a:spLocks/>
          </p:cNvSpPr>
          <p:nvPr/>
        </p:nvSpPr>
        <p:spPr bwMode="auto">
          <a:xfrm>
            <a:off x="990600" y="5562600"/>
            <a:ext cx="9144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5000"/>
              </a:lnSpc>
              <a:spcBef>
                <a:spcPct val="0"/>
              </a:spcBef>
              <a:spcAft>
                <a:spcPct val="0"/>
              </a:spcAft>
              <a:defRPr sz="3200">
                <a:solidFill>
                  <a:schemeClr val="tx2"/>
                </a:solidFill>
                <a:latin typeface="+mj-lt"/>
                <a:ea typeface="+mj-ea"/>
                <a:cs typeface="+mj-cs"/>
              </a:defRPr>
            </a:lvl1pPr>
            <a:lvl2pPr algn="l" rtl="0" eaLnBrk="1" fontAlgn="base" hangingPunct="1">
              <a:lnSpc>
                <a:spcPct val="95000"/>
              </a:lnSpc>
              <a:spcBef>
                <a:spcPct val="0"/>
              </a:spcBef>
              <a:spcAft>
                <a:spcPct val="0"/>
              </a:spcAft>
              <a:defRPr sz="3200">
                <a:solidFill>
                  <a:schemeClr val="tx2"/>
                </a:solidFill>
                <a:latin typeface="Arial" charset="0"/>
                <a:cs typeface="Arial" charset="0"/>
              </a:defRPr>
            </a:lvl2pPr>
            <a:lvl3pPr algn="l" rtl="0" eaLnBrk="1" fontAlgn="base" hangingPunct="1">
              <a:lnSpc>
                <a:spcPct val="95000"/>
              </a:lnSpc>
              <a:spcBef>
                <a:spcPct val="0"/>
              </a:spcBef>
              <a:spcAft>
                <a:spcPct val="0"/>
              </a:spcAft>
              <a:defRPr sz="3200">
                <a:solidFill>
                  <a:schemeClr val="tx2"/>
                </a:solidFill>
                <a:latin typeface="Arial" charset="0"/>
                <a:cs typeface="Arial" charset="0"/>
              </a:defRPr>
            </a:lvl3pPr>
            <a:lvl4pPr algn="l" rtl="0" eaLnBrk="1" fontAlgn="base" hangingPunct="1">
              <a:lnSpc>
                <a:spcPct val="95000"/>
              </a:lnSpc>
              <a:spcBef>
                <a:spcPct val="0"/>
              </a:spcBef>
              <a:spcAft>
                <a:spcPct val="0"/>
              </a:spcAft>
              <a:defRPr sz="3200">
                <a:solidFill>
                  <a:schemeClr val="tx2"/>
                </a:solidFill>
                <a:latin typeface="Arial" charset="0"/>
                <a:cs typeface="Arial" charset="0"/>
              </a:defRPr>
            </a:lvl4pPr>
            <a:lvl5pPr algn="l" rtl="0" eaLnBrk="1" fontAlgn="base" hangingPunct="1">
              <a:lnSpc>
                <a:spcPct val="95000"/>
              </a:lnSpc>
              <a:spcBef>
                <a:spcPct val="0"/>
              </a:spcBef>
              <a:spcAft>
                <a:spcPct val="0"/>
              </a:spcAft>
              <a:defRPr sz="3200">
                <a:solidFill>
                  <a:schemeClr val="tx2"/>
                </a:solidFill>
                <a:latin typeface="Arial" charset="0"/>
                <a:cs typeface="Arial" charset="0"/>
              </a:defRPr>
            </a:lvl5pPr>
            <a:lvl6pPr marL="457200" algn="l" rtl="0" eaLnBrk="1" fontAlgn="base" hangingPunct="1">
              <a:lnSpc>
                <a:spcPct val="95000"/>
              </a:lnSpc>
              <a:spcBef>
                <a:spcPct val="0"/>
              </a:spcBef>
              <a:spcAft>
                <a:spcPct val="0"/>
              </a:spcAft>
              <a:defRPr sz="3200">
                <a:solidFill>
                  <a:schemeClr val="tx2"/>
                </a:solidFill>
                <a:latin typeface="Arial" charset="0"/>
                <a:cs typeface="Arial" charset="0"/>
              </a:defRPr>
            </a:lvl6pPr>
            <a:lvl7pPr marL="914400" algn="l" rtl="0" eaLnBrk="1" fontAlgn="base" hangingPunct="1">
              <a:lnSpc>
                <a:spcPct val="95000"/>
              </a:lnSpc>
              <a:spcBef>
                <a:spcPct val="0"/>
              </a:spcBef>
              <a:spcAft>
                <a:spcPct val="0"/>
              </a:spcAft>
              <a:defRPr sz="3200">
                <a:solidFill>
                  <a:schemeClr val="tx2"/>
                </a:solidFill>
                <a:latin typeface="Arial" charset="0"/>
                <a:cs typeface="Arial" charset="0"/>
              </a:defRPr>
            </a:lvl7pPr>
            <a:lvl8pPr marL="1371600" algn="l" rtl="0" eaLnBrk="1" fontAlgn="base" hangingPunct="1">
              <a:lnSpc>
                <a:spcPct val="95000"/>
              </a:lnSpc>
              <a:spcBef>
                <a:spcPct val="0"/>
              </a:spcBef>
              <a:spcAft>
                <a:spcPct val="0"/>
              </a:spcAft>
              <a:defRPr sz="3200">
                <a:solidFill>
                  <a:schemeClr val="tx2"/>
                </a:solidFill>
                <a:latin typeface="Arial" charset="0"/>
                <a:cs typeface="Arial" charset="0"/>
              </a:defRPr>
            </a:lvl8pPr>
            <a:lvl9pPr marL="1828800" algn="l" rtl="0" eaLnBrk="1" fontAlgn="base" hangingPunct="1">
              <a:lnSpc>
                <a:spcPct val="95000"/>
              </a:lnSpc>
              <a:spcBef>
                <a:spcPct val="0"/>
              </a:spcBef>
              <a:spcAft>
                <a:spcPct val="0"/>
              </a:spcAft>
              <a:defRPr sz="3200">
                <a:solidFill>
                  <a:schemeClr val="tx2"/>
                </a:solidFill>
                <a:latin typeface="Arial" charset="0"/>
                <a:cs typeface="Arial" charset="0"/>
              </a:defRPr>
            </a:lvl9pPr>
          </a:lstStyle>
          <a:p>
            <a:r>
              <a:rPr lang="en-US" sz="2400" b="1" dirty="0" smtClean="0">
                <a:solidFill>
                  <a:schemeClr val="bg1"/>
                </a:solidFill>
              </a:rPr>
              <a:t>Web</a:t>
            </a:r>
            <a:endParaRPr lang="en-US" sz="2400" b="1" dirty="0">
              <a:solidFill>
                <a:schemeClr val="bg1"/>
              </a:solidFill>
            </a:endParaRPr>
          </a:p>
        </p:txBody>
      </p:sp>
      <p:sp>
        <p:nvSpPr>
          <p:cNvPr id="15" name="Title 1"/>
          <p:cNvSpPr txBox="1">
            <a:spLocks/>
          </p:cNvSpPr>
          <p:nvPr/>
        </p:nvSpPr>
        <p:spPr bwMode="auto">
          <a:xfrm>
            <a:off x="7674710" y="5562600"/>
            <a:ext cx="7620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5000"/>
              </a:lnSpc>
              <a:spcBef>
                <a:spcPct val="0"/>
              </a:spcBef>
              <a:spcAft>
                <a:spcPct val="0"/>
              </a:spcAft>
              <a:defRPr sz="3200">
                <a:solidFill>
                  <a:schemeClr val="tx2"/>
                </a:solidFill>
                <a:latin typeface="+mj-lt"/>
                <a:ea typeface="+mj-ea"/>
                <a:cs typeface="+mj-cs"/>
              </a:defRPr>
            </a:lvl1pPr>
            <a:lvl2pPr algn="l" rtl="0" eaLnBrk="1" fontAlgn="base" hangingPunct="1">
              <a:lnSpc>
                <a:spcPct val="95000"/>
              </a:lnSpc>
              <a:spcBef>
                <a:spcPct val="0"/>
              </a:spcBef>
              <a:spcAft>
                <a:spcPct val="0"/>
              </a:spcAft>
              <a:defRPr sz="3200">
                <a:solidFill>
                  <a:schemeClr val="tx2"/>
                </a:solidFill>
                <a:latin typeface="Arial" charset="0"/>
                <a:cs typeface="Arial" charset="0"/>
              </a:defRPr>
            </a:lvl2pPr>
            <a:lvl3pPr algn="l" rtl="0" eaLnBrk="1" fontAlgn="base" hangingPunct="1">
              <a:lnSpc>
                <a:spcPct val="95000"/>
              </a:lnSpc>
              <a:spcBef>
                <a:spcPct val="0"/>
              </a:spcBef>
              <a:spcAft>
                <a:spcPct val="0"/>
              </a:spcAft>
              <a:defRPr sz="3200">
                <a:solidFill>
                  <a:schemeClr val="tx2"/>
                </a:solidFill>
                <a:latin typeface="Arial" charset="0"/>
                <a:cs typeface="Arial" charset="0"/>
              </a:defRPr>
            </a:lvl3pPr>
            <a:lvl4pPr algn="l" rtl="0" eaLnBrk="1" fontAlgn="base" hangingPunct="1">
              <a:lnSpc>
                <a:spcPct val="95000"/>
              </a:lnSpc>
              <a:spcBef>
                <a:spcPct val="0"/>
              </a:spcBef>
              <a:spcAft>
                <a:spcPct val="0"/>
              </a:spcAft>
              <a:defRPr sz="3200">
                <a:solidFill>
                  <a:schemeClr val="tx2"/>
                </a:solidFill>
                <a:latin typeface="Arial" charset="0"/>
                <a:cs typeface="Arial" charset="0"/>
              </a:defRPr>
            </a:lvl4pPr>
            <a:lvl5pPr algn="l" rtl="0" eaLnBrk="1" fontAlgn="base" hangingPunct="1">
              <a:lnSpc>
                <a:spcPct val="95000"/>
              </a:lnSpc>
              <a:spcBef>
                <a:spcPct val="0"/>
              </a:spcBef>
              <a:spcAft>
                <a:spcPct val="0"/>
              </a:spcAft>
              <a:defRPr sz="3200">
                <a:solidFill>
                  <a:schemeClr val="tx2"/>
                </a:solidFill>
                <a:latin typeface="Arial" charset="0"/>
                <a:cs typeface="Arial" charset="0"/>
              </a:defRPr>
            </a:lvl5pPr>
            <a:lvl6pPr marL="457200" algn="l" rtl="0" eaLnBrk="1" fontAlgn="base" hangingPunct="1">
              <a:lnSpc>
                <a:spcPct val="95000"/>
              </a:lnSpc>
              <a:spcBef>
                <a:spcPct val="0"/>
              </a:spcBef>
              <a:spcAft>
                <a:spcPct val="0"/>
              </a:spcAft>
              <a:defRPr sz="3200">
                <a:solidFill>
                  <a:schemeClr val="tx2"/>
                </a:solidFill>
                <a:latin typeface="Arial" charset="0"/>
                <a:cs typeface="Arial" charset="0"/>
              </a:defRPr>
            </a:lvl6pPr>
            <a:lvl7pPr marL="914400" algn="l" rtl="0" eaLnBrk="1" fontAlgn="base" hangingPunct="1">
              <a:lnSpc>
                <a:spcPct val="95000"/>
              </a:lnSpc>
              <a:spcBef>
                <a:spcPct val="0"/>
              </a:spcBef>
              <a:spcAft>
                <a:spcPct val="0"/>
              </a:spcAft>
              <a:defRPr sz="3200">
                <a:solidFill>
                  <a:schemeClr val="tx2"/>
                </a:solidFill>
                <a:latin typeface="Arial" charset="0"/>
                <a:cs typeface="Arial" charset="0"/>
              </a:defRPr>
            </a:lvl7pPr>
            <a:lvl8pPr marL="1371600" algn="l" rtl="0" eaLnBrk="1" fontAlgn="base" hangingPunct="1">
              <a:lnSpc>
                <a:spcPct val="95000"/>
              </a:lnSpc>
              <a:spcBef>
                <a:spcPct val="0"/>
              </a:spcBef>
              <a:spcAft>
                <a:spcPct val="0"/>
              </a:spcAft>
              <a:defRPr sz="3200">
                <a:solidFill>
                  <a:schemeClr val="tx2"/>
                </a:solidFill>
                <a:latin typeface="Arial" charset="0"/>
                <a:cs typeface="Arial" charset="0"/>
              </a:defRPr>
            </a:lvl8pPr>
            <a:lvl9pPr marL="1828800" algn="l" rtl="0" eaLnBrk="1" fontAlgn="base" hangingPunct="1">
              <a:lnSpc>
                <a:spcPct val="95000"/>
              </a:lnSpc>
              <a:spcBef>
                <a:spcPct val="0"/>
              </a:spcBef>
              <a:spcAft>
                <a:spcPct val="0"/>
              </a:spcAft>
              <a:defRPr sz="3200">
                <a:solidFill>
                  <a:schemeClr val="tx2"/>
                </a:solidFill>
                <a:latin typeface="Arial" charset="0"/>
                <a:cs typeface="Arial" charset="0"/>
              </a:defRPr>
            </a:lvl9pPr>
          </a:lstStyle>
          <a:p>
            <a:r>
              <a:rPr lang="en-US" sz="2400" b="1" dirty="0" smtClean="0">
                <a:solidFill>
                  <a:schemeClr val="bg1"/>
                </a:solidFill>
              </a:rPr>
              <a:t>App</a:t>
            </a:r>
            <a:endParaRPr lang="en-US" sz="2400" b="1" dirty="0">
              <a:solidFill>
                <a:schemeClr val="bg1"/>
              </a:solidFill>
            </a:endParaRPr>
          </a:p>
        </p:txBody>
      </p:sp>
      <p:sp>
        <p:nvSpPr>
          <p:cNvPr id="17" name="Pentagon 16"/>
          <p:cNvSpPr/>
          <p:nvPr/>
        </p:nvSpPr>
        <p:spPr bwMode="auto">
          <a:xfrm rot="16200000">
            <a:off x="1117425" y="4394025"/>
            <a:ext cx="2108549" cy="533400"/>
          </a:xfrm>
          <a:prstGeom prst="homePlate">
            <a:avLst/>
          </a:prstGeom>
          <a:solidFill>
            <a:srgbClr val="E9213C"/>
          </a:solidFill>
          <a:ln w="12700" cap="flat" cmpd="sng" algn="ctr">
            <a:no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9" name="Title 1"/>
          <p:cNvSpPr txBox="1">
            <a:spLocks/>
          </p:cNvSpPr>
          <p:nvPr/>
        </p:nvSpPr>
        <p:spPr bwMode="auto">
          <a:xfrm rot="16200000">
            <a:off x="1562100" y="4686300"/>
            <a:ext cx="12192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5000"/>
              </a:lnSpc>
              <a:spcBef>
                <a:spcPct val="0"/>
              </a:spcBef>
              <a:spcAft>
                <a:spcPct val="0"/>
              </a:spcAft>
              <a:defRPr sz="3200">
                <a:solidFill>
                  <a:schemeClr val="tx2"/>
                </a:solidFill>
                <a:latin typeface="+mj-lt"/>
                <a:ea typeface="+mj-ea"/>
                <a:cs typeface="+mj-cs"/>
              </a:defRPr>
            </a:lvl1pPr>
            <a:lvl2pPr algn="l" rtl="0" eaLnBrk="1" fontAlgn="base" hangingPunct="1">
              <a:lnSpc>
                <a:spcPct val="95000"/>
              </a:lnSpc>
              <a:spcBef>
                <a:spcPct val="0"/>
              </a:spcBef>
              <a:spcAft>
                <a:spcPct val="0"/>
              </a:spcAft>
              <a:defRPr sz="3200">
                <a:solidFill>
                  <a:schemeClr val="tx2"/>
                </a:solidFill>
                <a:latin typeface="Arial" charset="0"/>
                <a:cs typeface="Arial" charset="0"/>
              </a:defRPr>
            </a:lvl2pPr>
            <a:lvl3pPr algn="l" rtl="0" eaLnBrk="1" fontAlgn="base" hangingPunct="1">
              <a:lnSpc>
                <a:spcPct val="95000"/>
              </a:lnSpc>
              <a:spcBef>
                <a:spcPct val="0"/>
              </a:spcBef>
              <a:spcAft>
                <a:spcPct val="0"/>
              </a:spcAft>
              <a:defRPr sz="3200">
                <a:solidFill>
                  <a:schemeClr val="tx2"/>
                </a:solidFill>
                <a:latin typeface="Arial" charset="0"/>
                <a:cs typeface="Arial" charset="0"/>
              </a:defRPr>
            </a:lvl3pPr>
            <a:lvl4pPr algn="l" rtl="0" eaLnBrk="1" fontAlgn="base" hangingPunct="1">
              <a:lnSpc>
                <a:spcPct val="95000"/>
              </a:lnSpc>
              <a:spcBef>
                <a:spcPct val="0"/>
              </a:spcBef>
              <a:spcAft>
                <a:spcPct val="0"/>
              </a:spcAft>
              <a:defRPr sz="3200">
                <a:solidFill>
                  <a:schemeClr val="tx2"/>
                </a:solidFill>
                <a:latin typeface="Arial" charset="0"/>
                <a:cs typeface="Arial" charset="0"/>
              </a:defRPr>
            </a:lvl4pPr>
            <a:lvl5pPr algn="l" rtl="0" eaLnBrk="1" fontAlgn="base" hangingPunct="1">
              <a:lnSpc>
                <a:spcPct val="95000"/>
              </a:lnSpc>
              <a:spcBef>
                <a:spcPct val="0"/>
              </a:spcBef>
              <a:spcAft>
                <a:spcPct val="0"/>
              </a:spcAft>
              <a:defRPr sz="3200">
                <a:solidFill>
                  <a:schemeClr val="tx2"/>
                </a:solidFill>
                <a:latin typeface="Arial" charset="0"/>
                <a:cs typeface="Arial" charset="0"/>
              </a:defRPr>
            </a:lvl5pPr>
            <a:lvl6pPr marL="457200" algn="l" rtl="0" eaLnBrk="1" fontAlgn="base" hangingPunct="1">
              <a:lnSpc>
                <a:spcPct val="95000"/>
              </a:lnSpc>
              <a:spcBef>
                <a:spcPct val="0"/>
              </a:spcBef>
              <a:spcAft>
                <a:spcPct val="0"/>
              </a:spcAft>
              <a:defRPr sz="3200">
                <a:solidFill>
                  <a:schemeClr val="tx2"/>
                </a:solidFill>
                <a:latin typeface="Arial" charset="0"/>
                <a:cs typeface="Arial" charset="0"/>
              </a:defRPr>
            </a:lvl6pPr>
            <a:lvl7pPr marL="914400" algn="l" rtl="0" eaLnBrk="1" fontAlgn="base" hangingPunct="1">
              <a:lnSpc>
                <a:spcPct val="95000"/>
              </a:lnSpc>
              <a:spcBef>
                <a:spcPct val="0"/>
              </a:spcBef>
              <a:spcAft>
                <a:spcPct val="0"/>
              </a:spcAft>
              <a:defRPr sz="3200">
                <a:solidFill>
                  <a:schemeClr val="tx2"/>
                </a:solidFill>
                <a:latin typeface="Arial" charset="0"/>
                <a:cs typeface="Arial" charset="0"/>
              </a:defRPr>
            </a:lvl7pPr>
            <a:lvl8pPr marL="1371600" algn="l" rtl="0" eaLnBrk="1" fontAlgn="base" hangingPunct="1">
              <a:lnSpc>
                <a:spcPct val="95000"/>
              </a:lnSpc>
              <a:spcBef>
                <a:spcPct val="0"/>
              </a:spcBef>
              <a:spcAft>
                <a:spcPct val="0"/>
              </a:spcAft>
              <a:defRPr sz="3200">
                <a:solidFill>
                  <a:schemeClr val="tx2"/>
                </a:solidFill>
                <a:latin typeface="Arial" charset="0"/>
                <a:cs typeface="Arial" charset="0"/>
              </a:defRPr>
            </a:lvl8pPr>
            <a:lvl9pPr marL="1828800" algn="l" rtl="0" eaLnBrk="1" fontAlgn="base" hangingPunct="1">
              <a:lnSpc>
                <a:spcPct val="95000"/>
              </a:lnSpc>
              <a:spcBef>
                <a:spcPct val="0"/>
              </a:spcBef>
              <a:spcAft>
                <a:spcPct val="0"/>
              </a:spcAft>
              <a:defRPr sz="3200">
                <a:solidFill>
                  <a:schemeClr val="tx2"/>
                </a:solidFill>
                <a:latin typeface="Arial" charset="0"/>
                <a:cs typeface="Arial" charset="0"/>
              </a:defRPr>
            </a:lvl9pPr>
          </a:lstStyle>
          <a:p>
            <a:r>
              <a:rPr lang="en-US" sz="2000" b="1" dirty="0" smtClean="0">
                <a:solidFill>
                  <a:schemeClr val="bg1"/>
                </a:solidFill>
              </a:rPr>
              <a:t>HTML</a:t>
            </a:r>
            <a:endParaRPr lang="en-US" sz="2000" b="1" dirty="0">
              <a:solidFill>
                <a:schemeClr val="bg1"/>
              </a:solidFill>
            </a:endParaRPr>
          </a:p>
        </p:txBody>
      </p:sp>
      <p:sp>
        <p:nvSpPr>
          <p:cNvPr id="20" name="Pentagon 19"/>
          <p:cNvSpPr/>
          <p:nvPr/>
        </p:nvSpPr>
        <p:spPr bwMode="auto">
          <a:xfrm rot="16200000">
            <a:off x="2336625" y="4394025"/>
            <a:ext cx="2108549" cy="533400"/>
          </a:xfrm>
          <a:prstGeom prst="homePlate">
            <a:avLst/>
          </a:prstGeom>
          <a:solidFill>
            <a:srgbClr val="E9213C"/>
          </a:solidFill>
          <a:ln w="12700" cap="flat" cmpd="sng" algn="ctr">
            <a:no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21" name="Title 1"/>
          <p:cNvSpPr txBox="1">
            <a:spLocks/>
          </p:cNvSpPr>
          <p:nvPr/>
        </p:nvSpPr>
        <p:spPr bwMode="auto">
          <a:xfrm rot="16200000">
            <a:off x="2781300" y="4686300"/>
            <a:ext cx="12192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5000"/>
              </a:lnSpc>
              <a:spcBef>
                <a:spcPct val="0"/>
              </a:spcBef>
              <a:spcAft>
                <a:spcPct val="0"/>
              </a:spcAft>
              <a:defRPr sz="3200">
                <a:solidFill>
                  <a:schemeClr val="tx2"/>
                </a:solidFill>
                <a:latin typeface="+mj-lt"/>
                <a:ea typeface="+mj-ea"/>
                <a:cs typeface="+mj-cs"/>
              </a:defRPr>
            </a:lvl1pPr>
            <a:lvl2pPr algn="l" rtl="0" eaLnBrk="1" fontAlgn="base" hangingPunct="1">
              <a:lnSpc>
                <a:spcPct val="95000"/>
              </a:lnSpc>
              <a:spcBef>
                <a:spcPct val="0"/>
              </a:spcBef>
              <a:spcAft>
                <a:spcPct val="0"/>
              </a:spcAft>
              <a:defRPr sz="3200">
                <a:solidFill>
                  <a:schemeClr val="tx2"/>
                </a:solidFill>
                <a:latin typeface="Arial" charset="0"/>
                <a:cs typeface="Arial" charset="0"/>
              </a:defRPr>
            </a:lvl2pPr>
            <a:lvl3pPr algn="l" rtl="0" eaLnBrk="1" fontAlgn="base" hangingPunct="1">
              <a:lnSpc>
                <a:spcPct val="95000"/>
              </a:lnSpc>
              <a:spcBef>
                <a:spcPct val="0"/>
              </a:spcBef>
              <a:spcAft>
                <a:spcPct val="0"/>
              </a:spcAft>
              <a:defRPr sz="3200">
                <a:solidFill>
                  <a:schemeClr val="tx2"/>
                </a:solidFill>
                <a:latin typeface="Arial" charset="0"/>
                <a:cs typeface="Arial" charset="0"/>
              </a:defRPr>
            </a:lvl3pPr>
            <a:lvl4pPr algn="l" rtl="0" eaLnBrk="1" fontAlgn="base" hangingPunct="1">
              <a:lnSpc>
                <a:spcPct val="95000"/>
              </a:lnSpc>
              <a:spcBef>
                <a:spcPct val="0"/>
              </a:spcBef>
              <a:spcAft>
                <a:spcPct val="0"/>
              </a:spcAft>
              <a:defRPr sz="3200">
                <a:solidFill>
                  <a:schemeClr val="tx2"/>
                </a:solidFill>
                <a:latin typeface="Arial" charset="0"/>
                <a:cs typeface="Arial" charset="0"/>
              </a:defRPr>
            </a:lvl4pPr>
            <a:lvl5pPr algn="l" rtl="0" eaLnBrk="1" fontAlgn="base" hangingPunct="1">
              <a:lnSpc>
                <a:spcPct val="95000"/>
              </a:lnSpc>
              <a:spcBef>
                <a:spcPct val="0"/>
              </a:spcBef>
              <a:spcAft>
                <a:spcPct val="0"/>
              </a:spcAft>
              <a:defRPr sz="3200">
                <a:solidFill>
                  <a:schemeClr val="tx2"/>
                </a:solidFill>
                <a:latin typeface="Arial" charset="0"/>
                <a:cs typeface="Arial" charset="0"/>
              </a:defRPr>
            </a:lvl5pPr>
            <a:lvl6pPr marL="457200" algn="l" rtl="0" eaLnBrk="1" fontAlgn="base" hangingPunct="1">
              <a:lnSpc>
                <a:spcPct val="95000"/>
              </a:lnSpc>
              <a:spcBef>
                <a:spcPct val="0"/>
              </a:spcBef>
              <a:spcAft>
                <a:spcPct val="0"/>
              </a:spcAft>
              <a:defRPr sz="3200">
                <a:solidFill>
                  <a:schemeClr val="tx2"/>
                </a:solidFill>
                <a:latin typeface="Arial" charset="0"/>
                <a:cs typeface="Arial" charset="0"/>
              </a:defRPr>
            </a:lvl6pPr>
            <a:lvl7pPr marL="914400" algn="l" rtl="0" eaLnBrk="1" fontAlgn="base" hangingPunct="1">
              <a:lnSpc>
                <a:spcPct val="95000"/>
              </a:lnSpc>
              <a:spcBef>
                <a:spcPct val="0"/>
              </a:spcBef>
              <a:spcAft>
                <a:spcPct val="0"/>
              </a:spcAft>
              <a:defRPr sz="3200">
                <a:solidFill>
                  <a:schemeClr val="tx2"/>
                </a:solidFill>
                <a:latin typeface="Arial" charset="0"/>
                <a:cs typeface="Arial" charset="0"/>
              </a:defRPr>
            </a:lvl7pPr>
            <a:lvl8pPr marL="1371600" algn="l" rtl="0" eaLnBrk="1" fontAlgn="base" hangingPunct="1">
              <a:lnSpc>
                <a:spcPct val="95000"/>
              </a:lnSpc>
              <a:spcBef>
                <a:spcPct val="0"/>
              </a:spcBef>
              <a:spcAft>
                <a:spcPct val="0"/>
              </a:spcAft>
              <a:defRPr sz="3200">
                <a:solidFill>
                  <a:schemeClr val="tx2"/>
                </a:solidFill>
                <a:latin typeface="Arial" charset="0"/>
                <a:cs typeface="Arial" charset="0"/>
              </a:defRPr>
            </a:lvl8pPr>
            <a:lvl9pPr marL="1828800" algn="l" rtl="0" eaLnBrk="1" fontAlgn="base" hangingPunct="1">
              <a:lnSpc>
                <a:spcPct val="95000"/>
              </a:lnSpc>
              <a:spcBef>
                <a:spcPct val="0"/>
              </a:spcBef>
              <a:spcAft>
                <a:spcPct val="0"/>
              </a:spcAft>
              <a:defRPr sz="3200">
                <a:solidFill>
                  <a:schemeClr val="tx2"/>
                </a:solidFill>
                <a:latin typeface="Arial" charset="0"/>
                <a:cs typeface="Arial" charset="0"/>
              </a:defRPr>
            </a:lvl9pPr>
          </a:lstStyle>
          <a:p>
            <a:r>
              <a:rPr lang="en-US" sz="2000" b="1" dirty="0" smtClean="0">
                <a:solidFill>
                  <a:schemeClr val="bg1"/>
                </a:solidFill>
              </a:rPr>
              <a:t>HTML5</a:t>
            </a:r>
            <a:endParaRPr lang="en-US" sz="2000" b="1" dirty="0">
              <a:solidFill>
                <a:schemeClr val="bg1"/>
              </a:solidFill>
            </a:endParaRPr>
          </a:p>
        </p:txBody>
      </p:sp>
      <p:sp>
        <p:nvSpPr>
          <p:cNvPr id="22" name="Pentagon 21"/>
          <p:cNvSpPr/>
          <p:nvPr/>
        </p:nvSpPr>
        <p:spPr bwMode="auto">
          <a:xfrm rot="16200000">
            <a:off x="3555825" y="4394025"/>
            <a:ext cx="2108549" cy="533400"/>
          </a:xfrm>
          <a:prstGeom prst="homePlate">
            <a:avLst/>
          </a:prstGeom>
          <a:solidFill>
            <a:srgbClr val="E9213C"/>
          </a:solidFill>
          <a:ln w="12700" cap="flat" cmpd="sng" algn="ctr">
            <a:no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23" name="Title 1"/>
          <p:cNvSpPr txBox="1">
            <a:spLocks/>
          </p:cNvSpPr>
          <p:nvPr/>
        </p:nvSpPr>
        <p:spPr bwMode="auto">
          <a:xfrm rot="16200000">
            <a:off x="3886200" y="4572000"/>
            <a:ext cx="1447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5000"/>
              </a:lnSpc>
              <a:spcBef>
                <a:spcPct val="0"/>
              </a:spcBef>
              <a:spcAft>
                <a:spcPct val="0"/>
              </a:spcAft>
              <a:defRPr sz="3200">
                <a:solidFill>
                  <a:schemeClr val="tx2"/>
                </a:solidFill>
                <a:latin typeface="+mj-lt"/>
                <a:ea typeface="+mj-ea"/>
                <a:cs typeface="+mj-cs"/>
              </a:defRPr>
            </a:lvl1pPr>
            <a:lvl2pPr algn="l" rtl="0" eaLnBrk="1" fontAlgn="base" hangingPunct="1">
              <a:lnSpc>
                <a:spcPct val="95000"/>
              </a:lnSpc>
              <a:spcBef>
                <a:spcPct val="0"/>
              </a:spcBef>
              <a:spcAft>
                <a:spcPct val="0"/>
              </a:spcAft>
              <a:defRPr sz="3200">
                <a:solidFill>
                  <a:schemeClr val="tx2"/>
                </a:solidFill>
                <a:latin typeface="Arial" charset="0"/>
                <a:cs typeface="Arial" charset="0"/>
              </a:defRPr>
            </a:lvl2pPr>
            <a:lvl3pPr algn="l" rtl="0" eaLnBrk="1" fontAlgn="base" hangingPunct="1">
              <a:lnSpc>
                <a:spcPct val="95000"/>
              </a:lnSpc>
              <a:spcBef>
                <a:spcPct val="0"/>
              </a:spcBef>
              <a:spcAft>
                <a:spcPct val="0"/>
              </a:spcAft>
              <a:defRPr sz="3200">
                <a:solidFill>
                  <a:schemeClr val="tx2"/>
                </a:solidFill>
                <a:latin typeface="Arial" charset="0"/>
                <a:cs typeface="Arial" charset="0"/>
              </a:defRPr>
            </a:lvl3pPr>
            <a:lvl4pPr algn="l" rtl="0" eaLnBrk="1" fontAlgn="base" hangingPunct="1">
              <a:lnSpc>
                <a:spcPct val="95000"/>
              </a:lnSpc>
              <a:spcBef>
                <a:spcPct val="0"/>
              </a:spcBef>
              <a:spcAft>
                <a:spcPct val="0"/>
              </a:spcAft>
              <a:defRPr sz="3200">
                <a:solidFill>
                  <a:schemeClr val="tx2"/>
                </a:solidFill>
                <a:latin typeface="Arial" charset="0"/>
                <a:cs typeface="Arial" charset="0"/>
              </a:defRPr>
            </a:lvl4pPr>
            <a:lvl5pPr algn="l" rtl="0" eaLnBrk="1" fontAlgn="base" hangingPunct="1">
              <a:lnSpc>
                <a:spcPct val="95000"/>
              </a:lnSpc>
              <a:spcBef>
                <a:spcPct val="0"/>
              </a:spcBef>
              <a:spcAft>
                <a:spcPct val="0"/>
              </a:spcAft>
              <a:defRPr sz="3200">
                <a:solidFill>
                  <a:schemeClr val="tx2"/>
                </a:solidFill>
                <a:latin typeface="Arial" charset="0"/>
                <a:cs typeface="Arial" charset="0"/>
              </a:defRPr>
            </a:lvl5pPr>
            <a:lvl6pPr marL="457200" algn="l" rtl="0" eaLnBrk="1" fontAlgn="base" hangingPunct="1">
              <a:lnSpc>
                <a:spcPct val="95000"/>
              </a:lnSpc>
              <a:spcBef>
                <a:spcPct val="0"/>
              </a:spcBef>
              <a:spcAft>
                <a:spcPct val="0"/>
              </a:spcAft>
              <a:defRPr sz="3200">
                <a:solidFill>
                  <a:schemeClr val="tx2"/>
                </a:solidFill>
                <a:latin typeface="Arial" charset="0"/>
                <a:cs typeface="Arial" charset="0"/>
              </a:defRPr>
            </a:lvl6pPr>
            <a:lvl7pPr marL="914400" algn="l" rtl="0" eaLnBrk="1" fontAlgn="base" hangingPunct="1">
              <a:lnSpc>
                <a:spcPct val="95000"/>
              </a:lnSpc>
              <a:spcBef>
                <a:spcPct val="0"/>
              </a:spcBef>
              <a:spcAft>
                <a:spcPct val="0"/>
              </a:spcAft>
              <a:defRPr sz="3200">
                <a:solidFill>
                  <a:schemeClr val="tx2"/>
                </a:solidFill>
                <a:latin typeface="Arial" charset="0"/>
                <a:cs typeface="Arial" charset="0"/>
              </a:defRPr>
            </a:lvl7pPr>
            <a:lvl8pPr marL="1371600" algn="l" rtl="0" eaLnBrk="1" fontAlgn="base" hangingPunct="1">
              <a:lnSpc>
                <a:spcPct val="95000"/>
              </a:lnSpc>
              <a:spcBef>
                <a:spcPct val="0"/>
              </a:spcBef>
              <a:spcAft>
                <a:spcPct val="0"/>
              </a:spcAft>
              <a:defRPr sz="3200">
                <a:solidFill>
                  <a:schemeClr val="tx2"/>
                </a:solidFill>
                <a:latin typeface="Arial" charset="0"/>
                <a:cs typeface="Arial" charset="0"/>
              </a:defRPr>
            </a:lvl8pPr>
            <a:lvl9pPr marL="1828800" algn="l" rtl="0" eaLnBrk="1" fontAlgn="base" hangingPunct="1">
              <a:lnSpc>
                <a:spcPct val="95000"/>
              </a:lnSpc>
              <a:spcBef>
                <a:spcPct val="0"/>
              </a:spcBef>
              <a:spcAft>
                <a:spcPct val="0"/>
              </a:spcAft>
              <a:defRPr sz="3200">
                <a:solidFill>
                  <a:schemeClr val="tx2"/>
                </a:solidFill>
                <a:latin typeface="Arial" charset="0"/>
                <a:cs typeface="Arial" charset="0"/>
              </a:defRPr>
            </a:lvl9pPr>
          </a:lstStyle>
          <a:p>
            <a:r>
              <a:rPr lang="en-US" sz="2000" b="1" dirty="0" smtClean="0">
                <a:solidFill>
                  <a:schemeClr val="bg1"/>
                </a:solidFill>
              </a:rPr>
              <a:t>Look &amp; Feel</a:t>
            </a:r>
            <a:endParaRPr lang="en-US" sz="2000" b="1" dirty="0">
              <a:solidFill>
                <a:schemeClr val="bg1"/>
              </a:solidFill>
            </a:endParaRPr>
          </a:p>
        </p:txBody>
      </p:sp>
      <p:sp>
        <p:nvSpPr>
          <p:cNvPr id="24" name="Pentagon 23"/>
          <p:cNvSpPr/>
          <p:nvPr/>
        </p:nvSpPr>
        <p:spPr bwMode="auto">
          <a:xfrm rot="16200000">
            <a:off x="5994225" y="4394025"/>
            <a:ext cx="2108549" cy="533400"/>
          </a:xfrm>
          <a:prstGeom prst="homePlate">
            <a:avLst/>
          </a:prstGeom>
          <a:solidFill>
            <a:srgbClr val="E9213C"/>
          </a:solidFill>
          <a:ln w="12700" cap="flat" cmpd="sng" algn="ctr">
            <a:no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25" name="Title 1"/>
          <p:cNvSpPr txBox="1">
            <a:spLocks/>
          </p:cNvSpPr>
          <p:nvPr/>
        </p:nvSpPr>
        <p:spPr bwMode="auto">
          <a:xfrm rot="16200000">
            <a:off x="6438900" y="4686300"/>
            <a:ext cx="12192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5000"/>
              </a:lnSpc>
              <a:spcBef>
                <a:spcPct val="0"/>
              </a:spcBef>
              <a:spcAft>
                <a:spcPct val="0"/>
              </a:spcAft>
              <a:defRPr sz="3200">
                <a:solidFill>
                  <a:schemeClr val="tx2"/>
                </a:solidFill>
                <a:latin typeface="+mj-lt"/>
                <a:ea typeface="+mj-ea"/>
                <a:cs typeface="+mj-cs"/>
              </a:defRPr>
            </a:lvl1pPr>
            <a:lvl2pPr algn="l" rtl="0" eaLnBrk="1" fontAlgn="base" hangingPunct="1">
              <a:lnSpc>
                <a:spcPct val="95000"/>
              </a:lnSpc>
              <a:spcBef>
                <a:spcPct val="0"/>
              </a:spcBef>
              <a:spcAft>
                <a:spcPct val="0"/>
              </a:spcAft>
              <a:defRPr sz="3200">
                <a:solidFill>
                  <a:schemeClr val="tx2"/>
                </a:solidFill>
                <a:latin typeface="Arial" charset="0"/>
                <a:cs typeface="Arial" charset="0"/>
              </a:defRPr>
            </a:lvl2pPr>
            <a:lvl3pPr algn="l" rtl="0" eaLnBrk="1" fontAlgn="base" hangingPunct="1">
              <a:lnSpc>
                <a:spcPct val="95000"/>
              </a:lnSpc>
              <a:spcBef>
                <a:spcPct val="0"/>
              </a:spcBef>
              <a:spcAft>
                <a:spcPct val="0"/>
              </a:spcAft>
              <a:defRPr sz="3200">
                <a:solidFill>
                  <a:schemeClr val="tx2"/>
                </a:solidFill>
                <a:latin typeface="Arial" charset="0"/>
                <a:cs typeface="Arial" charset="0"/>
              </a:defRPr>
            </a:lvl3pPr>
            <a:lvl4pPr algn="l" rtl="0" eaLnBrk="1" fontAlgn="base" hangingPunct="1">
              <a:lnSpc>
                <a:spcPct val="95000"/>
              </a:lnSpc>
              <a:spcBef>
                <a:spcPct val="0"/>
              </a:spcBef>
              <a:spcAft>
                <a:spcPct val="0"/>
              </a:spcAft>
              <a:defRPr sz="3200">
                <a:solidFill>
                  <a:schemeClr val="tx2"/>
                </a:solidFill>
                <a:latin typeface="Arial" charset="0"/>
                <a:cs typeface="Arial" charset="0"/>
              </a:defRPr>
            </a:lvl4pPr>
            <a:lvl5pPr algn="l" rtl="0" eaLnBrk="1" fontAlgn="base" hangingPunct="1">
              <a:lnSpc>
                <a:spcPct val="95000"/>
              </a:lnSpc>
              <a:spcBef>
                <a:spcPct val="0"/>
              </a:spcBef>
              <a:spcAft>
                <a:spcPct val="0"/>
              </a:spcAft>
              <a:defRPr sz="3200">
                <a:solidFill>
                  <a:schemeClr val="tx2"/>
                </a:solidFill>
                <a:latin typeface="Arial" charset="0"/>
                <a:cs typeface="Arial" charset="0"/>
              </a:defRPr>
            </a:lvl5pPr>
            <a:lvl6pPr marL="457200" algn="l" rtl="0" eaLnBrk="1" fontAlgn="base" hangingPunct="1">
              <a:lnSpc>
                <a:spcPct val="95000"/>
              </a:lnSpc>
              <a:spcBef>
                <a:spcPct val="0"/>
              </a:spcBef>
              <a:spcAft>
                <a:spcPct val="0"/>
              </a:spcAft>
              <a:defRPr sz="3200">
                <a:solidFill>
                  <a:schemeClr val="tx2"/>
                </a:solidFill>
                <a:latin typeface="Arial" charset="0"/>
                <a:cs typeface="Arial" charset="0"/>
              </a:defRPr>
            </a:lvl6pPr>
            <a:lvl7pPr marL="914400" algn="l" rtl="0" eaLnBrk="1" fontAlgn="base" hangingPunct="1">
              <a:lnSpc>
                <a:spcPct val="95000"/>
              </a:lnSpc>
              <a:spcBef>
                <a:spcPct val="0"/>
              </a:spcBef>
              <a:spcAft>
                <a:spcPct val="0"/>
              </a:spcAft>
              <a:defRPr sz="3200">
                <a:solidFill>
                  <a:schemeClr val="tx2"/>
                </a:solidFill>
                <a:latin typeface="Arial" charset="0"/>
                <a:cs typeface="Arial" charset="0"/>
              </a:defRPr>
            </a:lvl7pPr>
            <a:lvl8pPr marL="1371600" algn="l" rtl="0" eaLnBrk="1" fontAlgn="base" hangingPunct="1">
              <a:lnSpc>
                <a:spcPct val="95000"/>
              </a:lnSpc>
              <a:spcBef>
                <a:spcPct val="0"/>
              </a:spcBef>
              <a:spcAft>
                <a:spcPct val="0"/>
              </a:spcAft>
              <a:defRPr sz="3200">
                <a:solidFill>
                  <a:schemeClr val="tx2"/>
                </a:solidFill>
                <a:latin typeface="Arial" charset="0"/>
                <a:cs typeface="Arial" charset="0"/>
              </a:defRPr>
            </a:lvl8pPr>
            <a:lvl9pPr marL="1828800" algn="l" rtl="0" eaLnBrk="1" fontAlgn="base" hangingPunct="1">
              <a:lnSpc>
                <a:spcPct val="95000"/>
              </a:lnSpc>
              <a:spcBef>
                <a:spcPct val="0"/>
              </a:spcBef>
              <a:spcAft>
                <a:spcPct val="0"/>
              </a:spcAft>
              <a:defRPr sz="3200">
                <a:solidFill>
                  <a:schemeClr val="tx2"/>
                </a:solidFill>
                <a:latin typeface="Arial" charset="0"/>
                <a:cs typeface="Arial" charset="0"/>
              </a:defRPr>
            </a:lvl9pPr>
          </a:lstStyle>
          <a:p>
            <a:r>
              <a:rPr lang="en-US" sz="2000" b="1" dirty="0" smtClean="0">
                <a:solidFill>
                  <a:schemeClr val="bg1"/>
                </a:solidFill>
              </a:rPr>
              <a:t>XML</a:t>
            </a:r>
            <a:endParaRPr lang="en-US" sz="2000" b="1" dirty="0">
              <a:solidFill>
                <a:schemeClr val="bg1"/>
              </a:solidFill>
            </a:endParaRPr>
          </a:p>
        </p:txBody>
      </p:sp>
      <p:sp>
        <p:nvSpPr>
          <p:cNvPr id="26" name="Pentagon 25"/>
          <p:cNvSpPr/>
          <p:nvPr/>
        </p:nvSpPr>
        <p:spPr bwMode="auto">
          <a:xfrm rot="16200000">
            <a:off x="4851225" y="4394025"/>
            <a:ext cx="2108549" cy="533400"/>
          </a:xfrm>
          <a:prstGeom prst="homePlate">
            <a:avLst/>
          </a:prstGeom>
          <a:solidFill>
            <a:srgbClr val="E9213C"/>
          </a:solidFill>
          <a:ln w="12700" cap="flat" cmpd="sng" algn="ctr">
            <a:no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27" name="Title 1"/>
          <p:cNvSpPr txBox="1">
            <a:spLocks/>
          </p:cNvSpPr>
          <p:nvPr/>
        </p:nvSpPr>
        <p:spPr bwMode="auto">
          <a:xfrm rot="16200000">
            <a:off x="5034897" y="4425297"/>
            <a:ext cx="1741205"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5000"/>
              </a:lnSpc>
              <a:spcBef>
                <a:spcPct val="0"/>
              </a:spcBef>
              <a:spcAft>
                <a:spcPct val="0"/>
              </a:spcAft>
              <a:defRPr sz="3200">
                <a:solidFill>
                  <a:schemeClr val="tx2"/>
                </a:solidFill>
                <a:latin typeface="+mj-lt"/>
                <a:ea typeface="+mj-ea"/>
                <a:cs typeface="+mj-cs"/>
              </a:defRPr>
            </a:lvl1pPr>
            <a:lvl2pPr algn="l" rtl="0" eaLnBrk="1" fontAlgn="base" hangingPunct="1">
              <a:lnSpc>
                <a:spcPct val="95000"/>
              </a:lnSpc>
              <a:spcBef>
                <a:spcPct val="0"/>
              </a:spcBef>
              <a:spcAft>
                <a:spcPct val="0"/>
              </a:spcAft>
              <a:defRPr sz="3200">
                <a:solidFill>
                  <a:schemeClr val="tx2"/>
                </a:solidFill>
                <a:latin typeface="Arial" charset="0"/>
                <a:cs typeface="Arial" charset="0"/>
              </a:defRPr>
            </a:lvl2pPr>
            <a:lvl3pPr algn="l" rtl="0" eaLnBrk="1" fontAlgn="base" hangingPunct="1">
              <a:lnSpc>
                <a:spcPct val="95000"/>
              </a:lnSpc>
              <a:spcBef>
                <a:spcPct val="0"/>
              </a:spcBef>
              <a:spcAft>
                <a:spcPct val="0"/>
              </a:spcAft>
              <a:defRPr sz="3200">
                <a:solidFill>
                  <a:schemeClr val="tx2"/>
                </a:solidFill>
                <a:latin typeface="Arial" charset="0"/>
                <a:cs typeface="Arial" charset="0"/>
              </a:defRPr>
            </a:lvl3pPr>
            <a:lvl4pPr algn="l" rtl="0" eaLnBrk="1" fontAlgn="base" hangingPunct="1">
              <a:lnSpc>
                <a:spcPct val="95000"/>
              </a:lnSpc>
              <a:spcBef>
                <a:spcPct val="0"/>
              </a:spcBef>
              <a:spcAft>
                <a:spcPct val="0"/>
              </a:spcAft>
              <a:defRPr sz="3200">
                <a:solidFill>
                  <a:schemeClr val="tx2"/>
                </a:solidFill>
                <a:latin typeface="Arial" charset="0"/>
                <a:cs typeface="Arial" charset="0"/>
              </a:defRPr>
            </a:lvl4pPr>
            <a:lvl5pPr algn="l" rtl="0" eaLnBrk="1" fontAlgn="base" hangingPunct="1">
              <a:lnSpc>
                <a:spcPct val="95000"/>
              </a:lnSpc>
              <a:spcBef>
                <a:spcPct val="0"/>
              </a:spcBef>
              <a:spcAft>
                <a:spcPct val="0"/>
              </a:spcAft>
              <a:defRPr sz="3200">
                <a:solidFill>
                  <a:schemeClr val="tx2"/>
                </a:solidFill>
                <a:latin typeface="Arial" charset="0"/>
                <a:cs typeface="Arial" charset="0"/>
              </a:defRPr>
            </a:lvl5pPr>
            <a:lvl6pPr marL="457200" algn="l" rtl="0" eaLnBrk="1" fontAlgn="base" hangingPunct="1">
              <a:lnSpc>
                <a:spcPct val="95000"/>
              </a:lnSpc>
              <a:spcBef>
                <a:spcPct val="0"/>
              </a:spcBef>
              <a:spcAft>
                <a:spcPct val="0"/>
              </a:spcAft>
              <a:defRPr sz="3200">
                <a:solidFill>
                  <a:schemeClr val="tx2"/>
                </a:solidFill>
                <a:latin typeface="Arial" charset="0"/>
                <a:cs typeface="Arial" charset="0"/>
              </a:defRPr>
            </a:lvl6pPr>
            <a:lvl7pPr marL="914400" algn="l" rtl="0" eaLnBrk="1" fontAlgn="base" hangingPunct="1">
              <a:lnSpc>
                <a:spcPct val="95000"/>
              </a:lnSpc>
              <a:spcBef>
                <a:spcPct val="0"/>
              </a:spcBef>
              <a:spcAft>
                <a:spcPct val="0"/>
              </a:spcAft>
              <a:defRPr sz="3200">
                <a:solidFill>
                  <a:schemeClr val="tx2"/>
                </a:solidFill>
                <a:latin typeface="Arial" charset="0"/>
                <a:cs typeface="Arial" charset="0"/>
              </a:defRPr>
            </a:lvl7pPr>
            <a:lvl8pPr marL="1371600" algn="l" rtl="0" eaLnBrk="1" fontAlgn="base" hangingPunct="1">
              <a:lnSpc>
                <a:spcPct val="95000"/>
              </a:lnSpc>
              <a:spcBef>
                <a:spcPct val="0"/>
              </a:spcBef>
              <a:spcAft>
                <a:spcPct val="0"/>
              </a:spcAft>
              <a:defRPr sz="3200">
                <a:solidFill>
                  <a:schemeClr val="tx2"/>
                </a:solidFill>
                <a:latin typeface="Arial" charset="0"/>
                <a:cs typeface="Arial" charset="0"/>
              </a:defRPr>
            </a:lvl8pPr>
            <a:lvl9pPr marL="1828800" algn="l" rtl="0" eaLnBrk="1" fontAlgn="base" hangingPunct="1">
              <a:lnSpc>
                <a:spcPct val="95000"/>
              </a:lnSpc>
              <a:spcBef>
                <a:spcPct val="0"/>
              </a:spcBef>
              <a:spcAft>
                <a:spcPct val="0"/>
              </a:spcAft>
              <a:defRPr sz="3200">
                <a:solidFill>
                  <a:schemeClr val="tx2"/>
                </a:solidFill>
                <a:latin typeface="Arial" charset="0"/>
                <a:cs typeface="Arial" charset="0"/>
              </a:defRPr>
            </a:lvl9pPr>
          </a:lstStyle>
          <a:p>
            <a:r>
              <a:rPr lang="en-US" sz="2000" b="1" dirty="0" smtClean="0">
                <a:solidFill>
                  <a:schemeClr val="bg1"/>
                </a:solidFill>
              </a:rPr>
              <a:t>Content Only</a:t>
            </a:r>
            <a:endParaRPr lang="en-US" sz="2000" b="1" dirty="0">
              <a:solidFill>
                <a:schemeClr val="bg1"/>
              </a:solidFill>
            </a:endParaRPr>
          </a:p>
        </p:txBody>
      </p:sp>
      <p:sp>
        <p:nvSpPr>
          <p:cNvPr id="3" name="Oval 2"/>
          <p:cNvSpPr/>
          <p:nvPr/>
        </p:nvSpPr>
        <p:spPr>
          <a:xfrm>
            <a:off x="795094" y="3227585"/>
            <a:ext cx="941832" cy="941832"/>
          </a:xfrm>
          <a:prstGeom prst="ellipse">
            <a:avLst/>
          </a:prstGeom>
          <a:noFill/>
          <a:ln w="203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71816909"/>
      </p:ext>
    </p:extLst>
  </p:cSld>
  <p:clrMapOvr>
    <a:masterClrMapping/>
  </p:clrMapOvr>
  <mc:AlternateContent xmlns:mc="http://schemas.openxmlformats.org/markup-compatibility/2006" xmlns:p14="http://schemas.microsoft.com/office/powerpoint/2010/main">
    <mc:Choice Requires="p14">
      <p:transition spd="slow" p14:dur="2000" advTm="11309"/>
    </mc:Choice>
    <mc:Fallback xmlns="">
      <p:transition xmlns:p14="http://schemas.microsoft.com/office/powerpoint/2010/main" spd="slow" advTm="11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the Future the Web?</a:t>
            </a:r>
            <a:endParaRPr lang="en-US" dirty="0"/>
          </a:p>
        </p:txBody>
      </p:sp>
      <p:pic>
        <p:nvPicPr>
          <p:cNvPr id="7" name="Picture 6"/>
          <p:cNvPicPr>
            <a:picLocks noChangeAspect="1"/>
          </p:cNvPicPr>
          <p:nvPr/>
        </p:nvPicPr>
        <p:blipFill rotWithShape="1">
          <a:blip r:embed="rId5"/>
          <a:srcRect l="18251"/>
          <a:stretch/>
        </p:blipFill>
        <p:spPr>
          <a:xfrm>
            <a:off x="9289142" y="1264021"/>
            <a:ext cx="5921462" cy="4571717"/>
          </a:xfrm>
          <a:prstGeom prst="rect">
            <a:avLst/>
          </a:prstGeom>
        </p:spPr>
      </p:pic>
      <p:sp>
        <p:nvSpPr>
          <p:cNvPr id="6" name="Content Placeholder 2"/>
          <p:cNvSpPr txBox="1">
            <a:spLocks/>
          </p:cNvSpPr>
          <p:nvPr/>
        </p:nvSpPr>
        <p:spPr>
          <a:xfrm>
            <a:off x="457201" y="1954920"/>
            <a:ext cx="3746500" cy="463637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600" kern="1200">
                <a:solidFill>
                  <a:srgbClr val="F2806C"/>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rgbClr val="F2806C"/>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E9213C"/>
              </a:buClr>
              <a:buFont typeface="Wingdings" charset="2"/>
              <a:buChar char="§"/>
            </a:pPr>
            <a:r>
              <a:rPr lang="en-US" sz="1800" strike="sngStrike" dirty="0" smtClean="0">
                <a:solidFill>
                  <a:schemeClr val="bg1"/>
                </a:solidFill>
                <a:latin typeface="Akzidenz Grotesk BE"/>
                <a:cs typeface="Akzidenz Grotesk BE"/>
              </a:rPr>
              <a:t>Firefox OS</a:t>
            </a:r>
          </a:p>
          <a:p>
            <a:pPr>
              <a:buClr>
                <a:srgbClr val="E9213C"/>
              </a:buClr>
              <a:buFont typeface="Wingdings" charset="2"/>
              <a:buChar char="§"/>
            </a:pPr>
            <a:r>
              <a:rPr lang="en-US" sz="1800" strike="sngStrike" dirty="0" err="1" smtClean="0">
                <a:solidFill>
                  <a:schemeClr val="bg1"/>
                </a:solidFill>
                <a:latin typeface="Akzidenz Grotesk BE"/>
                <a:cs typeface="Akzidenz Grotesk BE"/>
              </a:rPr>
              <a:t>WebOS</a:t>
            </a:r>
            <a:endParaRPr lang="en-US" sz="1800" strike="sngStrike" dirty="0" smtClean="0">
              <a:solidFill>
                <a:schemeClr val="bg1"/>
              </a:solidFill>
              <a:latin typeface="Akzidenz Grotesk BE"/>
              <a:cs typeface="Akzidenz Grotesk BE"/>
            </a:endParaRPr>
          </a:p>
          <a:p>
            <a:pPr>
              <a:buClr>
                <a:srgbClr val="E9213C"/>
              </a:buClr>
              <a:buFont typeface="Wingdings" charset="2"/>
              <a:buChar char="§"/>
            </a:pPr>
            <a:r>
              <a:rPr lang="en-US" sz="1800" dirty="0" smtClean="0">
                <a:solidFill>
                  <a:schemeClr val="bg1"/>
                </a:solidFill>
                <a:latin typeface="Akzidenz Grotesk BE"/>
                <a:cs typeface="Akzidenz Grotesk BE"/>
              </a:rPr>
              <a:t>W3C</a:t>
            </a:r>
          </a:p>
          <a:p>
            <a:pPr>
              <a:buClr>
                <a:srgbClr val="E9213C"/>
              </a:buClr>
              <a:buFont typeface="Wingdings" charset="2"/>
              <a:buChar char="§"/>
            </a:pPr>
            <a:r>
              <a:rPr lang="en-US" sz="1800" dirty="0" smtClean="0">
                <a:solidFill>
                  <a:schemeClr val="bg1"/>
                </a:solidFill>
                <a:latin typeface="Akzidenz Grotesk BE"/>
                <a:cs typeface="Akzidenz Grotesk BE"/>
              </a:rPr>
              <a:t>Amazon</a:t>
            </a:r>
            <a:endParaRPr lang="en-US" sz="1800" dirty="0">
              <a:solidFill>
                <a:schemeClr val="bg1"/>
              </a:solidFill>
              <a:latin typeface="Akzidenz Grotesk BE"/>
              <a:cs typeface="Akzidenz Grotesk BE"/>
            </a:endParaRPr>
          </a:p>
          <a:p>
            <a:pPr marL="0" indent="0">
              <a:buFont typeface="Arial"/>
              <a:buNone/>
            </a:pPr>
            <a:endParaRPr lang="en-US" sz="2000" dirty="0" smtClean="0">
              <a:latin typeface="Akzidenz Grotesk BE"/>
              <a:cs typeface="Akzidenz Grotesk BE"/>
            </a:endParaRPr>
          </a:p>
          <a:p>
            <a:pPr marL="0" indent="0">
              <a:buFont typeface="Arial"/>
              <a:buNone/>
            </a:pPr>
            <a:r>
              <a:rPr lang="en-US" sz="2000" dirty="0" smtClean="0">
                <a:latin typeface="Akzidenz Grotesk BE"/>
                <a:cs typeface="Akzidenz Grotesk BE"/>
              </a:rPr>
              <a:t>Niche, or future… for now.</a:t>
            </a:r>
          </a:p>
        </p:txBody>
      </p:sp>
      <p:pic>
        <p:nvPicPr>
          <p:cNvPr id="3" name="Picture 2"/>
          <p:cNvPicPr>
            <a:picLocks noChangeAspect="1"/>
          </p:cNvPicPr>
          <p:nvPr/>
        </p:nvPicPr>
        <p:blipFill>
          <a:blip r:embed="rId6"/>
          <a:stretch>
            <a:fillRect/>
          </a:stretch>
        </p:blipFill>
        <p:spPr>
          <a:xfrm>
            <a:off x="5805714" y="1954921"/>
            <a:ext cx="2881086" cy="2881086"/>
          </a:xfrm>
          <a:prstGeom prst="rect">
            <a:avLst/>
          </a:prstGeom>
        </p:spPr>
      </p:pic>
      <p:pic>
        <p:nvPicPr>
          <p:cNvPr id="4" name="Picture 3"/>
          <p:cNvPicPr>
            <a:picLocks noChangeAspect="1"/>
          </p:cNvPicPr>
          <p:nvPr/>
        </p:nvPicPr>
        <p:blipFill>
          <a:blip r:embed="rId7"/>
          <a:stretch>
            <a:fillRect/>
          </a:stretch>
        </p:blipFill>
        <p:spPr>
          <a:xfrm>
            <a:off x="-4668763" y="4286374"/>
            <a:ext cx="3992587" cy="2207665"/>
          </a:xfrm>
          <a:prstGeom prst="rect">
            <a:avLst/>
          </a:prstGeom>
        </p:spPr>
      </p:pic>
      <p:pic>
        <p:nvPicPr>
          <p:cNvPr id="8" name="Picture 7"/>
          <p:cNvPicPr>
            <a:picLocks noChangeAspect="1"/>
          </p:cNvPicPr>
          <p:nvPr/>
        </p:nvPicPr>
        <p:blipFill>
          <a:blip r:embed="rId8"/>
          <a:stretch>
            <a:fillRect/>
          </a:stretch>
        </p:blipFill>
        <p:spPr>
          <a:xfrm>
            <a:off x="4953000" y="4986865"/>
            <a:ext cx="3733800" cy="1181100"/>
          </a:xfrm>
          <a:prstGeom prst="rect">
            <a:avLst/>
          </a:prstGeom>
        </p:spPr>
      </p:pic>
      <p:pic>
        <p:nvPicPr>
          <p:cNvPr id="9" name="Picture 8"/>
          <p:cNvPicPr>
            <a:picLocks noChangeAspect="1"/>
          </p:cNvPicPr>
          <p:nvPr/>
        </p:nvPicPr>
        <p:blipFill rotWithShape="1">
          <a:blip r:embed="rId9"/>
          <a:srcRect l="17850" t="15203" r="18001" b="18474"/>
          <a:stretch/>
        </p:blipFill>
        <p:spPr>
          <a:xfrm>
            <a:off x="529771" y="4362572"/>
            <a:ext cx="3494601" cy="2030896"/>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cxnSp>
        <p:nvCxnSpPr>
          <p:cNvPr id="11" name="Straight Connector 10"/>
          <p:cNvCxnSpPr/>
          <p:nvPr/>
        </p:nvCxnSpPr>
        <p:spPr>
          <a:xfrm flipH="1">
            <a:off x="4953000" y="5177118"/>
            <a:ext cx="4038600" cy="65862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400449" y="3088214"/>
            <a:ext cx="1185862" cy="461665"/>
          </a:xfrm>
          <a:prstGeom prst="rect">
            <a:avLst/>
          </a:prstGeom>
          <a:solidFill>
            <a:srgbClr val="FFC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smtClean="0"/>
              <a:t>UPDATE</a:t>
            </a:r>
            <a:endParaRPr lang="en-US" sz="2400" dirty="0"/>
          </a:p>
        </p:txBody>
      </p:sp>
    </p:spTree>
    <p:extLst>
      <p:ext uri="{BB962C8B-B14F-4D97-AF65-F5344CB8AC3E}">
        <p14:creationId xmlns:p14="http://schemas.microsoft.com/office/powerpoint/2010/main" val="2996152427"/>
      </p:ext>
    </p:extLst>
  </p:cSld>
  <p:clrMapOvr>
    <a:masterClrMapping/>
  </p:clrMapOvr>
  <mc:AlternateContent xmlns:mc="http://schemas.openxmlformats.org/markup-compatibility/2006" xmlns:p14="http://schemas.microsoft.com/office/powerpoint/2010/main">
    <mc:Choice Requires="p14">
      <p:transition spd="slow" p14:dur="2000" advTm="48979"/>
    </mc:Choice>
    <mc:Fallback xmlns="">
      <p:transition xmlns:p14="http://schemas.microsoft.com/office/powerpoint/2010/main" spd="slow" advTm="48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5854" y="2836465"/>
            <a:ext cx="7501468" cy="861774"/>
          </a:xfrm>
          <a:prstGeom prst="rect">
            <a:avLst/>
          </a:prstGeom>
          <a:solidFill>
            <a:schemeClr val="tx1"/>
          </a:solidFill>
        </p:spPr>
        <p:txBody>
          <a:bodyPr wrap="square" rtlCol="0">
            <a:spAutoFit/>
          </a:bodyPr>
          <a:lstStyle/>
          <a:p>
            <a:pPr algn="ctr">
              <a:lnSpc>
                <a:spcPct val="130000"/>
              </a:lnSpc>
            </a:pPr>
            <a:r>
              <a:rPr lang="en-US" sz="4000" dirty="0" smtClean="0">
                <a:solidFill>
                  <a:srgbClr val="F2806C"/>
                </a:solidFill>
                <a:latin typeface="Palatino"/>
                <a:cs typeface="Palatino"/>
              </a:rPr>
              <a:t>Beware false savings.</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98103707"/>
      </p:ext>
    </p:extLst>
  </p:cSld>
  <p:clrMapOvr>
    <a:masterClrMapping/>
  </p:clrMapOvr>
  <mc:AlternateContent xmlns:mc="http://schemas.openxmlformats.org/markup-compatibility/2006" xmlns:p14="http://schemas.microsoft.com/office/powerpoint/2010/main">
    <mc:Choice Requires="p14">
      <p:transition p14:dur="400" advTm="60603">
        <p:fade/>
      </p:transition>
    </mc:Choice>
    <mc:Fallback xmlns="">
      <p:transition xmlns:p14="http://schemas.microsoft.com/office/powerpoint/2010/main" advTm="606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0290" y="1481938"/>
            <a:ext cx="7501468" cy="707886"/>
          </a:xfrm>
          <a:prstGeom prst="rect">
            <a:avLst/>
          </a:prstGeom>
          <a:noFill/>
        </p:spPr>
        <p:txBody>
          <a:bodyPr wrap="square" rtlCol="0">
            <a:spAutoFit/>
          </a:bodyPr>
          <a:lstStyle/>
          <a:p>
            <a:r>
              <a:rPr lang="en-US" sz="4000" dirty="0" smtClean="0">
                <a:solidFill>
                  <a:srgbClr val="F2806C"/>
                </a:solidFill>
                <a:latin typeface="Palatino"/>
                <a:cs typeface="Palatino"/>
              </a:rPr>
              <a:t>In Part 5:</a:t>
            </a:r>
          </a:p>
        </p:txBody>
      </p:sp>
      <p:sp>
        <p:nvSpPr>
          <p:cNvPr id="4" name="Content Placeholder 2"/>
          <p:cNvSpPr>
            <a:spLocks noGrp="1"/>
          </p:cNvSpPr>
          <p:nvPr>
            <p:ph idx="1"/>
          </p:nvPr>
        </p:nvSpPr>
        <p:spPr>
          <a:xfrm>
            <a:off x="457200" y="2298830"/>
            <a:ext cx="7913687" cy="4119736"/>
          </a:xfrm>
        </p:spPr>
        <p:txBody>
          <a:bodyPr>
            <a:normAutofit/>
          </a:bodyPr>
          <a:lstStyle/>
          <a:p>
            <a:pPr marL="0" indent="0">
              <a:buClr>
                <a:srgbClr val="E9213C"/>
              </a:buClr>
              <a:buNone/>
            </a:pPr>
            <a:r>
              <a:rPr lang="en-US" sz="2000" dirty="0" smtClean="0">
                <a:latin typeface="Akzidenz Grotesk BE"/>
                <a:cs typeface="Akzidenz Grotesk BE"/>
              </a:rPr>
              <a:t>Adaptive or responsive?</a:t>
            </a:r>
          </a:p>
          <a:p>
            <a:pPr>
              <a:buClr>
                <a:srgbClr val="E9213C"/>
              </a:buClr>
            </a:pPr>
            <a:r>
              <a:rPr lang="en-US" sz="2000" dirty="0" smtClean="0">
                <a:solidFill>
                  <a:srgbClr val="FFFFFF"/>
                </a:solidFill>
                <a:latin typeface="Akzidenz Grotesk BE"/>
                <a:cs typeface="Akzidenz Grotesk BE"/>
              </a:rPr>
              <a:t>Definitions</a:t>
            </a:r>
          </a:p>
          <a:p>
            <a:pPr>
              <a:buClr>
                <a:srgbClr val="E9213C"/>
              </a:buClr>
            </a:pPr>
            <a:r>
              <a:rPr lang="en-US" sz="2000" dirty="0" smtClean="0">
                <a:solidFill>
                  <a:srgbClr val="FFFFFF"/>
                </a:solidFill>
                <a:latin typeface="Akzidenz Grotesk BE"/>
                <a:cs typeface="Akzidenz Grotesk BE"/>
              </a:rPr>
              <a:t>Adaptive overview</a:t>
            </a:r>
          </a:p>
          <a:p>
            <a:pPr>
              <a:buClr>
                <a:srgbClr val="E9213C"/>
              </a:buClr>
            </a:pPr>
            <a:r>
              <a:rPr lang="en-US" sz="2000" dirty="0" smtClean="0">
                <a:solidFill>
                  <a:srgbClr val="FFFFFF"/>
                </a:solidFill>
                <a:latin typeface="Akzidenz Grotesk BE"/>
                <a:cs typeface="Akzidenz Grotesk BE"/>
              </a:rPr>
              <a:t>Responsive history</a:t>
            </a:r>
          </a:p>
          <a:p>
            <a:pPr>
              <a:buClr>
                <a:srgbClr val="E9213C"/>
              </a:buClr>
            </a:pPr>
            <a:r>
              <a:rPr lang="en-US" sz="2000" dirty="0" smtClean="0">
                <a:solidFill>
                  <a:srgbClr val="FFFFFF"/>
                </a:solidFill>
                <a:latin typeface="Akzidenz Grotesk BE"/>
                <a:cs typeface="Akzidenz Grotesk BE"/>
              </a:rPr>
              <a:t>History of device detection</a:t>
            </a:r>
          </a:p>
          <a:p>
            <a:pPr>
              <a:buClr>
                <a:srgbClr val="E9213C"/>
              </a:buClr>
            </a:pPr>
            <a:r>
              <a:rPr lang="en-US" sz="2000" dirty="0" smtClean="0">
                <a:solidFill>
                  <a:srgbClr val="FFFFFF"/>
                </a:solidFill>
                <a:latin typeface="Akzidenz Grotesk BE"/>
                <a:cs typeface="Akzidenz Grotesk BE"/>
              </a:rPr>
              <a:t>Client-side adaptation</a:t>
            </a:r>
          </a:p>
          <a:p>
            <a:pPr>
              <a:buClr>
                <a:srgbClr val="E9213C"/>
              </a:buClr>
            </a:pPr>
            <a:r>
              <a:rPr lang="en-US" sz="2000" dirty="0" smtClean="0">
                <a:solidFill>
                  <a:srgbClr val="FFFFFF"/>
                </a:solidFill>
                <a:latin typeface="Akzidenz Grotesk BE"/>
                <a:cs typeface="Akzidenz Grotesk BE"/>
              </a:rPr>
              <a:t>Separate sites</a:t>
            </a:r>
          </a:p>
          <a:p>
            <a:pPr>
              <a:buClr>
                <a:srgbClr val="E9213C"/>
              </a:buClr>
            </a:pPr>
            <a:r>
              <a:rPr lang="en-US" sz="2000" dirty="0" smtClean="0">
                <a:solidFill>
                  <a:srgbClr val="FFFFFF"/>
                </a:solidFill>
                <a:latin typeface="Akzidenz Grotesk BE"/>
                <a:cs typeface="Akzidenz Grotesk BE"/>
              </a:rPr>
              <a:t>Feature detection, not pages</a:t>
            </a:r>
          </a:p>
          <a:p>
            <a:pPr>
              <a:buClr>
                <a:srgbClr val="E9213C"/>
              </a:buClr>
            </a:pPr>
            <a:r>
              <a:rPr lang="en-US" sz="2000" dirty="0" smtClean="0">
                <a:solidFill>
                  <a:srgbClr val="FFFFFF"/>
                </a:solidFill>
                <a:latin typeface="Akzidenz Grotesk BE"/>
                <a:cs typeface="Akzidenz Grotesk BE"/>
              </a:rPr>
              <a:t>Examples</a:t>
            </a:r>
          </a:p>
          <a:p>
            <a:pPr>
              <a:buClr>
                <a:srgbClr val="E9213C"/>
              </a:buClr>
            </a:pPr>
            <a:endParaRPr lang="en-US" sz="2000" dirty="0" smtClean="0">
              <a:solidFill>
                <a:srgbClr val="FFFFFF"/>
              </a:solidFill>
              <a:latin typeface="Akzidenz Grotesk BE"/>
              <a:cs typeface="Akzidenz Grotesk BE"/>
            </a:endParaRPr>
          </a:p>
          <a:p>
            <a:pPr>
              <a:buClr>
                <a:srgbClr val="E9213C"/>
              </a:buClr>
            </a:pPr>
            <a:endParaRPr lang="en-US" sz="2000" dirty="0">
              <a:solidFill>
                <a:srgbClr val="FFFFFF"/>
              </a:solidFill>
              <a:latin typeface="Akzidenz Grotesk BE"/>
              <a:cs typeface="Akzidenz Grotesk BE"/>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20058378"/>
      </p:ext>
    </p:extLst>
  </p:cSld>
  <p:clrMapOvr>
    <a:masterClrMapping/>
  </p:clrMapOvr>
  <mc:AlternateContent xmlns:mc="http://schemas.openxmlformats.org/markup-compatibility/2006" xmlns:p14="http://schemas.microsoft.com/office/powerpoint/2010/main">
    <mc:Choice Requires="p14">
      <p:transition p14:dur="400" advTm="8854">
        <p:fade/>
      </p:transition>
    </mc:Choice>
    <mc:Fallback xmlns="">
      <p:transition xmlns:p14="http://schemas.microsoft.com/office/powerpoint/2010/main" advTm="88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Native </a:t>
            </a:r>
            <a:r>
              <a:rPr lang="en-US" dirty="0"/>
              <a:t>or </a:t>
            </a:r>
            <a:r>
              <a:rPr lang="en-US" dirty="0" smtClean="0"/>
              <a:t>Hybrid?</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555929887"/>
              </p:ext>
            </p:extLst>
          </p:nvPr>
        </p:nvGraphicFramePr>
        <p:xfrm>
          <a:off x="457201" y="2614661"/>
          <a:ext cx="4297555" cy="3126681"/>
        </p:xfrm>
        <a:graphic>
          <a:graphicData uri="http://schemas.openxmlformats.org/drawingml/2006/table">
            <a:tbl>
              <a:tblPr firstRow="1" bandRow="1">
                <a:tableStyleId>{5C22544A-7EE6-4342-B048-85BDC9FD1C3A}</a:tableStyleId>
              </a:tblPr>
              <a:tblGrid>
                <a:gridCol w="962259"/>
                <a:gridCol w="208280"/>
                <a:gridCol w="3127016"/>
              </a:tblGrid>
              <a:tr h="10643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bg1"/>
                          </a:solidFill>
                          <a:latin typeface="Akzidenz Grotesk BE"/>
                          <a:cs typeface="Akzidenz Grotesk BE"/>
                        </a:rPr>
                        <a:t>Native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endParaRPr lang="en-US" sz="2000" dirty="0">
                        <a:solidFill>
                          <a:schemeClr val="bg1"/>
                        </a:solidFill>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r>
                        <a:rPr lang="en-US" sz="1800" b="0" dirty="0" smtClean="0">
                          <a:solidFill>
                            <a:schemeClr val="bg1"/>
                          </a:solidFill>
                          <a:latin typeface="Akzidenz Grotesk BE"/>
                          <a:cs typeface="Akzidenz Grotesk BE"/>
                        </a:rPr>
                        <a:t>Built with tools provided by the OS maker, and run directly on the OS.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r>
              <a:tr h="2062330">
                <a:tc>
                  <a:txBody>
                    <a:bodyPr/>
                    <a:lstStyle/>
                    <a:p>
                      <a:pPr marL="0" marR="0" indent="0" algn="l" defTabSz="457200" rtl="0" eaLnBrk="1" fontAlgn="auto" latinLnBrk="0" hangingPunct="1">
                        <a:lnSpc>
                          <a:spcPct val="100000"/>
                        </a:lnSpc>
                        <a:spcBef>
                          <a:spcPts val="0"/>
                        </a:spcBef>
                        <a:spcAft>
                          <a:spcPts val="0"/>
                        </a:spcAft>
                        <a:buClr>
                          <a:srgbClr val="FF0000"/>
                        </a:buClr>
                        <a:buSzTx/>
                        <a:buFont typeface="Wingdings" charset="2"/>
                        <a:buNone/>
                        <a:tabLst/>
                        <a:defRPr/>
                      </a:pPr>
                      <a:r>
                        <a:rPr lang="en-US" sz="1800" b="1" dirty="0" smtClean="0">
                          <a:solidFill>
                            <a:schemeClr val="bg1"/>
                          </a:solidFill>
                          <a:latin typeface="Akzidenz Grotesk BE"/>
                          <a:cs typeface="Akzidenz Grotesk BE"/>
                        </a:rPr>
                        <a:t>Hybrid</a:t>
                      </a:r>
                    </a:p>
                    <a:p>
                      <a:pPr marL="0" indent="0">
                        <a:buClr>
                          <a:srgbClr val="FF0000"/>
                        </a:buClr>
                        <a:buFont typeface="Wingdings" charset="2"/>
                        <a:buNone/>
                      </a:pPr>
                      <a:endParaRPr lang="en-US" sz="1800" dirty="0" smtClean="0">
                        <a:solidFill>
                          <a:schemeClr val="bg1"/>
                        </a:solidFill>
                        <a:latin typeface="Akzidenz Grotesk BE"/>
                        <a:cs typeface="Akzidenz Grotesk BE"/>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
                          <a:srgbClr val="FF0000"/>
                        </a:buClr>
                        <a:buSzTx/>
                        <a:buFont typeface="Wingdings" charset="2"/>
                        <a:buNone/>
                        <a:tabLst/>
                        <a:defRPr/>
                      </a:pPr>
                      <a:r>
                        <a:rPr lang="en-US" sz="1800" dirty="0" smtClean="0">
                          <a:solidFill>
                            <a:schemeClr val="bg1"/>
                          </a:solidFill>
                          <a:latin typeface="Akzidenz Grotesk BE"/>
                          <a:cs typeface="Akzidenz Grotesk BE"/>
                        </a:rPr>
                        <a:t>Uses a native wrapper, with part or all of the content and UI functions built using HTML technology. The HTML is provided by a local or remote server as needed. </a:t>
                      </a:r>
                    </a:p>
                    <a:p>
                      <a:pPr marL="0" indent="0">
                        <a:buClr>
                          <a:srgbClr val="FF0000"/>
                        </a:buClr>
                        <a:buFont typeface="Wingdings" charset="2"/>
                        <a:buNone/>
                      </a:pPr>
                      <a:endParaRPr lang="en-US" sz="1800" dirty="0" smtClean="0">
                        <a:solidFill>
                          <a:schemeClr val="bg1"/>
                        </a:solidFill>
                        <a:latin typeface="Akzidenz Grotesk BE"/>
                        <a:cs typeface="Akzidenz Grotesk BE"/>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bl>
          </a:graphicData>
        </a:graphic>
      </p:graphicFrame>
      <p:sp>
        <p:nvSpPr>
          <p:cNvPr id="5" name="Content Placeholder 2"/>
          <p:cNvSpPr>
            <a:spLocks noGrp="1"/>
          </p:cNvSpPr>
          <p:nvPr>
            <p:ph idx="1"/>
          </p:nvPr>
        </p:nvSpPr>
        <p:spPr>
          <a:xfrm>
            <a:off x="457200" y="1968233"/>
            <a:ext cx="8209367" cy="491794"/>
          </a:xfrm>
        </p:spPr>
        <p:txBody>
          <a:bodyPr/>
          <a:lstStyle/>
          <a:p>
            <a:pPr marL="0" indent="0">
              <a:buNone/>
            </a:pPr>
            <a:r>
              <a:rPr lang="en-US" sz="2000" dirty="0" smtClean="0">
                <a:latin typeface="Akzidenz Grotesk BE"/>
                <a:cs typeface="Akzidenz Grotesk BE"/>
              </a:rPr>
              <a:t>Actually a range of options:</a:t>
            </a:r>
          </a:p>
        </p:txBody>
      </p:sp>
      <p:pic>
        <p:nvPicPr>
          <p:cNvPr id="4" name="Picture 3" descr="Untitl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4756" y="1819820"/>
            <a:ext cx="4126630" cy="4133920"/>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87765672"/>
      </p:ext>
    </p:extLst>
  </p:cSld>
  <p:clrMapOvr>
    <a:masterClrMapping/>
  </p:clrMapOvr>
  <mc:AlternateContent xmlns:mc="http://schemas.openxmlformats.org/markup-compatibility/2006" xmlns:p14="http://schemas.microsoft.com/office/powerpoint/2010/main">
    <mc:Choice Requires="p14">
      <p:transition spd="slow" p14:dur="2000" advTm="40438"/>
    </mc:Choice>
    <mc:Fallback xmlns="">
      <p:transition xmlns:p14="http://schemas.microsoft.com/office/powerpoint/2010/main" spd="slow" advTm="40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isn’t New</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413772123"/>
              </p:ext>
            </p:extLst>
          </p:nvPr>
        </p:nvGraphicFramePr>
        <p:xfrm>
          <a:off x="457200" y="2051109"/>
          <a:ext cx="8229600" cy="2560320"/>
        </p:xfrm>
        <a:graphic>
          <a:graphicData uri="http://schemas.openxmlformats.org/drawingml/2006/table">
            <a:tbl>
              <a:tblPr firstRow="1" bandRow="1">
                <a:tableStyleId>{5C22544A-7EE6-4342-B048-85BDC9FD1C3A}</a:tableStyleId>
              </a:tblPr>
              <a:tblGrid>
                <a:gridCol w="4001773"/>
                <a:gridCol w="220878"/>
                <a:gridCol w="4006949"/>
              </a:tblGrid>
              <a:tr h="1919343">
                <a:tc>
                  <a:txBody>
                    <a:bodyPr/>
                    <a:lstStyle/>
                    <a:p>
                      <a:pPr marL="285750" indent="-285750">
                        <a:buClr>
                          <a:srgbClr val="FF0000"/>
                        </a:buClr>
                        <a:buFont typeface="Wingdings" charset="2"/>
                        <a:buChar char="§"/>
                      </a:pPr>
                      <a:r>
                        <a:rPr lang="en-US" sz="1800" b="0" dirty="0" smtClean="0">
                          <a:solidFill>
                            <a:schemeClr val="bg1"/>
                          </a:solidFill>
                          <a:latin typeface="Akzidenz Grotesk BE"/>
                          <a:cs typeface="Akzidenz Grotesk BE"/>
                        </a:rPr>
                        <a:t>Has been used on mobile for</a:t>
                      </a:r>
                      <a:r>
                        <a:rPr lang="en-US" sz="1800" b="0" baseline="0" dirty="0" smtClean="0">
                          <a:solidFill>
                            <a:schemeClr val="bg1"/>
                          </a:solidFill>
                          <a:latin typeface="Akzidenz Grotesk BE"/>
                          <a:cs typeface="Akzidenz Grotesk BE"/>
                        </a:rPr>
                        <a:t> over 10 years</a:t>
                      </a:r>
                      <a:r>
                        <a:rPr lang="en-US" sz="1800" b="0" dirty="0" smtClean="0">
                          <a:solidFill>
                            <a:schemeClr val="bg1"/>
                          </a:solidFill>
                          <a:latin typeface="Akzidenz Grotesk BE"/>
                          <a:cs typeface="Akzidenz Grotesk BE"/>
                        </a:rPr>
                        <a:t>. </a:t>
                      </a:r>
                    </a:p>
                    <a:p>
                      <a:pPr marL="285750" indent="-285750">
                        <a:buClr>
                          <a:srgbClr val="FF0000"/>
                        </a:buClr>
                        <a:buFont typeface="Wingdings" charset="2"/>
                        <a:buChar char="§"/>
                      </a:pPr>
                      <a:r>
                        <a:rPr lang="en-US" sz="1800" b="0" dirty="0" smtClean="0">
                          <a:solidFill>
                            <a:schemeClr val="bg1"/>
                          </a:solidFill>
                          <a:latin typeface="Akzidenz Grotesk BE"/>
                          <a:cs typeface="Akzidenz Grotesk BE"/>
                        </a:rPr>
                        <a:t>Many information-centric J2ME apps from about 2005 onward were hybrid. </a:t>
                      </a:r>
                    </a:p>
                    <a:p>
                      <a:pPr marL="285750" indent="-285750">
                        <a:buClr>
                          <a:srgbClr val="FF0000"/>
                        </a:buClr>
                        <a:buFont typeface="Wingdings" charset="2"/>
                        <a:buChar char="§"/>
                      </a:pPr>
                      <a:r>
                        <a:rPr lang="en-US" sz="1800" b="0" dirty="0" smtClean="0">
                          <a:solidFill>
                            <a:schemeClr val="bg1"/>
                          </a:solidFill>
                          <a:latin typeface="Akzidenz Grotesk BE"/>
                          <a:cs typeface="Akzidenz Grotesk BE"/>
                        </a:rPr>
                        <a:t>Used on desktops near the turn of the millennium for regularly-updated content like help for installed programs. </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b="0" dirty="0">
                        <a:solidFill>
                          <a:schemeClr val="bg1"/>
                        </a:solidFill>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Clr>
                          <a:srgbClr val="FF0000"/>
                        </a:buClr>
                        <a:buFont typeface="Wingdings" charset="2"/>
                        <a:buChar char="§"/>
                      </a:pPr>
                      <a:r>
                        <a:rPr lang="en-US" sz="1800" b="0" dirty="0" smtClean="0">
                          <a:solidFill>
                            <a:schemeClr val="bg1"/>
                          </a:solidFill>
                          <a:latin typeface="Akzidenz Grotesk BE"/>
                          <a:cs typeface="Akzidenz Grotesk BE"/>
                        </a:rPr>
                        <a:t>Does not require HTML5.</a:t>
                      </a:r>
                    </a:p>
                    <a:p>
                      <a:pPr marL="285750" indent="-285750">
                        <a:buClr>
                          <a:srgbClr val="FF0000"/>
                        </a:buClr>
                        <a:buFont typeface="Wingdings" charset="2"/>
                        <a:buChar char="§"/>
                      </a:pPr>
                      <a:r>
                        <a:rPr lang="en-US" sz="1800" b="0" dirty="0" smtClean="0">
                          <a:solidFill>
                            <a:schemeClr val="bg1"/>
                          </a:solidFill>
                          <a:latin typeface="Akzidenz Grotesk BE"/>
                          <a:cs typeface="Akzidenz Grotesk BE"/>
                        </a:rPr>
                        <a:t>Does not even require HTML. The same principle can be applied with other open data sources, like XML. </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96124052"/>
      </p:ext>
    </p:extLst>
  </p:cSld>
  <p:clrMapOvr>
    <a:masterClrMapping/>
  </p:clrMapOvr>
  <mc:AlternateContent xmlns:mc="http://schemas.openxmlformats.org/markup-compatibility/2006" xmlns:p14="http://schemas.microsoft.com/office/powerpoint/2010/main">
    <mc:Choice Requires="p14">
      <p:transition spd="slow" p14:dur="2000" advTm="18673"/>
    </mc:Choice>
    <mc:Fallback xmlns="">
      <p:transition xmlns:p14="http://schemas.microsoft.com/office/powerpoint/2010/main" spd="slow" advTm="18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Tools</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40210161"/>
              </p:ext>
            </p:extLst>
          </p:nvPr>
        </p:nvGraphicFramePr>
        <p:xfrm>
          <a:off x="457200" y="2014697"/>
          <a:ext cx="8229601" cy="4489415"/>
        </p:xfrm>
        <a:graphic>
          <a:graphicData uri="http://schemas.openxmlformats.org/drawingml/2006/table">
            <a:tbl>
              <a:tblPr firstRow="1" bandRow="1">
                <a:tableStyleId>{5C22544A-7EE6-4342-B048-85BDC9FD1C3A}</a:tableStyleId>
              </a:tblPr>
              <a:tblGrid>
                <a:gridCol w="1808405"/>
                <a:gridCol w="356304"/>
                <a:gridCol w="6064892"/>
              </a:tblGrid>
              <a:tr h="7883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err="1" smtClean="0">
                          <a:solidFill>
                            <a:schemeClr val="bg1"/>
                          </a:solidFill>
                          <a:latin typeface="Akzidenz Grotesk BE"/>
                          <a:cs typeface="Akzidenz Grotesk BE"/>
                        </a:rPr>
                        <a:t>Appcelerator</a:t>
                      </a:r>
                      <a:endParaRPr lang="en-US" sz="2000" b="1" dirty="0" smtClean="0">
                        <a:solidFill>
                          <a:schemeClr val="bg1"/>
                        </a:solidFill>
                        <a:latin typeface="Akzidenz Grotesk BE"/>
                        <a:cs typeface="Akzidenz Grotesk BE"/>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endParaRPr lang="en-US" sz="2000" dirty="0">
                        <a:solidFill>
                          <a:schemeClr val="bg1"/>
                        </a:solidFill>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r>
                        <a:rPr lang="en-US" sz="1800" b="0" dirty="0" smtClean="0">
                          <a:solidFill>
                            <a:schemeClr val="bg1"/>
                          </a:solidFill>
                          <a:latin typeface="Akzidenz Grotesk BE"/>
                          <a:cs typeface="Akzidenz Grotesk BE"/>
                        </a:rPr>
                        <a:t>Converts to native-</a:t>
                      </a:r>
                      <a:r>
                        <a:rPr lang="en-US" sz="1800" b="0" dirty="0" err="1" smtClean="0">
                          <a:solidFill>
                            <a:schemeClr val="bg1"/>
                          </a:solidFill>
                          <a:latin typeface="Akzidenz Grotesk BE"/>
                          <a:cs typeface="Akzidenz Grotesk BE"/>
                        </a:rPr>
                        <a:t>ish</a:t>
                      </a:r>
                      <a:r>
                        <a:rPr lang="en-US" sz="1800" b="0" dirty="0" smtClean="0">
                          <a:solidFill>
                            <a:schemeClr val="bg1"/>
                          </a:solidFill>
                          <a:latin typeface="Akzidenz Grotesk BE"/>
                          <a:cs typeface="Akzidenz Grotesk BE"/>
                        </a:rPr>
                        <a:t> code</a:t>
                      </a:r>
                      <a:r>
                        <a:rPr lang="en-US" sz="1800" b="0" baseline="0" dirty="0" smtClean="0">
                          <a:solidFill>
                            <a:schemeClr val="bg1"/>
                          </a:solidFill>
                          <a:latin typeface="Akzidenz Grotesk BE"/>
                          <a:cs typeface="Akzidenz Grotesk BE"/>
                        </a:rPr>
                        <a:t> to run. Acquisitions providing a more end-to-end experience with servers, analytics, etc. </a:t>
                      </a:r>
                      <a:endParaRPr lang="en-US" sz="1800" b="0" dirty="0" smtClean="0">
                        <a:solidFill>
                          <a:schemeClr val="bg1"/>
                        </a:solidFill>
                        <a:latin typeface="Akzidenz Grotesk BE"/>
                        <a:cs typeface="Akzidenz Grotesk BE"/>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r>
              <a:tr h="1097232">
                <a:tc>
                  <a:txBody>
                    <a:bodyPr/>
                    <a:lstStyle/>
                    <a:p>
                      <a:pPr marL="0" marR="0" indent="0" algn="l" defTabSz="457200" rtl="0" eaLnBrk="1" fontAlgn="auto" latinLnBrk="0" hangingPunct="1">
                        <a:lnSpc>
                          <a:spcPct val="100000"/>
                        </a:lnSpc>
                        <a:spcBef>
                          <a:spcPts val="0"/>
                        </a:spcBef>
                        <a:spcAft>
                          <a:spcPts val="0"/>
                        </a:spcAft>
                        <a:buClr>
                          <a:srgbClr val="FF0000"/>
                        </a:buClr>
                        <a:buSzTx/>
                        <a:buFont typeface="Wingdings" charset="2"/>
                        <a:buNone/>
                        <a:tabLst/>
                        <a:defRPr/>
                      </a:pPr>
                      <a:r>
                        <a:rPr lang="en-US" sz="1800" b="1" dirty="0" err="1" smtClean="0">
                          <a:solidFill>
                            <a:schemeClr val="bg1"/>
                          </a:solidFill>
                          <a:latin typeface="Akzidenz Grotesk BE"/>
                          <a:cs typeface="Akzidenz Grotesk BE"/>
                        </a:rPr>
                        <a:t>PhoneGap</a:t>
                      </a:r>
                      <a:r>
                        <a:rPr lang="en-US" sz="1800" b="1" dirty="0" smtClean="0">
                          <a:solidFill>
                            <a:schemeClr val="bg1"/>
                          </a:solidFill>
                          <a:latin typeface="Akzidenz Grotesk BE"/>
                          <a:cs typeface="Akzidenz Grotesk BE"/>
                        </a:rPr>
                        <a:t>/Cordova</a:t>
                      </a:r>
                    </a:p>
                    <a:p>
                      <a:pPr marL="0" indent="0">
                        <a:buClr>
                          <a:srgbClr val="FF0000"/>
                        </a:buClr>
                        <a:buFont typeface="Wingdings" charset="2"/>
                        <a:buNone/>
                      </a:pPr>
                      <a:endParaRPr lang="en-US" sz="1800" dirty="0" smtClean="0">
                        <a:solidFill>
                          <a:schemeClr val="bg1"/>
                        </a:solidFill>
                        <a:latin typeface="Akzidenz Grotesk BE"/>
                        <a:cs typeface="Akzidenz Grotesk BE"/>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
                          <a:srgbClr val="FF0000"/>
                        </a:buClr>
                        <a:buSzTx/>
                        <a:buFont typeface="Wingdings" charset="2"/>
                        <a:buNone/>
                        <a:tabLst/>
                        <a:defRPr/>
                      </a:pPr>
                      <a:r>
                        <a:rPr lang="en-US" sz="1800" dirty="0" smtClean="0">
                          <a:solidFill>
                            <a:schemeClr val="bg1"/>
                          </a:solidFill>
                          <a:latin typeface="Akzidenz Grotesk BE"/>
                          <a:cs typeface="Akzidenz Grotesk BE"/>
                        </a:rPr>
                        <a:t>Purely</a:t>
                      </a:r>
                      <a:r>
                        <a:rPr lang="en-US" sz="1800" baseline="0" dirty="0" smtClean="0">
                          <a:solidFill>
                            <a:schemeClr val="bg1"/>
                          </a:solidFill>
                          <a:latin typeface="Akzidenz Grotesk BE"/>
                          <a:cs typeface="Akzidenz Grotesk BE"/>
                        </a:rPr>
                        <a:t> hybrid, few native features available. One version f</a:t>
                      </a:r>
                      <a:r>
                        <a:rPr lang="en-US" sz="1800" dirty="0" smtClean="0">
                          <a:solidFill>
                            <a:schemeClr val="bg1"/>
                          </a:solidFill>
                          <a:latin typeface="Akzidenz Grotesk BE"/>
                          <a:cs typeface="Akzidenz Grotesk BE"/>
                        </a:rPr>
                        <a:t>airly open,</a:t>
                      </a:r>
                      <a:r>
                        <a:rPr lang="en-US" sz="1800" baseline="0" dirty="0" smtClean="0">
                          <a:solidFill>
                            <a:schemeClr val="bg1"/>
                          </a:solidFill>
                          <a:latin typeface="Akzidenz Grotesk BE"/>
                          <a:cs typeface="Akzidenz Grotesk BE"/>
                        </a:rPr>
                        <a:t> but plugins also of varying quality. Others with corporate backing, so vary in price and capabilities.</a:t>
                      </a: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796000">
                <a:tc>
                  <a:txBody>
                    <a:bodyPr/>
                    <a:lstStyle/>
                    <a:p>
                      <a:pPr marL="0" marR="0" indent="0" algn="l" defTabSz="457200" rtl="0" eaLnBrk="1" fontAlgn="auto" latinLnBrk="0" hangingPunct="1">
                        <a:lnSpc>
                          <a:spcPct val="100000"/>
                        </a:lnSpc>
                        <a:spcBef>
                          <a:spcPts val="0"/>
                        </a:spcBef>
                        <a:spcAft>
                          <a:spcPts val="0"/>
                        </a:spcAft>
                        <a:buClr>
                          <a:srgbClr val="FF0000"/>
                        </a:buClr>
                        <a:buSzTx/>
                        <a:buFont typeface="Wingdings" charset="2"/>
                        <a:buNone/>
                        <a:tabLst/>
                        <a:defRPr/>
                      </a:pPr>
                      <a:r>
                        <a:rPr lang="en-US" sz="1800" b="1" dirty="0" err="1" smtClean="0">
                          <a:solidFill>
                            <a:schemeClr val="bg1"/>
                          </a:solidFill>
                          <a:latin typeface="Akzidenz Grotesk BE"/>
                          <a:cs typeface="Akzidenz Grotesk BE"/>
                        </a:rPr>
                        <a:t>Sencha</a:t>
                      </a:r>
                      <a:endParaRPr lang="en-US" sz="1800" b="1" dirty="0" smtClean="0">
                        <a:solidFill>
                          <a:schemeClr val="bg1"/>
                        </a:solidFill>
                        <a:latin typeface="Akzidenz Grotesk BE"/>
                        <a:cs typeface="Akzidenz Grotesk BE"/>
                      </a:endParaRPr>
                    </a:p>
                    <a:p>
                      <a:pPr marL="0" indent="0">
                        <a:buClr>
                          <a:srgbClr val="FF0000"/>
                        </a:buClr>
                        <a:buFont typeface="Wingdings" charset="2"/>
                        <a:buNone/>
                      </a:pPr>
                      <a:endParaRPr lang="en-US" sz="1800" dirty="0" smtClean="0">
                        <a:solidFill>
                          <a:schemeClr val="bg1"/>
                        </a:solidFill>
                        <a:latin typeface="Akzidenz Grotesk BE"/>
                        <a:cs typeface="Akzidenz Grotesk BE"/>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indent="0">
                        <a:buClr>
                          <a:srgbClr val="FF0000"/>
                        </a:buClr>
                        <a:buFont typeface="Wingdings" charset="2"/>
                        <a:buNone/>
                      </a:pPr>
                      <a:r>
                        <a:rPr lang="en-US" sz="1800" dirty="0" smtClean="0">
                          <a:solidFill>
                            <a:schemeClr val="bg1"/>
                          </a:solidFill>
                          <a:latin typeface="Akzidenz Grotesk BE"/>
                          <a:cs typeface="Akzidenz Grotesk BE"/>
                        </a:rPr>
                        <a:t>Lots of neat UI</a:t>
                      </a:r>
                      <a:r>
                        <a:rPr lang="en-US" sz="1800" baseline="0" dirty="0" smtClean="0">
                          <a:solidFill>
                            <a:schemeClr val="bg1"/>
                          </a:solidFill>
                          <a:latin typeface="Akzidenz Grotesk BE"/>
                          <a:cs typeface="Akzidenz Grotesk BE"/>
                        </a:rPr>
                        <a:t> features, but requires learning a new language, and paying licensing. </a:t>
                      </a:r>
                      <a:endParaRPr lang="en-US" sz="1800" dirty="0" smtClean="0">
                        <a:solidFill>
                          <a:schemeClr val="bg1"/>
                        </a:solidFill>
                        <a:latin typeface="Akzidenz Grotesk BE"/>
                        <a:cs typeface="Akzidenz Grotesk BE"/>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623096">
                <a:tc>
                  <a:txBody>
                    <a:bodyPr/>
                    <a:lstStyle/>
                    <a:p>
                      <a:pPr marL="0" indent="0">
                        <a:buClr>
                          <a:srgbClr val="FF0000"/>
                        </a:buClr>
                        <a:buFont typeface="Wingdings" charset="2"/>
                        <a:buNone/>
                      </a:pPr>
                      <a:r>
                        <a:rPr lang="en-US" sz="1800" b="1" dirty="0" smtClean="0">
                          <a:solidFill>
                            <a:schemeClr val="bg1"/>
                          </a:solidFill>
                          <a:latin typeface="Akzidenz Grotesk BE"/>
                          <a:cs typeface="Akzidenz Grotesk BE"/>
                        </a:rPr>
                        <a:t>Corona</a:t>
                      </a: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indent="0">
                        <a:buClr>
                          <a:srgbClr val="FF0000"/>
                        </a:buClr>
                        <a:buFont typeface="Wingdings" charset="2"/>
                        <a:buNone/>
                      </a:pPr>
                      <a:r>
                        <a:rPr lang="en-US" sz="1800" dirty="0" smtClean="0">
                          <a:solidFill>
                            <a:schemeClr val="bg1"/>
                          </a:solidFill>
                          <a:latin typeface="Akzidenz Grotesk BE"/>
                          <a:cs typeface="Akzidenz Grotesk BE"/>
                        </a:rPr>
                        <a:t>Only for </a:t>
                      </a:r>
                      <a:r>
                        <a:rPr lang="en-US" sz="1800" dirty="0" err="1" smtClean="0">
                          <a:solidFill>
                            <a:schemeClr val="bg1"/>
                          </a:solidFill>
                          <a:latin typeface="Akzidenz Grotesk BE"/>
                          <a:cs typeface="Akzidenz Grotesk BE"/>
                        </a:rPr>
                        <a:t>iOS</a:t>
                      </a:r>
                      <a:r>
                        <a:rPr lang="en-US" sz="1800" dirty="0" smtClean="0">
                          <a:solidFill>
                            <a:schemeClr val="bg1"/>
                          </a:solidFill>
                          <a:latin typeface="Akzidenz Grotesk BE"/>
                          <a:cs typeface="Akzidenz Grotesk BE"/>
                        </a:rPr>
                        <a:t>, Android</a:t>
                      </a:r>
                      <a:r>
                        <a:rPr lang="en-US" sz="1800" baseline="0" dirty="0" smtClean="0">
                          <a:solidFill>
                            <a:schemeClr val="bg1"/>
                          </a:solidFill>
                          <a:latin typeface="Akzidenz Grotesk BE"/>
                          <a:cs typeface="Akzidenz Grotesk BE"/>
                        </a:rPr>
                        <a:t> and Nook Color for some reason.</a:t>
                      </a:r>
                      <a:endParaRPr lang="en-US" sz="1800" dirty="0" smtClean="0">
                        <a:solidFill>
                          <a:schemeClr val="bg1"/>
                        </a:solidFill>
                        <a:latin typeface="Akzidenz Grotesk BE"/>
                        <a:cs typeface="Akzidenz Grotesk BE"/>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1184727">
                <a:tc>
                  <a:txBody>
                    <a:bodyPr/>
                    <a:lstStyle/>
                    <a:p>
                      <a:pPr marL="0" indent="0">
                        <a:buClr>
                          <a:srgbClr val="FF0000"/>
                        </a:buClr>
                        <a:buFont typeface="Wingdings" charset="2"/>
                        <a:buNone/>
                      </a:pPr>
                      <a:r>
                        <a:rPr lang="en-US" sz="1800" b="1" dirty="0" smtClean="0">
                          <a:solidFill>
                            <a:schemeClr val="bg1"/>
                          </a:solidFill>
                          <a:latin typeface="Akzidenz Grotesk BE"/>
                          <a:cs typeface="Akzidenz Grotesk BE"/>
                        </a:rPr>
                        <a:t>Custom</a:t>
                      </a: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indent="0">
                        <a:buClr>
                          <a:srgbClr val="FF0000"/>
                        </a:buClr>
                        <a:buFont typeface="Wingdings" charset="2"/>
                        <a:buNone/>
                      </a:pPr>
                      <a:r>
                        <a:rPr lang="en-US" sz="1800" dirty="0" smtClean="0">
                          <a:solidFill>
                            <a:schemeClr val="bg1"/>
                          </a:solidFill>
                          <a:latin typeface="Akzidenz Grotesk BE"/>
                          <a:cs typeface="Akzidenz Grotesk BE"/>
                        </a:rPr>
                        <a:t>Run</a:t>
                      </a:r>
                      <a:r>
                        <a:rPr lang="en-US" sz="1800" baseline="0" dirty="0" smtClean="0">
                          <a:solidFill>
                            <a:schemeClr val="bg1"/>
                          </a:solidFill>
                          <a:latin typeface="Akzidenz Grotesk BE"/>
                          <a:cs typeface="Akzidenz Grotesk BE"/>
                        </a:rPr>
                        <a:t> away</a:t>
                      </a:r>
                      <a:endParaRPr lang="en-US" sz="1800" dirty="0" smtClean="0">
                        <a:solidFill>
                          <a:schemeClr val="bg1"/>
                        </a:solidFill>
                        <a:latin typeface="Akzidenz Grotesk BE"/>
                        <a:cs typeface="Akzidenz Grotesk BE"/>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bl>
          </a:graphicData>
        </a:graphic>
      </p:graphicFrame>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39673364"/>
      </p:ext>
    </p:extLst>
  </p:cSld>
  <p:clrMapOvr>
    <a:masterClrMapping/>
  </p:clrMapOvr>
  <mc:AlternateContent xmlns:mc="http://schemas.openxmlformats.org/markup-compatibility/2006" xmlns:p14="http://schemas.microsoft.com/office/powerpoint/2010/main">
    <mc:Choice Requires="p14">
      <p:transition spd="slow" p14:dur="2000" advTm="68743"/>
    </mc:Choice>
    <mc:Fallback xmlns="">
      <p:transition xmlns:p14="http://schemas.microsoft.com/office/powerpoint/2010/main" spd="slow" advTm="68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4102548205"/>
              </p:ext>
            </p:extLst>
          </p:nvPr>
        </p:nvGraphicFramePr>
        <p:xfrm>
          <a:off x="457200" y="1934317"/>
          <a:ext cx="8229600" cy="4265150"/>
        </p:xfrm>
        <a:graphic>
          <a:graphicData uri="http://schemas.openxmlformats.org/drawingml/2006/table">
            <a:tbl>
              <a:tblPr firstRow="1" bandRow="1">
                <a:tableStyleId>{5C22544A-7EE6-4342-B048-85BDC9FD1C3A}</a:tableStyleId>
              </a:tblPr>
              <a:tblGrid>
                <a:gridCol w="4001773"/>
                <a:gridCol w="220878"/>
                <a:gridCol w="4006949"/>
              </a:tblGrid>
              <a:tr h="42646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bg1"/>
                          </a:solidFill>
                          <a:latin typeface="Akzidenz Grotesk BE"/>
                          <a:cs typeface="Akzidenz Grotesk BE"/>
                        </a:rPr>
                        <a:t>Native is</a:t>
                      </a:r>
                      <a:r>
                        <a:rPr lang="en-US" sz="2000" b="1" baseline="0" dirty="0" smtClean="0">
                          <a:solidFill>
                            <a:schemeClr val="bg1"/>
                          </a:solidFill>
                          <a:latin typeface="Akzidenz Grotesk BE"/>
                          <a:cs typeface="Akzidenz Grotesk BE"/>
                        </a:rPr>
                        <a:t> Native</a:t>
                      </a:r>
                      <a:endParaRPr lang="en-US" sz="2000" b="1" dirty="0" smtClean="0">
                        <a:solidFill>
                          <a:schemeClr val="bg1"/>
                        </a:solidFill>
                        <a:latin typeface="Akzidenz Grotesk BE"/>
                        <a:cs typeface="Akzidenz Grotesk BE"/>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endParaRPr lang="en-US" sz="2000" dirty="0">
                        <a:solidFill>
                          <a:schemeClr val="bg1"/>
                        </a:solidFill>
                      </a:endParaRPr>
                    </a:p>
                  </a:txBody>
                  <a:tcP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bg1"/>
                          </a:solidFill>
                          <a:latin typeface="Akzidenz Grotesk BE"/>
                          <a:cs typeface="Akzidenz Grotesk BE"/>
                        </a:rPr>
                        <a:t>Hybrid is</a:t>
                      </a:r>
                      <a:r>
                        <a:rPr lang="en-US" sz="2000" b="1" baseline="0" dirty="0" smtClean="0">
                          <a:solidFill>
                            <a:schemeClr val="bg1"/>
                          </a:solidFill>
                          <a:latin typeface="Akzidenz Grotesk BE"/>
                          <a:cs typeface="Akzidenz Grotesk BE"/>
                        </a:rPr>
                        <a:t> Easy… and Hard</a:t>
                      </a:r>
                      <a:endParaRPr lang="en-US" sz="2000" b="1" dirty="0" smtClean="0">
                        <a:solidFill>
                          <a:schemeClr val="bg1"/>
                        </a:solidFill>
                        <a:latin typeface="Akzidenz Grotesk BE"/>
                        <a:cs typeface="Akzidenz Grotesk BE"/>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r>
              <a:tr h="1919343">
                <a:tc>
                  <a:txBody>
                    <a:bodyPr/>
                    <a:lstStyle/>
                    <a:p>
                      <a:pPr marL="285750" indent="-285750">
                        <a:buClr>
                          <a:srgbClr val="FF0000"/>
                        </a:buClr>
                        <a:buFont typeface="Wingdings" charset="2"/>
                        <a:buChar char="§"/>
                      </a:pPr>
                      <a:r>
                        <a:rPr lang="en-US" sz="1800" dirty="0" smtClean="0">
                          <a:solidFill>
                            <a:schemeClr val="bg1"/>
                          </a:solidFill>
                          <a:latin typeface="Akzidenz Grotesk BE"/>
                          <a:cs typeface="Akzidenz Grotesk BE"/>
                        </a:rPr>
                        <a:t>Best opportunity for good performance. </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Full access to device and OS features. </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Adapts</a:t>
                      </a:r>
                      <a:r>
                        <a:rPr lang="en-US" sz="1800" baseline="0" dirty="0" smtClean="0">
                          <a:solidFill>
                            <a:schemeClr val="bg1"/>
                          </a:solidFill>
                          <a:latin typeface="Akzidenz Grotesk BE"/>
                          <a:cs typeface="Akzidenz Grotesk BE"/>
                        </a:rPr>
                        <a:t> to latest device UI and features.</a:t>
                      </a:r>
                      <a:endParaRPr lang="en-US" sz="1800" dirty="0" smtClean="0">
                        <a:solidFill>
                          <a:schemeClr val="bg1"/>
                        </a:solidFill>
                        <a:latin typeface="Akzidenz Grotesk BE"/>
                        <a:cs typeface="Akzidenz Grotesk BE"/>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285750" indent="-285750">
                        <a:buClr>
                          <a:srgbClr val="FF0000"/>
                        </a:buClr>
                        <a:buFont typeface="Wingdings" charset="2"/>
                        <a:buChar char="§"/>
                      </a:pPr>
                      <a:r>
                        <a:rPr lang="en-US" sz="1800" dirty="0" smtClean="0">
                          <a:solidFill>
                            <a:schemeClr val="bg1"/>
                          </a:solidFill>
                          <a:latin typeface="Akzidenz Grotesk BE"/>
                          <a:cs typeface="Akzidenz Grotesk BE"/>
                        </a:rPr>
                        <a:t>Use existing HTML content. </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Leverage existing processes and development resources. </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Can immediately update content. </a:t>
                      </a: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r>
              <a:tr h="1919343">
                <a:tc>
                  <a:txBody>
                    <a:bodyPr/>
                    <a:lstStyle/>
                    <a:p>
                      <a:pPr marL="285750" indent="-285750">
                        <a:buClr>
                          <a:srgbClr val="FF0000"/>
                        </a:buClr>
                        <a:buFont typeface="Wingdings" charset="2"/>
                        <a:buChar char="§"/>
                      </a:pPr>
                      <a:r>
                        <a:rPr lang="en-US" sz="1800" dirty="0" smtClean="0">
                          <a:solidFill>
                            <a:schemeClr val="bg1"/>
                          </a:solidFill>
                          <a:latin typeface="Akzidenz Grotesk BE"/>
                          <a:cs typeface="Akzidenz Grotesk BE"/>
                        </a:rPr>
                        <a:t>Each platform requires independent code, teams.</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Management of </a:t>
                      </a:r>
                      <a:r>
                        <a:rPr lang="en-US" sz="1800" dirty="0" err="1" smtClean="0">
                          <a:solidFill>
                            <a:schemeClr val="bg1"/>
                          </a:solidFill>
                          <a:latin typeface="Akzidenz Grotesk BE"/>
                          <a:cs typeface="Akzidenz Grotesk BE"/>
                        </a:rPr>
                        <a:t>appstores</a:t>
                      </a:r>
                      <a:r>
                        <a:rPr lang="en-US" sz="1800" dirty="0" smtClean="0">
                          <a:solidFill>
                            <a:schemeClr val="bg1"/>
                          </a:solidFill>
                          <a:latin typeface="Akzidenz Grotesk BE"/>
                          <a:cs typeface="Akzidenz Grotesk BE"/>
                        </a:rPr>
                        <a:t>, OS revisions.</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Users must update app for new features.</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1"/>
                        </a:solidFill>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Clr>
                          <a:srgbClr val="FF0000"/>
                        </a:buClr>
                        <a:buFont typeface="Wingdings" charset="2"/>
                        <a:buChar char="§"/>
                      </a:pPr>
                      <a:r>
                        <a:rPr lang="en-US" sz="1800" dirty="0" smtClean="0">
                          <a:solidFill>
                            <a:schemeClr val="bg1"/>
                          </a:solidFill>
                          <a:latin typeface="Akzidenz Grotesk BE"/>
                          <a:cs typeface="Akzidenz Grotesk BE"/>
                        </a:rPr>
                        <a:t>Controls never look and act</a:t>
                      </a:r>
                      <a:r>
                        <a:rPr lang="en-US" sz="1800" baseline="0" dirty="0" smtClean="0">
                          <a:solidFill>
                            <a:schemeClr val="bg1"/>
                          </a:solidFill>
                          <a:latin typeface="Akzidenz Grotesk BE"/>
                          <a:cs typeface="Akzidenz Grotesk BE"/>
                        </a:rPr>
                        <a:t> quite</a:t>
                      </a:r>
                      <a:r>
                        <a:rPr lang="en-US" sz="1800" dirty="0" smtClean="0">
                          <a:solidFill>
                            <a:schemeClr val="bg1"/>
                          </a:solidFill>
                          <a:latin typeface="Akzidenz Grotesk BE"/>
                          <a:cs typeface="Akzidenz Grotesk BE"/>
                        </a:rPr>
                        <a:t> native. </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Often more difficult to customize per platform than promised. </a:t>
                      </a:r>
                    </a:p>
                    <a:p>
                      <a:pPr marL="285750" indent="-285750">
                        <a:buClr>
                          <a:srgbClr val="FF0000"/>
                        </a:buClr>
                        <a:buFont typeface="Wingdings" charset="2"/>
                        <a:buChar char="§"/>
                      </a:pPr>
                      <a:r>
                        <a:rPr lang="en-US" sz="1800" dirty="0" smtClean="0">
                          <a:solidFill>
                            <a:schemeClr val="bg1"/>
                          </a:solidFill>
                          <a:latin typeface="Akzidenz Grotesk BE"/>
                          <a:cs typeface="Akzidenz Grotesk BE"/>
                        </a:rPr>
                        <a:t>Insurmountable security issues. </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77170941"/>
      </p:ext>
    </p:extLst>
  </p:cSld>
  <p:clrMapOvr>
    <a:masterClrMapping/>
  </p:clrMapOvr>
  <mc:AlternateContent xmlns:mc="http://schemas.openxmlformats.org/markup-compatibility/2006" xmlns:p14="http://schemas.microsoft.com/office/powerpoint/2010/main">
    <mc:Choice Requires="p14">
      <p:transition spd="slow" p14:dur="2000" advTm="111533"/>
    </mc:Choice>
    <mc:Fallback xmlns="">
      <p:transition xmlns:p14="http://schemas.microsoft.com/office/powerpoint/2010/main" spd="slow" advTm="111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a:t>
            </a:r>
            <a:endParaRPr lang="en-US" dirty="0"/>
          </a:p>
        </p:txBody>
      </p:sp>
      <p:pic>
        <p:nvPicPr>
          <p:cNvPr id="3" name="Picture 2"/>
          <p:cNvPicPr>
            <a:picLocks noChangeAspect="1"/>
          </p:cNvPicPr>
          <p:nvPr/>
        </p:nvPicPr>
        <p:blipFill rotWithShape="1">
          <a:blip r:embed="rId5"/>
          <a:srcRect r="49516"/>
          <a:stretch/>
        </p:blipFill>
        <p:spPr>
          <a:xfrm>
            <a:off x="3498977" y="1924930"/>
            <a:ext cx="2393472" cy="4158066"/>
          </a:xfrm>
          <a:prstGeom prst="rect">
            <a:avLst/>
          </a:prstGeom>
        </p:spPr>
      </p:pic>
      <p:pic>
        <p:nvPicPr>
          <p:cNvPr id="5" name="Picture 4" descr="iPhone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3677" y="1254787"/>
            <a:ext cx="2727975" cy="5469354"/>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00284949"/>
      </p:ext>
    </p:extLst>
  </p:cSld>
  <p:clrMapOvr>
    <a:masterClrMapping/>
  </p:clrMapOvr>
  <mc:AlternateContent xmlns:mc="http://schemas.openxmlformats.org/markup-compatibility/2006" xmlns:p14="http://schemas.microsoft.com/office/powerpoint/2010/main">
    <mc:Choice Requires="p14">
      <p:transition spd="slow" p14:dur="2000" advTm="38087"/>
    </mc:Choice>
    <mc:Fallback xmlns="">
      <p:transition xmlns:p14="http://schemas.microsoft.com/office/powerpoint/2010/main" spd="slow" advTm="38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7532079" y="2747432"/>
            <a:ext cx="800100" cy="774700"/>
          </a:xfrm>
          <a:prstGeom prst="rect">
            <a:avLst/>
          </a:prstGeom>
        </p:spPr>
      </p:pic>
      <p:pic>
        <p:nvPicPr>
          <p:cNvPr id="8" name="Picture 7"/>
          <p:cNvPicPr>
            <a:picLocks noChangeAspect="1"/>
          </p:cNvPicPr>
          <p:nvPr/>
        </p:nvPicPr>
        <p:blipFill>
          <a:blip r:embed="rId6"/>
          <a:stretch>
            <a:fillRect/>
          </a:stretch>
        </p:blipFill>
        <p:spPr>
          <a:xfrm>
            <a:off x="7532079" y="3821395"/>
            <a:ext cx="800100" cy="774700"/>
          </a:xfrm>
          <a:prstGeom prst="rect">
            <a:avLst/>
          </a:prstGeom>
        </p:spPr>
      </p:pic>
      <p:pic>
        <p:nvPicPr>
          <p:cNvPr id="9" name="Picture 8"/>
          <p:cNvPicPr>
            <a:picLocks noChangeAspect="1"/>
          </p:cNvPicPr>
          <p:nvPr/>
        </p:nvPicPr>
        <p:blipFill>
          <a:blip r:embed="rId7"/>
          <a:stretch>
            <a:fillRect/>
          </a:stretch>
        </p:blipFill>
        <p:spPr>
          <a:xfrm>
            <a:off x="7532079" y="1673469"/>
            <a:ext cx="800100" cy="774700"/>
          </a:xfrm>
          <a:prstGeom prst="rect">
            <a:avLst/>
          </a:prstGeom>
        </p:spPr>
      </p:pic>
      <p:pic>
        <p:nvPicPr>
          <p:cNvPr id="10" name="Picture 9"/>
          <p:cNvPicPr>
            <a:picLocks noChangeAspect="1"/>
          </p:cNvPicPr>
          <p:nvPr/>
        </p:nvPicPr>
        <p:blipFill>
          <a:blip r:embed="rId8"/>
          <a:stretch>
            <a:fillRect/>
          </a:stretch>
        </p:blipFill>
        <p:spPr>
          <a:xfrm>
            <a:off x="7532079" y="4895359"/>
            <a:ext cx="800100" cy="774700"/>
          </a:xfrm>
          <a:prstGeom prst="rect">
            <a:avLst/>
          </a:prstGeom>
        </p:spPr>
      </p:pic>
      <p:sp>
        <p:nvSpPr>
          <p:cNvPr id="28" name="Oval 27"/>
          <p:cNvSpPr/>
          <p:nvPr/>
        </p:nvSpPr>
        <p:spPr>
          <a:xfrm>
            <a:off x="7459294" y="1590577"/>
            <a:ext cx="941832" cy="941832"/>
          </a:xfrm>
          <a:prstGeom prst="ellipse">
            <a:avLst/>
          </a:prstGeom>
          <a:noFill/>
          <a:ln w="203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459294" y="2664619"/>
            <a:ext cx="941832" cy="941832"/>
          </a:xfrm>
          <a:prstGeom prst="ellipse">
            <a:avLst/>
          </a:prstGeom>
          <a:noFill/>
          <a:ln w="203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7459294" y="3738661"/>
            <a:ext cx="941832" cy="941832"/>
          </a:xfrm>
          <a:prstGeom prst="ellipse">
            <a:avLst/>
          </a:prstGeom>
          <a:noFill/>
          <a:ln w="203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7465155" y="4812704"/>
            <a:ext cx="941832" cy="941832"/>
          </a:xfrm>
          <a:prstGeom prst="ellipse">
            <a:avLst/>
          </a:prstGeom>
          <a:noFill/>
          <a:ln w="203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Hybrid isn’t One Thing</a:t>
            </a:r>
            <a:endParaRPr lang="en-US" dirty="0"/>
          </a:p>
        </p:txBody>
      </p:sp>
      <p:pic>
        <p:nvPicPr>
          <p:cNvPr id="11" name="Picture 10"/>
          <p:cNvPicPr>
            <a:picLocks noChangeAspect="1"/>
          </p:cNvPicPr>
          <p:nvPr/>
        </p:nvPicPr>
        <p:blipFill>
          <a:blip r:embed="rId9"/>
          <a:stretch>
            <a:fillRect/>
          </a:stretch>
        </p:blipFill>
        <p:spPr>
          <a:xfrm>
            <a:off x="865555" y="3313715"/>
            <a:ext cx="800100" cy="774700"/>
          </a:xfrm>
          <a:prstGeom prst="rect">
            <a:avLst/>
          </a:prstGeom>
        </p:spPr>
      </p:pic>
      <p:sp>
        <p:nvSpPr>
          <p:cNvPr id="13" name="Rectangle 12"/>
          <p:cNvSpPr/>
          <p:nvPr/>
        </p:nvSpPr>
        <p:spPr bwMode="auto">
          <a:xfrm>
            <a:off x="1828800" y="3323484"/>
            <a:ext cx="5638800" cy="762000"/>
          </a:xfrm>
          <a:prstGeom prst="rect">
            <a:avLst/>
          </a:prstGeom>
          <a:gradFill flip="none" rotWithShape="1">
            <a:gsLst>
              <a:gs pos="0">
                <a:srgbClr val="3E5DCD"/>
              </a:gs>
              <a:gs pos="100000">
                <a:schemeClr val="tx1"/>
              </a:gs>
            </a:gsLst>
            <a:lin ang="10620000" scaled="0"/>
            <a:tileRect/>
          </a:gradFill>
          <a:ln w="12700" cap="flat" cmpd="sng" algn="ctr">
            <a:no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dirty="0" smtClean="0">
              <a:ln>
                <a:noFill/>
              </a:ln>
              <a:solidFill>
                <a:schemeClr val="accent1">
                  <a:lumMod val="50000"/>
                </a:schemeClr>
              </a:solidFill>
              <a:effectLst/>
              <a:latin typeface="Arial" charset="0"/>
              <a:cs typeface="Arial" charset="0"/>
            </a:endParaRPr>
          </a:p>
        </p:txBody>
      </p:sp>
      <p:sp>
        <p:nvSpPr>
          <p:cNvPr id="14" name="Title 1"/>
          <p:cNvSpPr txBox="1">
            <a:spLocks/>
          </p:cNvSpPr>
          <p:nvPr/>
        </p:nvSpPr>
        <p:spPr bwMode="auto">
          <a:xfrm>
            <a:off x="990600" y="5562600"/>
            <a:ext cx="9144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5000"/>
              </a:lnSpc>
              <a:spcBef>
                <a:spcPct val="0"/>
              </a:spcBef>
              <a:spcAft>
                <a:spcPct val="0"/>
              </a:spcAft>
              <a:defRPr sz="3200">
                <a:solidFill>
                  <a:schemeClr val="tx2"/>
                </a:solidFill>
                <a:latin typeface="+mj-lt"/>
                <a:ea typeface="+mj-ea"/>
                <a:cs typeface="+mj-cs"/>
              </a:defRPr>
            </a:lvl1pPr>
            <a:lvl2pPr algn="l" rtl="0" eaLnBrk="1" fontAlgn="base" hangingPunct="1">
              <a:lnSpc>
                <a:spcPct val="95000"/>
              </a:lnSpc>
              <a:spcBef>
                <a:spcPct val="0"/>
              </a:spcBef>
              <a:spcAft>
                <a:spcPct val="0"/>
              </a:spcAft>
              <a:defRPr sz="3200">
                <a:solidFill>
                  <a:schemeClr val="tx2"/>
                </a:solidFill>
                <a:latin typeface="Arial" charset="0"/>
                <a:cs typeface="Arial" charset="0"/>
              </a:defRPr>
            </a:lvl2pPr>
            <a:lvl3pPr algn="l" rtl="0" eaLnBrk="1" fontAlgn="base" hangingPunct="1">
              <a:lnSpc>
                <a:spcPct val="95000"/>
              </a:lnSpc>
              <a:spcBef>
                <a:spcPct val="0"/>
              </a:spcBef>
              <a:spcAft>
                <a:spcPct val="0"/>
              </a:spcAft>
              <a:defRPr sz="3200">
                <a:solidFill>
                  <a:schemeClr val="tx2"/>
                </a:solidFill>
                <a:latin typeface="Arial" charset="0"/>
                <a:cs typeface="Arial" charset="0"/>
              </a:defRPr>
            </a:lvl3pPr>
            <a:lvl4pPr algn="l" rtl="0" eaLnBrk="1" fontAlgn="base" hangingPunct="1">
              <a:lnSpc>
                <a:spcPct val="95000"/>
              </a:lnSpc>
              <a:spcBef>
                <a:spcPct val="0"/>
              </a:spcBef>
              <a:spcAft>
                <a:spcPct val="0"/>
              </a:spcAft>
              <a:defRPr sz="3200">
                <a:solidFill>
                  <a:schemeClr val="tx2"/>
                </a:solidFill>
                <a:latin typeface="Arial" charset="0"/>
                <a:cs typeface="Arial" charset="0"/>
              </a:defRPr>
            </a:lvl4pPr>
            <a:lvl5pPr algn="l" rtl="0" eaLnBrk="1" fontAlgn="base" hangingPunct="1">
              <a:lnSpc>
                <a:spcPct val="95000"/>
              </a:lnSpc>
              <a:spcBef>
                <a:spcPct val="0"/>
              </a:spcBef>
              <a:spcAft>
                <a:spcPct val="0"/>
              </a:spcAft>
              <a:defRPr sz="3200">
                <a:solidFill>
                  <a:schemeClr val="tx2"/>
                </a:solidFill>
                <a:latin typeface="Arial" charset="0"/>
                <a:cs typeface="Arial" charset="0"/>
              </a:defRPr>
            </a:lvl5pPr>
            <a:lvl6pPr marL="457200" algn="l" rtl="0" eaLnBrk="1" fontAlgn="base" hangingPunct="1">
              <a:lnSpc>
                <a:spcPct val="95000"/>
              </a:lnSpc>
              <a:spcBef>
                <a:spcPct val="0"/>
              </a:spcBef>
              <a:spcAft>
                <a:spcPct val="0"/>
              </a:spcAft>
              <a:defRPr sz="3200">
                <a:solidFill>
                  <a:schemeClr val="tx2"/>
                </a:solidFill>
                <a:latin typeface="Arial" charset="0"/>
                <a:cs typeface="Arial" charset="0"/>
              </a:defRPr>
            </a:lvl6pPr>
            <a:lvl7pPr marL="914400" algn="l" rtl="0" eaLnBrk="1" fontAlgn="base" hangingPunct="1">
              <a:lnSpc>
                <a:spcPct val="95000"/>
              </a:lnSpc>
              <a:spcBef>
                <a:spcPct val="0"/>
              </a:spcBef>
              <a:spcAft>
                <a:spcPct val="0"/>
              </a:spcAft>
              <a:defRPr sz="3200">
                <a:solidFill>
                  <a:schemeClr val="tx2"/>
                </a:solidFill>
                <a:latin typeface="Arial" charset="0"/>
                <a:cs typeface="Arial" charset="0"/>
              </a:defRPr>
            </a:lvl7pPr>
            <a:lvl8pPr marL="1371600" algn="l" rtl="0" eaLnBrk="1" fontAlgn="base" hangingPunct="1">
              <a:lnSpc>
                <a:spcPct val="95000"/>
              </a:lnSpc>
              <a:spcBef>
                <a:spcPct val="0"/>
              </a:spcBef>
              <a:spcAft>
                <a:spcPct val="0"/>
              </a:spcAft>
              <a:defRPr sz="3200">
                <a:solidFill>
                  <a:schemeClr val="tx2"/>
                </a:solidFill>
                <a:latin typeface="Arial" charset="0"/>
                <a:cs typeface="Arial" charset="0"/>
              </a:defRPr>
            </a:lvl8pPr>
            <a:lvl9pPr marL="1828800" algn="l" rtl="0" eaLnBrk="1" fontAlgn="base" hangingPunct="1">
              <a:lnSpc>
                <a:spcPct val="95000"/>
              </a:lnSpc>
              <a:spcBef>
                <a:spcPct val="0"/>
              </a:spcBef>
              <a:spcAft>
                <a:spcPct val="0"/>
              </a:spcAft>
              <a:defRPr sz="3200">
                <a:solidFill>
                  <a:schemeClr val="tx2"/>
                </a:solidFill>
                <a:latin typeface="Arial" charset="0"/>
                <a:cs typeface="Arial" charset="0"/>
              </a:defRPr>
            </a:lvl9pPr>
          </a:lstStyle>
          <a:p>
            <a:r>
              <a:rPr lang="en-US" sz="2400" b="1" dirty="0" smtClean="0">
                <a:solidFill>
                  <a:schemeClr val="bg1"/>
                </a:solidFill>
              </a:rPr>
              <a:t>Web</a:t>
            </a:r>
            <a:endParaRPr lang="en-US" sz="2400" b="1" dirty="0">
              <a:solidFill>
                <a:schemeClr val="bg1"/>
              </a:solidFill>
            </a:endParaRPr>
          </a:p>
        </p:txBody>
      </p:sp>
      <p:sp>
        <p:nvSpPr>
          <p:cNvPr id="15" name="Title 1"/>
          <p:cNvSpPr txBox="1">
            <a:spLocks/>
          </p:cNvSpPr>
          <p:nvPr/>
        </p:nvSpPr>
        <p:spPr bwMode="auto">
          <a:xfrm>
            <a:off x="7674710" y="5562600"/>
            <a:ext cx="7620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5000"/>
              </a:lnSpc>
              <a:spcBef>
                <a:spcPct val="0"/>
              </a:spcBef>
              <a:spcAft>
                <a:spcPct val="0"/>
              </a:spcAft>
              <a:defRPr sz="3200">
                <a:solidFill>
                  <a:schemeClr val="tx2"/>
                </a:solidFill>
                <a:latin typeface="+mj-lt"/>
                <a:ea typeface="+mj-ea"/>
                <a:cs typeface="+mj-cs"/>
              </a:defRPr>
            </a:lvl1pPr>
            <a:lvl2pPr algn="l" rtl="0" eaLnBrk="1" fontAlgn="base" hangingPunct="1">
              <a:lnSpc>
                <a:spcPct val="95000"/>
              </a:lnSpc>
              <a:spcBef>
                <a:spcPct val="0"/>
              </a:spcBef>
              <a:spcAft>
                <a:spcPct val="0"/>
              </a:spcAft>
              <a:defRPr sz="3200">
                <a:solidFill>
                  <a:schemeClr val="tx2"/>
                </a:solidFill>
                <a:latin typeface="Arial" charset="0"/>
                <a:cs typeface="Arial" charset="0"/>
              </a:defRPr>
            </a:lvl2pPr>
            <a:lvl3pPr algn="l" rtl="0" eaLnBrk="1" fontAlgn="base" hangingPunct="1">
              <a:lnSpc>
                <a:spcPct val="95000"/>
              </a:lnSpc>
              <a:spcBef>
                <a:spcPct val="0"/>
              </a:spcBef>
              <a:spcAft>
                <a:spcPct val="0"/>
              </a:spcAft>
              <a:defRPr sz="3200">
                <a:solidFill>
                  <a:schemeClr val="tx2"/>
                </a:solidFill>
                <a:latin typeface="Arial" charset="0"/>
                <a:cs typeface="Arial" charset="0"/>
              </a:defRPr>
            </a:lvl3pPr>
            <a:lvl4pPr algn="l" rtl="0" eaLnBrk="1" fontAlgn="base" hangingPunct="1">
              <a:lnSpc>
                <a:spcPct val="95000"/>
              </a:lnSpc>
              <a:spcBef>
                <a:spcPct val="0"/>
              </a:spcBef>
              <a:spcAft>
                <a:spcPct val="0"/>
              </a:spcAft>
              <a:defRPr sz="3200">
                <a:solidFill>
                  <a:schemeClr val="tx2"/>
                </a:solidFill>
                <a:latin typeface="Arial" charset="0"/>
                <a:cs typeface="Arial" charset="0"/>
              </a:defRPr>
            </a:lvl4pPr>
            <a:lvl5pPr algn="l" rtl="0" eaLnBrk="1" fontAlgn="base" hangingPunct="1">
              <a:lnSpc>
                <a:spcPct val="95000"/>
              </a:lnSpc>
              <a:spcBef>
                <a:spcPct val="0"/>
              </a:spcBef>
              <a:spcAft>
                <a:spcPct val="0"/>
              </a:spcAft>
              <a:defRPr sz="3200">
                <a:solidFill>
                  <a:schemeClr val="tx2"/>
                </a:solidFill>
                <a:latin typeface="Arial" charset="0"/>
                <a:cs typeface="Arial" charset="0"/>
              </a:defRPr>
            </a:lvl5pPr>
            <a:lvl6pPr marL="457200" algn="l" rtl="0" eaLnBrk="1" fontAlgn="base" hangingPunct="1">
              <a:lnSpc>
                <a:spcPct val="95000"/>
              </a:lnSpc>
              <a:spcBef>
                <a:spcPct val="0"/>
              </a:spcBef>
              <a:spcAft>
                <a:spcPct val="0"/>
              </a:spcAft>
              <a:defRPr sz="3200">
                <a:solidFill>
                  <a:schemeClr val="tx2"/>
                </a:solidFill>
                <a:latin typeface="Arial" charset="0"/>
                <a:cs typeface="Arial" charset="0"/>
              </a:defRPr>
            </a:lvl6pPr>
            <a:lvl7pPr marL="914400" algn="l" rtl="0" eaLnBrk="1" fontAlgn="base" hangingPunct="1">
              <a:lnSpc>
                <a:spcPct val="95000"/>
              </a:lnSpc>
              <a:spcBef>
                <a:spcPct val="0"/>
              </a:spcBef>
              <a:spcAft>
                <a:spcPct val="0"/>
              </a:spcAft>
              <a:defRPr sz="3200">
                <a:solidFill>
                  <a:schemeClr val="tx2"/>
                </a:solidFill>
                <a:latin typeface="Arial" charset="0"/>
                <a:cs typeface="Arial" charset="0"/>
              </a:defRPr>
            </a:lvl7pPr>
            <a:lvl8pPr marL="1371600" algn="l" rtl="0" eaLnBrk="1" fontAlgn="base" hangingPunct="1">
              <a:lnSpc>
                <a:spcPct val="95000"/>
              </a:lnSpc>
              <a:spcBef>
                <a:spcPct val="0"/>
              </a:spcBef>
              <a:spcAft>
                <a:spcPct val="0"/>
              </a:spcAft>
              <a:defRPr sz="3200">
                <a:solidFill>
                  <a:schemeClr val="tx2"/>
                </a:solidFill>
                <a:latin typeface="Arial" charset="0"/>
                <a:cs typeface="Arial" charset="0"/>
              </a:defRPr>
            </a:lvl8pPr>
            <a:lvl9pPr marL="1828800" algn="l" rtl="0" eaLnBrk="1" fontAlgn="base" hangingPunct="1">
              <a:lnSpc>
                <a:spcPct val="95000"/>
              </a:lnSpc>
              <a:spcBef>
                <a:spcPct val="0"/>
              </a:spcBef>
              <a:spcAft>
                <a:spcPct val="0"/>
              </a:spcAft>
              <a:defRPr sz="3200">
                <a:solidFill>
                  <a:schemeClr val="tx2"/>
                </a:solidFill>
                <a:latin typeface="Arial" charset="0"/>
                <a:cs typeface="Arial" charset="0"/>
              </a:defRPr>
            </a:lvl9pPr>
          </a:lstStyle>
          <a:p>
            <a:r>
              <a:rPr lang="en-US" sz="2400" b="1" dirty="0" smtClean="0">
                <a:solidFill>
                  <a:schemeClr val="bg1"/>
                </a:solidFill>
              </a:rPr>
              <a:t>App</a:t>
            </a:r>
            <a:endParaRPr lang="en-US" sz="2400" b="1" dirty="0">
              <a:solidFill>
                <a:schemeClr val="bg1"/>
              </a:solidFill>
            </a:endParaRPr>
          </a:p>
        </p:txBody>
      </p:sp>
      <p:sp>
        <p:nvSpPr>
          <p:cNvPr id="17" name="Pentagon 16"/>
          <p:cNvSpPr/>
          <p:nvPr/>
        </p:nvSpPr>
        <p:spPr bwMode="auto">
          <a:xfrm rot="16200000">
            <a:off x="1117425" y="4394025"/>
            <a:ext cx="2108549" cy="533400"/>
          </a:xfrm>
          <a:prstGeom prst="homePlate">
            <a:avLst/>
          </a:prstGeom>
          <a:solidFill>
            <a:schemeClr val="bg1">
              <a:lumMod val="65000"/>
            </a:schemeClr>
          </a:solidFill>
          <a:ln w="12700" cap="flat" cmpd="sng" algn="ctr">
            <a:no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9" name="Title 1"/>
          <p:cNvSpPr txBox="1">
            <a:spLocks/>
          </p:cNvSpPr>
          <p:nvPr/>
        </p:nvSpPr>
        <p:spPr bwMode="auto">
          <a:xfrm rot="16200000">
            <a:off x="1562100" y="4686300"/>
            <a:ext cx="12192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5000"/>
              </a:lnSpc>
              <a:spcBef>
                <a:spcPct val="0"/>
              </a:spcBef>
              <a:spcAft>
                <a:spcPct val="0"/>
              </a:spcAft>
              <a:defRPr sz="3200">
                <a:solidFill>
                  <a:schemeClr val="tx2"/>
                </a:solidFill>
                <a:latin typeface="+mj-lt"/>
                <a:ea typeface="+mj-ea"/>
                <a:cs typeface="+mj-cs"/>
              </a:defRPr>
            </a:lvl1pPr>
            <a:lvl2pPr algn="l" rtl="0" eaLnBrk="1" fontAlgn="base" hangingPunct="1">
              <a:lnSpc>
                <a:spcPct val="95000"/>
              </a:lnSpc>
              <a:spcBef>
                <a:spcPct val="0"/>
              </a:spcBef>
              <a:spcAft>
                <a:spcPct val="0"/>
              </a:spcAft>
              <a:defRPr sz="3200">
                <a:solidFill>
                  <a:schemeClr val="tx2"/>
                </a:solidFill>
                <a:latin typeface="Arial" charset="0"/>
                <a:cs typeface="Arial" charset="0"/>
              </a:defRPr>
            </a:lvl2pPr>
            <a:lvl3pPr algn="l" rtl="0" eaLnBrk="1" fontAlgn="base" hangingPunct="1">
              <a:lnSpc>
                <a:spcPct val="95000"/>
              </a:lnSpc>
              <a:spcBef>
                <a:spcPct val="0"/>
              </a:spcBef>
              <a:spcAft>
                <a:spcPct val="0"/>
              </a:spcAft>
              <a:defRPr sz="3200">
                <a:solidFill>
                  <a:schemeClr val="tx2"/>
                </a:solidFill>
                <a:latin typeface="Arial" charset="0"/>
                <a:cs typeface="Arial" charset="0"/>
              </a:defRPr>
            </a:lvl3pPr>
            <a:lvl4pPr algn="l" rtl="0" eaLnBrk="1" fontAlgn="base" hangingPunct="1">
              <a:lnSpc>
                <a:spcPct val="95000"/>
              </a:lnSpc>
              <a:spcBef>
                <a:spcPct val="0"/>
              </a:spcBef>
              <a:spcAft>
                <a:spcPct val="0"/>
              </a:spcAft>
              <a:defRPr sz="3200">
                <a:solidFill>
                  <a:schemeClr val="tx2"/>
                </a:solidFill>
                <a:latin typeface="Arial" charset="0"/>
                <a:cs typeface="Arial" charset="0"/>
              </a:defRPr>
            </a:lvl4pPr>
            <a:lvl5pPr algn="l" rtl="0" eaLnBrk="1" fontAlgn="base" hangingPunct="1">
              <a:lnSpc>
                <a:spcPct val="95000"/>
              </a:lnSpc>
              <a:spcBef>
                <a:spcPct val="0"/>
              </a:spcBef>
              <a:spcAft>
                <a:spcPct val="0"/>
              </a:spcAft>
              <a:defRPr sz="3200">
                <a:solidFill>
                  <a:schemeClr val="tx2"/>
                </a:solidFill>
                <a:latin typeface="Arial" charset="0"/>
                <a:cs typeface="Arial" charset="0"/>
              </a:defRPr>
            </a:lvl5pPr>
            <a:lvl6pPr marL="457200" algn="l" rtl="0" eaLnBrk="1" fontAlgn="base" hangingPunct="1">
              <a:lnSpc>
                <a:spcPct val="95000"/>
              </a:lnSpc>
              <a:spcBef>
                <a:spcPct val="0"/>
              </a:spcBef>
              <a:spcAft>
                <a:spcPct val="0"/>
              </a:spcAft>
              <a:defRPr sz="3200">
                <a:solidFill>
                  <a:schemeClr val="tx2"/>
                </a:solidFill>
                <a:latin typeface="Arial" charset="0"/>
                <a:cs typeface="Arial" charset="0"/>
              </a:defRPr>
            </a:lvl6pPr>
            <a:lvl7pPr marL="914400" algn="l" rtl="0" eaLnBrk="1" fontAlgn="base" hangingPunct="1">
              <a:lnSpc>
                <a:spcPct val="95000"/>
              </a:lnSpc>
              <a:spcBef>
                <a:spcPct val="0"/>
              </a:spcBef>
              <a:spcAft>
                <a:spcPct val="0"/>
              </a:spcAft>
              <a:defRPr sz="3200">
                <a:solidFill>
                  <a:schemeClr val="tx2"/>
                </a:solidFill>
                <a:latin typeface="Arial" charset="0"/>
                <a:cs typeface="Arial" charset="0"/>
              </a:defRPr>
            </a:lvl7pPr>
            <a:lvl8pPr marL="1371600" algn="l" rtl="0" eaLnBrk="1" fontAlgn="base" hangingPunct="1">
              <a:lnSpc>
                <a:spcPct val="95000"/>
              </a:lnSpc>
              <a:spcBef>
                <a:spcPct val="0"/>
              </a:spcBef>
              <a:spcAft>
                <a:spcPct val="0"/>
              </a:spcAft>
              <a:defRPr sz="3200">
                <a:solidFill>
                  <a:schemeClr val="tx2"/>
                </a:solidFill>
                <a:latin typeface="Arial" charset="0"/>
                <a:cs typeface="Arial" charset="0"/>
              </a:defRPr>
            </a:lvl8pPr>
            <a:lvl9pPr marL="1828800" algn="l" rtl="0" eaLnBrk="1" fontAlgn="base" hangingPunct="1">
              <a:lnSpc>
                <a:spcPct val="95000"/>
              </a:lnSpc>
              <a:spcBef>
                <a:spcPct val="0"/>
              </a:spcBef>
              <a:spcAft>
                <a:spcPct val="0"/>
              </a:spcAft>
              <a:defRPr sz="3200">
                <a:solidFill>
                  <a:schemeClr val="tx2"/>
                </a:solidFill>
                <a:latin typeface="Arial" charset="0"/>
                <a:cs typeface="Arial" charset="0"/>
              </a:defRPr>
            </a:lvl9pPr>
          </a:lstStyle>
          <a:p>
            <a:r>
              <a:rPr lang="en-US" sz="2000" b="1" dirty="0" smtClean="0">
                <a:solidFill>
                  <a:schemeClr val="bg1"/>
                </a:solidFill>
              </a:rPr>
              <a:t>HTML</a:t>
            </a:r>
            <a:endParaRPr lang="en-US" sz="2000" b="1" dirty="0">
              <a:solidFill>
                <a:schemeClr val="bg1"/>
              </a:solidFill>
            </a:endParaRPr>
          </a:p>
        </p:txBody>
      </p:sp>
      <p:sp>
        <p:nvSpPr>
          <p:cNvPr id="20" name="Pentagon 19"/>
          <p:cNvSpPr/>
          <p:nvPr/>
        </p:nvSpPr>
        <p:spPr bwMode="auto">
          <a:xfrm rot="16200000">
            <a:off x="2336625" y="4394025"/>
            <a:ext cx="2108549" cy="533400"/>
          </a:xfrm>
          <a:prstGeom prst="homePlate">
            <a:avLst/>
          </a:prstGeom>
          <a:solidFill>
            <a:schemeClr val="bg1">
              <a:lumMod val="65000"/>
            </a:schemeClr>
          </a:solidFill>
          <a:ln w="12700" cap="flat" cmpd="sng" algn="ctr">
            <a:no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21" name="Title 1"/>
          <p:cNvSpPr txBox="1">
            <a:spLocks/>
          </p:cNvSpPr>
          <p:nvPr/>
        </p:nvSpPr>
        <p:spPr bwMode="auto">
          <a:xfrm rot="16200000">
            <a:off x="2781300" y="4686300"/>
            <a:ext cx="12192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5000"/>
              </a:lnSpc>
              <a:spcBef>
                <a:spcPct val="0"/>
              </a:spcBef>
              <a:spcAft>
                <a:spcPct val="0"/>
              </a:spcAft>
              <a:defRPr sz="3200">
                <a:solidFill>
                  <a:schemeClr val="tx2"/>
                </a:solidFill>
                <a:latin typeface="+mj-lt"/>
                <a:ea typeface="+mj-ea"/>
                <a:cs typeface="+mj-cs"/>
              </a:defRPr>
            </a:lvl1pPr>
            <a:lvl2pPr algn="l" rtl="0" eaLnBrk="1" fontAlgn="base" hangingPunct="1">
              <a:lnSpc>
                <a:spcPct val="95000"/>
              </a:lnSpc>
              <a:spcBef>
                <a:spcPct val="0"/>
              </a:spcBef>
              <a:spcAft>
                <a:spcPct val="0"/>
              </a:spcAft>
              <a:defRPr sz="3200">
                <a:solidFill>
                  <a:schemeClr val="tx2"/>
                </a:solidFill>
                <a:latin typeface="Arial" charset="0"/>
                <a:cs typeface="Arial" charset="0"/>
              </a:defRPr>
            </a:lvl2pPr>
            <a:lvl3pPr algn="l" rtl="0" eaLnBrk="1" fontAlgn="base" hangingPunct="1">
              <a:lnSpc>
                <a:spcPct val="95000"/>
              </a:lnSpc>
              <a:spcBef>
                <a:spcPct val="0"/>
              </a:spcBef>
              <a:spcAft>
                <a:spcPct val="0"/>
              </a:spcAft>
              <a:defRPr sz="3200">
                <a:solidFill>
                  <a:schemeClr val="tx2"/>
                </a:solidFill>
                <a:latin typeface="Arial" charset="0"/>
                <a:cs typeface="Arial" charset="0"/>
              </a:defRPr>
            </a:lvl3pPr>
            <a:lvl4pPr algn="l" rtl="0" eaLnBrk="1" fontAlgn="base" hangingPunct="1">
              <a:lnSpc>
                <a:spcPct val="95000"/>
              </a:lnSpc>
              <a:spcBef>
                <a:spcPct val="0"/>
              </a:spcBef>
              <a:spcAft>
                <a:spcPct val="0"/>
              </a:spcAft>
              <a:defRPr sz="3200">
                <a:solidFill>
                  <a:schemeClr val="tx2"/>
                </a:solidFill>
                <a:latin typeface="Arial" charset="0"/>
                <a:cs typeface="Arial" charset="0"/>
              </a:defRPr>
            </a:lvl4pPr>
            <a:lvl5pPr algn="l" rtl="0" eaLnBrk="1" fontAlgn="base" hangingPunct="1">
              <a:lnSpc>
                <a:spcPct val="95000"/>
              </a:lnSpc>
              <a:spcBef>
                <a:spcPct val="0"/>
              </a:spcBef>
              <a:spcAft>
                <a:spcPct val="0"/>
              </a:spcAft>
              <a:defRPr sz="3200">
                <a:solidFill>
                  <a:schemeClr val="tx2"/>
                </a:solidFill>
                <a:latin typeface="Arial" charset="0"/>
                <a:cs typeface="Arial" charset="0"/>
              </a:defRPr>
            </a:lvl5pPr>
            <a:lvl6pPr marL="457200" algn="l" rtl="0" eaLnBrk="1" fontAlgn="base" hangingPunct="1">
              <a:lnSpc>
                <a:spcPct val="95000"/>
              </a:lnSpc>
              <a:spcBef>
                <a:spcPct val="0"/>
              </a:spcBef>
              <a:spcAft>
                <a:spcPct val="0"/>
              </a:spcAft>
              <a:defRPr sz="3200">
                <a:solidFill>
                  <a:schemeClr val="tx2"/>
                </a:solidFill>
                <a:latin typeface="Arial" charset="0"/>
                <a:cs typeface="Arial" charset="0"/>
              </a:defRPr>
            </a:lvl6pPr>
            <a:lvl7pPr marL="914400" algn="l" rtl="0" eaLnBrk="1" fontAlgn="base" hangingPunct="1">
              <a:lnSpc>
                <a:spcPct val="95000"/>
              </a:lnSpc>
              <a:spcBef>
                <a:spcPct val="0"/>
              </a:spcBef>
              <a:spcAft>
                <a:spcPct val="0"/>
              </a:spcAft>
              <a:defRPr sz="3200">
                <a:solidFill>
                  <a:schemeClr val="tx2"/>
                </a:solidFill>
                <a:latin typeface="Arial" charset="0"/>
                <a:cs typeface="Arial" charset="0"/>
              </a:defRPr>
            </a:lvl7pPr>
            <a:lvl8pPr marL="1371600" algn="l" rtl="0" eaLnBrk="1" fontAlgn="base" hangingPunct="1">
              <a:lnSpc>
                <a:spcPct val="95000"/>
              </a:lnSpc>
              <a:spcBef>
                <a:spcPct val="0"/>
              </a:spcBef>
              <a:spcAft>
                <a:spcPct val="0"/>
              </a:spcAft>
              <a:defRPr sz="3200">
                <a:solidFill>
                  <a:schemeClr val="tx2"/>
                </a:solidFill>
                <a:latin typeface="Arial" charset="0"/>
                <a:cs typeface="Arial" charset="0"/>
              </a:defRPr>
            </a:lvl8pPr>
            <a:lvl9pPr marL="1828800" algn="l" rtl="0" eaLnBrk="1" fontAlgn="base" hangingPunct="1">
              <a:lnSpc>
                <a:spcPct val="95000"/>
              </a:lnSpc>
              <a:spcBef>
                <a:spcPct val="0"/>
              </a:spcBef>
              <a:spcAft>
                <a:spcPct val="0"/>
              </a:spcAft>
              <a:defRPr sz="3200">
                <a:solidFill>
                  <a:schemeClr val="tx2"/>
                </a:solidFill>
                <a:latin typeface="Arial" charset="0"/>
                <a:cs typeface="Arial" charset="0"/>
              </a:defRPr>
            </a:lvl9pPr>
          </a:lstStyle>
          <a:p>
            <a:r>
              <a:rPr lang="en-US" sz="2000" b="1" dirty="0" smtClean="0">
                <a:solidFill>
                  <a:schemeClr val="bg1"/>
                </a:solidFill>
              </a:rPr>
              <a:t>HTML5</a:t>
            </a:r>
            <a:endParaRPr lang="en-US" sz="2000" b="1" dirty="0">
              <a:solidFill>
                <a:schemeClr val="bg1"/>
              </a:solidFill>
            </a:endParaRPr>
          </a:p>
        </p:txBody>
      </p:sp>
      <p:sp>
        <p:nvSpPr>
          <p:cNvPr id="22" name="Pentagon 21"/>
          <p:cNvSpPr/>
          <p:nvPr/>
        </p:nvSpPr>
        <p:spPr bwMode="auto">
          <a:xfrm rot="16200000">
            <a:off x="3555825" y="4394025"/>
            <a:ext cx="2108549" cy="533400"/>
          </a:xfrm>
          <a:prstGeom prst="homePlate">
            <a:avLst/>
          </a:prstGeom>
          <a:solidFill>
            <a:schemeClr val="bg1">
              <a:lumMod val="65000"/>
            </a:schemeClr>
          </a:solidFill>
          <a:ln w="12700" cap="flat" cmpd="sng" algn="ctr">
            <a:no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23" name="Title 1"/>
          <p:cNvSpPr txBox="1">
            <a:spLocks/>
          </p:cNvSpPr>
          <p:nvPr/>
        </p:nvSpPr>
        <p:spPr bwMode="auto">
          <a:xfrm rot="16200000">
            <a:off x="3886200" y="4572000"/>
            <a:ext cx="1447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5000"/>
              </a:lnSpc>
              <a:spcBef>
                <a:spcPct val="0"/>
              </a:spcBef>
              <a:spcAft>
                <a:spcPct val="0"/>
              </a:spcAft>
              <a:defRPr sz="3200">
                <a:solidFill>
                  <a:schemeClr val="tx2"/>
                </a:solidFill>
                <a:latin typeface="+mj-lt"/>
                <a:ea typeface="+mj-ea"/>
                <a:cs typeface="+mj-cs"/>
              </a:defRPr>
            </a:lvl1pPr>
            <a:lvl2pPr algn="l" rtl="0" eaLnBrk="1" fontAlgn="base" hangingPunct="1">
              <a:lnSpc>
                <a:spcPct val="95000"/>
              </a:lnSpc>
              <a:spcBef>
                <a:spcPct val="0"/>
              </a:spcBef>
              <a:spcAft>
                <a:spcPct val="0"/>
              </a:spcAft>
              <a:defRPr sz="3200">
                <a:solidFill>
                  <a:schemeClr val="tx2"/>
                </a:solidFill>
                <a:latin typeface="Arial" charset="0"/>
                <a:cs typeface="Arial" charset="0"/>
              </a:defRPr>
            </a:lvl2pPr>
            <a:lvl3pPr algn="l" rtl="0" eaLnBrk="1" fontAlgn="base" hangingPunct="1">
              <a:lnSpc>
                <a:spcPct val="95000"/>
              </a:lnSpc>
              <a:spcBef>
                <a:spcPct val="0"/>
              </a:spcBef>
              <a:spcAft>
                <a:spcPct val="0"/>
              </a:spcAft>
              <a:defRPr sz="3200">
                <a:solidFill>
                  <a:schemeClr val="tx2"/>
                </a:solidFill>
                <a:latin typeface="Arial" charset="0"/>
                <a:cs typeface="Arial" charset="0"/>
              </a:defRPr>
            </a:lvl3pPr>
            <a:lvl4pPr algn="l" rtl="0" eaLnBrk="1" fontAlgn="base" hangingPunct="1">
              <a:lnSpc>
                <a:spcPct val="95000"/>
              </a:lnSpc>
              <a:spcBef>
                <a:spcPct val="0"/>
              </a:spcBef>
              <a:spcAft>
                <a:spcPct val="0"/>
              </a:spcAft>
              <a:defRPr sz="3200">
                <a:solidFill>
                  <a:schemeClr val="tx2"/>
                </a:solidFill>
                <a:latin typeface="Arial" charset="0"/>
                <a:cs typeface="Arial" charset="0"/>
              </a:defRPr>
            </a:lvl4pPr>
            <a:lvl5pPr algn="l" rtl="0" eaLnBrk="1" fontAlgn="base" hangingPunct="1">
              <a:lnSpc>
                <a:spcPct val="95000"/>
              </a:lnSpc>
              <a:spcBef>
                <a:spcPct val="0"/>
              </a:spcBef>
              <a:spcAft>
                <a:spcPct val="0"/>
              </a:spcAft>
              <a:defRPr sz="3200">
                <a:solidFill>
                  <a:schemeClr val="tx2"/>
                </a:solidFill>
                <a:latin typeface="Arial" charset="0"/>
                <a:cs typeface="Arial" charset="0"/>
              </a:defRPr>
            </a:lvl5pPr>
            <a:lvl6pPr marL="457200" algn="l" rtl="0" eaLnBrk="1" fontAlgn="base" hangingPunct="1">
              <a:lnSpc>
                <a:spcPct val="95000"/>
              </a:lnSpc>
              <a:spcBef>
                <a:spcPct val="0"/>
              </a:spcBef>
              <a:spcAft>
                <a:spcPct val="0"/>
              </a:spcAft>
              <a:defRPr sz="3200">
                <a:solidFill>
                  <a:schemeClr val="tx2"/>
                </a:solidFill>
                <a:latin typeface="Arial" charset="0"/>
                <a:cs typeface="Arial" charset="0"/>
              </a:defRPr>
            </a:lvl6pPr>
            <a:lvl7pPr marL="914400" algn="l" rtl="0" eaLnBrk="1" fontAlgn="base" hangingPunct="1">
              <a:lnSpc>
                <a:spcPct val="95000"/>
              </a:lnSpc>
              <a:spcBef>
                <a:spcPct val="0"/>
              </a:spcBef>
              <a:spcAft>
                <a:spcPct val="0"/>
              </a:spcAft>
              <a:defRPr sz="3200">
                <a:solidFill>
                  <a:schemeClr val="tx2"/>
                </a:solidFill>
                <a:latin typeface="Arial" charset="0"/>
                <a:cs typeface="Arial" charset="0"/>
              </a:defRPr>
            </a:lvl7pPr>
            <a:lvl8pPr marL="1371600" algn="l" rtl="0" eaLnBrk="1" fontAlgn="base" hangingPunct="1">
              <a:lnSpc>
                <a:spcPct val="95000"/>
              </a:lnSpc>
              <a:spcBef>
                <a:spcPct val="0"/>
              </a:spcBef>
              <a:spcAft>
                <a:spcPct val="0"/>
              </a:spcAft>
              <a:defRPr sz="3200">
                <a:solidFill>
                  <a:schemeClr val="tx2"/>
                </a:solidFill>
                <a:latin typeface="Arial" charset="0"/>
                <a:cs typeface="Arial" charset="0"/>
              </a:defRPr>
            </a:lvl8pPr>
            <a:lvl9pPr marL="1828800" algn="l" rtl="0" eaLnBrk="1" fontAlgn="base" hangingPunct="1">
              <a:lnSpc>
                <a:spcPct val="95000"/>
              </a:lnSpc>
              <a:spcBef>
                <a:spcPct val="0"/>
              </a:spcBef>
              <a:spcAft>
                <a:spcPct val="0"/>
              </a:spcAft>
              <a:defRPr sz="3200">
                <a:solidFill>
                  <a:schemeClr val="tx2"/>
                </a:solidFill>
                <a:latin typeface="Arial" charset="0"/>
                <a:cs typeface="Arial" charset="0"/>
              </a:defRPr>
            </a:lvl9pPr>
          </a:lstStyle>
          <a:p>
            <a:r>
              <a:rPr lang="en-US" sz="2000" b="1" dirty="0" smtClean="0">
                <a:solidFill>
                  <a:schemeClr val="bg1"/>
                </a:solidFill>
              </a:rPr>
              <a:t>Look &amp; Feel</a:t>
            </a:r>
            <a:endParaRPr lang="en-US" sz="2000" b="1" dirty="0">
              <a:solidFill>
                <a:schemeClr val="bg1"/>
              </a:solidFill>
            </a:endParaRPr>
          </a:p>
        </p:txBody>
      </p:sp>
      <p:sp>
        <p:nvSpPr>
          <p:cNvPr id="24" name="Pentagon 23"/>
          <p:cNvSpPr/>
          <p:nvPr/>
        </p:nvSpPr>
        <p:spPr bwMode="auto">
          <a:xfrm rot="16200000">
            <a:off x="5994225" y="4394025"/>
            <a:ext cx="2108549" cy="533400"/>
          </a:xfrm>
          <a:prstGeom prst="homePlate">
            <a:avLst/>
          </a:prstGeom>
          <a:solidFill>
            <a:schemeClr val="bg1">
              <a:lumMod val="65000"/>
            </a:schemeClr>
          </a:solidFill>
          <a:ln w="12700" cap="flat" cmpd="sng" algn="ctr">
            <a:no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25" name="Title 1"/>
          <p:cNvSpPr txBox="1">
            <a:spLocks/>
          </p:cNvSpPr>
          <p:nvPr/>
        </p:nvSpPr>
        <p:spPr bwMode="auto">
          <a:xfrm rot="16200000">
            <a:off x="6438900" y="4686300"/>
            <a:ext cx="12192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5000"/>
              </a:lnSpc>
              <a:spcBef>
                <a:spcPct val="0"/>
              </a:spcBef>
              <a:spcAft>
                <a:spcPct val="0"/>
              </a:spcAft>
              <a:defRPr sz="3200">
                <a:solidFill>
                  <a:schemeClr val="tx2"/>
                </a:solidFill>
                <a:latin typeface="+mj-lt"/>
                <a:ea typeface="+mj-ea"/>
                <a:cs typeface="+mj-cs"/>
              </a:defRPr>
            </a:lvl1pPr>
            <a:lvl2pPr algn="l" rtl="0" eaLnBrk="1" fontAlgn="base" hangingPunct="1">
              <a:lnSpc>
                <a:spcPct val="95000"/>
              </a:lnSpc>
              <a:spcBef>
                <a:spcPct val="0"/>
              </a:spcBef>
              <a:spcAft>
                <a:spcPct val="0"/>
              </a:spcAft>
              <a:defRPr sz="3200">
                <a:solidFill>
                  <a:schemeClr val="tx2"/>
                </a:solidFill>
                <a:latin typeface="Arial" charset="0"/>
                <a:cs typeface="Arial" charset="0"/>
              </a:defRPr>
            </a:lvl2pPr>
            <a:lvl3pPr algn="l" rtl="0" eaLnBrk="1" fontAlgn="base" hangingPunct="1">
              <a:lnSpc>
                <a:spcPct val="95000"/>
              </a:lnSpc>
              <a:spcBef>
                <a:spcPct val="0"/>
              </a:spcBef>
              <a:spcAft>
                <a:spcPct val="0"/>
              </a:spcAft>
              <a:defRPr sz="3200">
                <a:solidFill>
                  <a:schemeClr val="tx2"/>
                </a:solidFill>
                <a:latin typeface="Arial" charset="0"/>
                <a:cs typeface="Arial" charset="0"/>
              </a:defRPr>
            </a:lvl3pPr>
            <a:lvl4pPr algn="l" rtl="0" eaLnBrk="1" fontAlgn="base" hangingPunct="1">
              <a:lnSpc>
                <a:spcPct val="95000"/>
              </a:lnSpc>
              <a:spcBef>
                <a:spcPct val="0"/>
              </a:spcBef>
              <a:spcAft>
                <a:spcPct val="0"/>
              </a:spcAft>
              <a:defRPr sz="3200">
                <a:solidFill>
                  <a:schemeClr val="tx2"/>
                </a:solidFill>
                <a:latin typeface="Arial" charset="0"/>
                <a:cs typeface="Arial" charset="0"/>
              </a:defRPr>
            </a:lvl4pPr>
            <a:lvl5pPr algn="l" rtl="0" eaLnBrk="1" fontAlgn="base" hangingPunct="1">
              <a:lnSpc>
                <a:spcPct val="95000"/>
              </a:lnSpc>
              <a:spcBef>
                <a:spcPct val="0"/>
              </a:spcBef>
              <a:spcAft>
                <a:spcPct val="0"/>
              </a:spcAft>
              <a:defRPr sz="3200">
                <a:solidFill>
                  <a:schemeClr val="tx2"/>
                </a:solidFill>
                <a:latin typeface="Arial" charset="0"/>
                <a:cs typeface="Arial" charset="0"/>
              </a:defRPr>
            </a:lvl5pPr>
            <a:lvl6pPr marL="457200" algn="l" rtl="0" eaLnBrk="1" fontAlgn="base" hangingPunct="1">
              <a:lnSpc>
                <a:spcPct val="95000"/>
              </a:lnSpc>
              <a:spcBef>
                <a:spcPct val="0"/>
              </a:spcBef>
              <a:spcAft>
                <a:spcPct val="0"/>
              </a:spcAft>
              <a:defRPr sz="3200">
                <a:solidFill>
                  <a:schemeClr val="tx2"/>
                </a:solidFill>
                <a:latin typeface="Arial" charset="0"/>
                <a:cs typeface="Arial" charset="0"/>
              </a:defRPr>
            </a:lvl6pPr>
            <a:lvl7pPr marL="914400" algn="l" rtl="0" eaLnBrk="1" fontAlgn="base" hangingPunct="1">
              <a:lnSpc>
                <a:spcPct val="95000"/>
              </a:lnSpc>
              <a:spcBef>
                <a:spcPct val="0"/>
              </a:spcBef>
              <a:spcAft>
                <a:spcPct val="0"/>
              </a:spcAft>
              <a:defRPr sz="3200">
                <a:solidFill>
                  <a:schemeClr val="tx2"/>
                </a:solidFill>
                <a:latin typeface="Arial" charset="0"/>
                <a:cs typeface="Arial" charset="0"/>
              </a:defRPr>
            </a:lvl7pPr>
            <a:lvl8pPr marL="1371600" algn="l" rtl="0" eaLnBrk="1" fontAlgn="base" hangingPunct="1">
              <a:lnSpc>
                <a:spcPct val="95000"/>
              </a:lnSpc>
              <a:spcBef>
                <a:spcPct val="0"/>
              </a:spcBef>
              <a:spcAft>
                <a:spcPct val="0"/>
              </a:spcAft>
              <a:defRPr sz="3200">
                <a:solidFill>
                  <a:schemeClr val="tx2"/>
                </a:solidFill>
                <a:latin typeface="Arial" charset="0"/>
                <a:cs typeface="Arial" charset="0"/>
              </a:defRPr>
            </a:lvl8pPr>
            <a:lvl9pPr marL="1828800" algn="l" rtl="0" eaLnBrk="1" fontAlgn="base" hangingPunct="1">
              <a:lnSpc>
                <a:spcPct val="95000"/>
              </a:lnSpc>
              <a:spcBef>
                <a:spcPct val="0"/>
              </a:spcBef>
              <a:spcAft>
                <a:spcPct val="0"/>
              </a:spcAft>
              <a:defRPr sz="3200">
                <a:solidFill>
                  <a:schemeClr val="tx2"/>
                </a:solidFill>
                <a:latin typeface="Arial" charset="0"/>
                <a:cs typeface="Arial" charset="0"/>
              </a:defRPr>
            </a:lvl9pPr>
          </a:lstStyle>
          <a:p>
            <a:r>
              <a:rPr lang="en-US" sz="2000" b="1" dirty="0" smtClean="0">
                <a:solidFill>
                  <a:schemeClr val="bg1"/>
                </a:solidFill>
              </a:rPr>
              <a:t>XML</a:t>
            </a:r>
            <a:endParaRPr lang="en-US" sz="2000" b="1" dirty="0">
              <a:solidFill>
                <a:schemeClr val="bg1"/>
              </a:solidFill>
            </a:endParaRPr>
          </a:p>
        </p:txBody>
      </p:sp>
      <p:sp>
        <p:nvSpPr>
          <p:cNvPr id="26" name="Pentagon 25"/>
          <p:cNvSpPr/>
          <p:nvPr/>
        </p:nvSpPr>
        <p:spPr bwMode="auto">
          <a:xfrm rot="16200000">
            <a:off x="4851225" y="4394025"/>
            <a:ext cx="2108549" cy="533400"/>
          </a:xfrm>
          <a:prstGeom prst="homePlate">
            <a:avLst/>
          </a:prstGeom>
          <a:solidFill>
            <a:schemeClr val="bg1">
              <a:lumMod val="65000"/>
            </a:schemeClr>
          </a:solidFill>
          <a:ln w="12700" cap="flat" cmpd="sng" algn="ctr">
            <a:no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27" name="Title 1"/>
          <p:cNvSpPr txBox="1">
            <a:spLocks/>
          </p:cNvSpPr>
          <p:nvPr/>
        </p:nvSpPr>
        <p:spPr bwMode="auto">
          <a:xfrm rot="16200000">
            <a:off x="5166942" y="4557341"/>
            <a:ext cx="1477116"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5000"/>
              </a:lnSpc>
              <a:spcBef>
                <a:spcPct val="0"/>
              </a:spcBef>
              <a:spcAft>
                <a:spcPct val="0"/>
              </a:spcAft>
              <a:defRPr sz="3200">
                <a:solidFill>
                  <a:schemeClr val="tx2"/>
                </a:solidFill>
                <a:latin typeface="+mj-lt"/>
                <a:ea typeface="+mj-ea"/>
                <a:cs typeface="+mj-cs"/>
              </a:defRPr>
            </a:lvl1pPr>
            <a:lvl2pPr algn="l" rtl="0" eaLnBrk="1" fontAlgn="base" hangingPunct="1">
              <a:lnSpc>
                <a:spcPct val="95000"/>
              </a:lnSpc>
              <a:spcBef>
                <a:spcPct val="0"/>
              </a:spcBef>
              <a:spcAft>
                <a:spcPct val="0"/>
              </a:spcAft>
              <a:defRPr sz="3200">
                <a:solidFill>
                  <a:schemeClr val="tx2"/>
                </a:solidFill>
                <a:latin typeface="Arial" charset="0"/>
                <a:cs typeface="Arial" charset="0"/>
              </a:defRPr>
            </a:lvl2pPr>
            <a:lvl3pPr algn="l" rtl="0" eaLnBrk="1" fontAlgn="base" hangingPunct="1">
              <a:lnSpc>
                <a:spcPct val="95000"/>
              </a:lnSpc>
              <a:spcBef>
                <a:spcPct val="0"/>
              </a:spcBef>
              <a:spcAft>
                <a:spcPct val="0"/>
              </a:spcAft>
              <a:defRPr sz="3200">
                <a:solidFill>
                  <a:schemeClr val="tx2"/>
                </a:solidFill>
                <a:latin typeface="Arial" charset="0"/>
                <a:cs typeface="Arial" charset="0"/>
              </a:defRPr>
            </a:lvl3pPr>
            <a:lvl4pPr algn="l" rtl="0" eaLnBrk="1" fontAlgn="base" hangingPunct="1">
              <a:lnSpc>
                <a:spcPct val="95000"/>
              </a:lnSpc>
              <a:spcBef>
                <a:spcPct val="0"/>
              </a:spcBef>
              <a:spcAft>
                <a:spcPct val="0"/>
              </a:spcAft>
              <a:defRPr sz="3200">
                <a:solidFill>
                  <a:schemeClr val="tx2"/>
                </a:solidFill>
                <a:latin typeface="Arial" charset="0"/>
                <a:cs typeface="Arial" charset="0"/>
              </a:defRPr>
            </a:lvl4pPr>
            <a:lvl5pPr algn="l" rtl="0" eaLnBrk="1" fontAlgn="base" hangingPunct="1">
              <a:lnSpc>
                <a:spcPct val="95000"/>
              </a:lnSpc>
              <a:spcBef>
                <a:spcPct val="0"/>
              </a:spcBef>
              <a:spcAft>
                <a:spcPct val="0"/>
              </a:spcAft>
              <a:defRPr sz="3200">
                <a:solidFill>
                  <a:schemeClr val="tx2"/>
                </a:solidFill>
                <a:latin typeface="Arial" charset="0"/>
                <a:cs typeface="Arial" charset="0"/>
              </a:defRPr>
            </a:lvl5pPr>
            <a:lvl6pPr marL="457200" algn="l" rtl="0" eaLnBrk="1" fontAlgn="base" hangingPunct="1">
              <a:lnSpc>
                <a:spcPct val="95000"/>
              </a:lnSpc>
              <a:spcBef>
                <a:spcPct val="0"/>
              </a:spcBef>
              <a:spcAft>
                <a:spcPct val="0"/>
              </a:spcAft>
              <a:defRPr sz="3200">
                <a:solidFill>
                  <a:schemeClr val="tx2"/>
                </a:solidFill>
                <a:latin typeface="Arial" charset="0"/>
                <a:cs typeface="Arial" charset="0"/>
              </a:defRPr>
            </a:lvl6pPr>
            <a:lvl7pPr marL="914400" algn="l" rtl="0" eaLnBrk="1" fontAlgn="base" hangingPunct="1">
              <a:lnSpc>
                <a:spcPct val="95000"/>
              </a:lnSpc>
              <a:spcBef>
                <a:spcPct val="0"/>
              </a:spcBef>
              <a:spcAft>
                <a:spcPct val="0"/>
              </a:spcAft>
              <a:defRPr sz="3200">
                <a:solidFill>
                  <a:schemeClr val="tx2"/>
                </a:solidFill>
                <a:latin typeface="Arial" charset="0"/>
                <a:cs typeface="Arial" charset="0"/>
              </a:defRPr>
            </a:lvl7pPr>
            <a:lvl8pPr marL="1371600" algn="l" rtl="0" eaLnBrk="1" fontAlgn="base" hangingPunct="1">
              <a:lnSpc>
                <a:spcPct val="95000"/>
              </a:lnSpc>
              <a:spcBef>
                <a:spcPct val="0"/>
              </a:spcBef>
              <a:spcAft>
                <a:spcPct val="0"/>
              </a:spcAft>
              <a:defRPr sz="3200">
                <a:solidFill>
                  <a:schemeClr val="tx2"/>
                </a:solidFill>
                <a:latin typeface="Arial" charset="0"/>
                <a:cs typeface="Arial" charset="0"/>
              </a:defRPr>
            </a:lvl8pPr>
            <a:lvl9pPr marL="1828800" algn="l" rtl="0" eaLnBrk="1" fontAlgn="base" hangingPunct="1">
              <a:lnSpc>
                <a:spcPct val="95000"/>
              </a:lnSpc>
              <a:spcBef>
                <a:spcPct val="0"/>
              </a:spcBef>
              <a:spcAft>
                <a:spcPct val="0"/>
              </a:spcAft>
              <a:defRPr sz="3200">
                <a:solidFill>
                  <a:schemeClr val="tx2"/>
                </a:solidFill>
                <a:latin typeface="Arial" charset="0"/>
                <a:cs typeface="Arial" charset="0"/>
              </a:defRPr>
            </a:lvl9pPr>
          </a:lstStyle>
          <a:p>
            <a:r>
              <a:rPr lang="en-US" sz="2000" b="1" dirty="0" smtClean="0">
                <a:solidFill>
                  <a:schemeClr val="bg1"/>
                </a:solidFill>
              </a:rPr>
              <a:t>Content Only</a:t>
            </a:r>
            <a:endParaRPr lang="en-US" sz="2000" b="1" dirty="0">
              <a:solidFill>
                <a:schemeClr val="bg1"/>
              </a:solidFill>
            </a:endParaRPr>
          </a:p>
        </p:txBody>
      </p:sp>
      <p:sp>
        <p:nvSpPr>
          <p:cNvPr id="3" name="Oval 2"/>
          <p:cNvSpPr/>
          <p:nvPr/>
        </p:nvSpPr>
        <p:spPr>
          <a:xfrm>
            <a:off x="795094" y="3227585"/>
            <a:ext cx="941832" cy="941832"/>
          </a:xfrm>
          <a:prstGeom prst="ellipse">
            <a:avLst/>
          </a:prstGeom>
          <a:noFill/>
          <a:ln w="203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23560362"/>
      </p:ext>
    </p:extLst>
  </p:cSld>
  <p:clrMapOvr>
    <a:masterClrMapping/>
  </p:clrMapOvr>
  <mc:AlternateContent xmlns:mc="http://schemas.openxmlformats.org/markup-compatibility/2006" xmlns:p14="http://schemas.microsoft.com/office/powerpoint/2010/main">
    <mc:Choice Requires="p14">
      <p:transition spd="slow" p14:dur="2000" advTm="35921"/>
    </mc:Choice>
    <mc:Fallback xmlns="">
      <p:transition xmlns:p14="http://schemas.microsoft.com/office/powerpoint/2010/main" spd="slow" advTm="35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354502" y="1506384"/>
            <a:ext cx="3381413" cy="5026579"/>
            <a:chOff x="4354502" y="1506384"/>
            <a:chExt cx="3381413" cy="5026579"/>
          </a:xfrm>
        </p:grpSpPr>
        <p:sp>
          <p:nvSpPr>
            <p:cNvPr id="10" name="Rectangle 9"/>
            <p:cNvSpPr/>
            <p:nvPr/>
          </p:nvSpPr>
          <p:spPr>
            <a:xfrm>
              <a:off x="4354502" y="6129377"/>
              <a:ext cx="1019175" cy="383140"/>
            </a:xfrm>
            <a:prstGeom prst="rect">
              <a:avLst/>
            </a:prstGeom>
            <a:noFill/>
            <a:ln w="25400" cap="sq">
              <a:solidFill>
                <a:schemeClr val="tx2">
                  <a:lumMod val="60000"/>
                  <a:lumOff val="4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4354502" y="1932185"/>
              <a:ext cx="1019175" cy="4152481"/>
            </a:xfrm>
            <a:prstGeom prst="rect">
              <a:avLst/>
            </a:prstGeom>
            <a:noFill/>
            <a:ln w="25400" cap="sq">
              <a:solidFill>
                <a:srgbClr val="E9213C"/>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4354903" y="1543499"/>
              <a:ext cx="1019175" cy="342582"/>
            </a:xfrm>
            <a:prstGeom prst="rect">
              <a:avLst/>
            </a:prstGeom>
            <a:noFill/>
            <a:ln w="25400" cap="sq">
              <a:solidFill>
                <a:schemeClr val="tx2">
                  <a:lumMod val="60000"/>
                  <a:lumOff val="4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435594" y="1506384"/>
              <a:ext cx="1826141" cy="461665"/>
            </a:xfrm>
            <a:prstGeom prst="rect">
              <a:avLst/>
            </a:prstGeom>
          </p:spPr>
          <p:txBody>
            <a:bodyPr wrap="none">
              <a:spAutoFit/>
            </a:bodyPr>
            <a:lstStyle/>
            <a:p>
              <a:pPr>
                <a:defRPr/>
              </a:pPr>
              <a:r>
                <a:rPr lang="en-US" sz="2400" dirty="0" smtClean="0">
                  <a:solidFill>
                    <a:schemeClr val="tx2">
                      <a:lumMod val="60000"/>
                      <a:lumOff val="40000"/>
                    </a:schemeClr>
                  </a:solidFill>
                  <a:latin typeface="Akzidenz Grotesk BE"/>
                  <a:cs typeface="Akzidenz Grotesk BE"/>
                </a:rPr>
                <a:t>Native Code</a:t>
              </a:r>
              <a:endParaRPr lang="en-US" sz="2400" dirty="0">
                <a:solidFill>
                  <a:schemeClr val="tx2">
                    <a:lumMod val="60000"/>
                    <a:lumOff val="40000"/>
                  </a:schemeClr>
                </a:solidFill>
                <a:latin typeface="Akzidenz Grotesk BE"/>
                <a:cs typeface="Akzidenz Grotesk BE"/>
              </a:endParaRPr>
            </a:p>
          </p:txBody>
        </p:sp>
        <p:sp>
          <p:nvSpPr>
            <p:cNvPr id="28" name="Rectangle 27"/>
            <p:cNvSpPr/>
            <p:nvPr/>
          </p:nvSpPr>
          <p:spPr>
            <a:xfrm>
              <a:off x="5435594" y="3999417"/>
              <a:ext cx="2300321" cy="461665"/>
            </a:xfrm>
            <a:prstGeom prst="rect">
              <a:avLst/>
            </a:prstGeom>
          </p:spPr>
          <p:txBody>
            <a:bodyPr wrap="none">
              <a:spAutoFit/>
            </a:bodyPr>
            <a:lstStyle/>
            <a:p>
              <a:pPr>
                <a:defRPr/>
              </a:pPr>
              <a:r>
                <a:rPr lang="en-US" sz="2400" dirty="0" smtClean="0">
                  <a:solidFill>
                    <a:srgbClr val="E9213C"/>
                  </a:solidFill>
                  <a:latin typeface="Akzidenz Grotesk BE"/>
                  <a:cs typeface="Akzidenz Grotesk BE"/>
                </a:rPr>
                <a:t>HTML </a:t>
              </a:r>
              <a:r>
                <a:rPr lang="en-US" sz="2400" dirty="0" err="1" smtClean="0">
                  <a:solidFill>
                    <a:srgbClr val="E9213C"/>
                  </a:solidFill>
                  <a:latin typeface="Akzidenz Grotesk BE"/>
                  <a:cs typeface="Akzidenz Grotesk BE"/>
                </a:rPr>
                <a:t>Webview</a:t>
              </a:r>
              <a:endParaRPr lang="en-US" sz="2400" dirty="0">
                <a:solidFill>
                  <a:srgbClr val="E9213C"/>
                </a:solidFill>
                <a:latin typeface="Akzidenz Grotesk BE"/>
                <a:cs typeface="Akzidenz Grotesk BE"/>
              </a:endParaRPr>
            </a:p>
          </p:txBody>
        </p:sp>
        <p:sp>
          <p:nvSpPr>
            <p:cNvPr id="13" name="Rectangle 12"/>
            <p:cNvSpPr/>
            <p:nvPr/>
          </p:nvSpPr>
          <p:spPr>
            <a:xfrm>
              <a:off x="5435594" y="6071298"/>
              <a:ext cx="1826141" cy="461665"/>
            </a:xfrm>
            <a:prstGeom prst="rect">
              <a:avLst/>
            </a:prstGeom>
          </p:spPr>
          <p:txBody>
            <a:bodyPr wrap="none">
              <a:spAutoFit/>
            </a:bodyPr>
            <a:lstStyle/>
            <a:p>
              <a:pPr>
                <a:defRPr/>
              </a:pPr>
              <a:r>
                <a:rPr lang="en-US" sz="2400" dirty="0" smtClean="0">
                  <a:solidFill>
                    <a:schemeClr val="tx2">
                      <a:lumMod val="60000"/>
                      <a:lumOff val="40000"/>
                    </a:schemeClr>
                  </a:solidFill>
                  <a:latin typeface="Akzidenz Grotesk BE"/>
                  <a:cs typeface="Akzidenz Grotesk BE"/>
                </a:rPr>
                <a:t>Native Code</a:t>
              </a:r>
              <a:endParaRPr lang="en-US" sz="2400" dirty="0">
                <a:solidFill>
                  <a:schemeClr val="tx2">
                    <a:lumMod val="60000"/>
                    <a:lumOff val="40000"/>
                  </a:schemeClr>
                </a:solidFill>
                <a:latin typeface="Akzidenz Grotesk BE"/>
                <a:cs typeface="Akzidenz Grotesk BE"/>
              </a:endParaRPr>
            </a:p>
          </p:txBody>
        </p:sp>
      </p:grpSp>
      <p:pic>
        <p:nvPicPr>
          <p:cNvPr id="6" name="Picture 5"/>
          <p:cNvPicPr>
            <a:picLocks noChangeAspect="1"/>
          </p:cNvPicPr>
          <p:nvPr/>
        </p:nvPicPr>
        <p:blipFill>
          <a:blip r:embed="rId6"/>
          <a:stretch>
            <a:fillRect/>
          </a:stretch>
        </p:blipFill>
        <p:spPr>
          <a:xfrm>
            <a:off x="1590190" y="1305864"/>
            <a:ext cx="2948058" cy="5227053"/>
          </a:xfrm>
          <a:prstGeom prst="rect">
            <a:avLst/>
          </a:prstGeom>
        </p:spPr>
      </p:pic>
      <p:pic>
        <p:nvPicPr>
          <p:cNvPr id="3" name="Picture 2" descr="instagram-4-512-WHIT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3049" y="1075164"/>
            <a:ext cx="2247711" cy="2247711"/>
          </a:xfrm>
          <a:prstGeom prst="rect">
            <a:avLst/>
          </a:prstGeom>
        </p:spPr>
      </p:pic>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072688758"/>
      </p:ext>
    </p:extLst>
  </p:cSld>
  <p:clrMapOvr>
    <a:masterClrMapping/>
  </p:clrMapOvr>
  <mc:AlternateContent xmlns:mc="http://schemas.openxmlformats.org/markup-compatibility/2006" xmlns:p14="http://schemas.microsoft.com/office/powerpoint/2010/main">
    <mc:Choice Requires="p14">
      <p:transition spd="slow" p14:dur="2000" advTm="51745"/>
    </mc:Choice>
    <mc:Fallback xmlns="">
      <p:transition xmlns:p14="http://schemas.microsoft.com/office/powerpoint/2010/main" spd="slow" advTm="51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xit" presetSubtype="0" fill="hold" nodeType="withEffect">
                                  <p:stCondLst>
                                    <p:cond delay="0"/>
                                  </p:stCondLst>
                                  <p:childTnLst>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6842206" y="3296545"/>
            <a:ext cx="1651425" cy="646331"/>
          </a:xfrm>
          <a:prstGeom prst="rect">
            <a:avLst/>
          </a:prstGeom>
        </p:spPr>
        <p:txBody>
          <a:bodyPr wrap="square">
            <a:spAutoFit/>
          </a:bodyPr>
          <a:lstStyle/>
          <a:p>
            <a:pPr>
              <a:defRPr/>
            </a:pPr>
            <a:r>
              <a:rPr lang="en-US" sz="3600" dirty="0" smtClean="0">
                <a:solidFill>
                  <a:srgbClr val="E9213C"/>
                </a:solidFill>
                <a:latin typeface="Akzidenz Grotesk BE"/>
                <a:cs typeface="Akzidenz Grotesk BE"/>
              </a:rPr>
              <a:t>HTML</a:t>
            </a:r>
            <a:r>
              <a:rPr lang="en-US" sz="3600" b="1" dirty="0" smtClean="0">
                <a:solidFill>
                  <a:srgbClr val="E9213C"/>
                </a:solidFill>
                <a:latin typeface="Akzidenz Grotesk BE"/>
                <a:cs typeface="Akzidenz Grotesk BE"/>
              </a:rPr>
              <a:t>!</a:t>
            </a:r>
            <a:endParaRPr lang="en-US" sz="3600" b="1" dirty="0">
              <a:solidFill>
                <a:srgbClr val="E9213C"/>
              </a:solidFill>
              <a:latin typeface="Akzidenz Grotesk BE"/>
              <a:cs typeface="Akzidenz Grotesk BE"/>
            </a:endParaRPr>
          </a:p>
        </p:txBody>
      </p:sp>
      <p:pic>
        <p:nvPicPr>
          <p:cNvPr id="10" name="Picture 9" descr="a0382ff947b5d97803333c1609540aaf1a05d64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1301" y="1305864"/>
            <a:ext cx="3484702" cy="5227053"/>
          </a:xfrm>
          <a:prstGeom prst="rect">
            <a:avLst/>
          </a:prstGeom>
        </p:spPr>
      </p:pic>
      <p:pic>
        <p:nvPicPr>
          <p:cNvPr id="7" name="Picture 6" descr="Arrow-short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6003" y="3194948"/>
            <a:ext cx="2015080" cy="947180"/>
          </a:xfrm>
          <a:prstGeom prst="rect">
            <a:avLst/>
          </a:prstGeom>
        </p:spPr>
      </p:pic>
      <p:pic>
        <p:nvPicPr>
          <p:cNvPr id="5" name="Picture 4" descr="instagram-4-512-WHIT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3049" y="1075164"/>
            <a:ext cx="2247711" cy="2247711"/>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94044719"/>
      </p:ext>
    </p:extLst>
  </p:cSld>
  <p:clrMapOvr>
    <a:masterClrMapping/>
  </p:clrMapOvr>
  <mc:AlternateContent xmlns:mc="http://schemas.openxmlformats.org/markup-compatibility/2006" xmlns:p14="http://schemas.microsoft.com/office/powerpoint/2010/main">
    <mc:Choice Requires="p14">
      <p:transition spd="slow" p14:dur="2000" advTm="36078"/>
    </mc:Choice>
    <mc:Fallback xmlns="">
      <p:transition xmlns:p14="http://schemas.microsoft.com/office/powerpoint/2010/main" spd="slow" advTm="36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xit" presetSubtype="0" fill="hold" nodeType="withEffect">
                                  <p:stCondLst>
                                    <p:cond delay="0"/>
                                  </p:stCondLst>
                                  <p:childTnLst>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197085</TotalTime>
  <Words>2432</Words>
  <Application>Microsoft Macintosh PowerPoint</Application>
  <PresentationFormat>On-screen Show (4:3)</PresentationFormat>
  <Paragraphs>171</Paragraphs>
  <Slides>13</Slides>
  <Notes>13</Notes>
  <HiddenSlides>0</HiddenSlides>
  <MMClips>13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Akzidenz Grotesk</vt:lpstr>
      <vt:lpstr>Akzidenz Grotesk BE</vt:lpstr>
      <vt:lpstr>Calibri</vt:lpstr>
      <vt:lpstr>Palatino</vt:lpstr>
      <vt:lpstr>Wingdings</vt:lpstr>
      <vt:lpstr>Arial</vt:lpstr>
      <vt:lpstr>Office Theme</vt:lpstr>
      <vt:lpstr>PowerPoint Presentation</vt:lpstr>
      <vt:lpstr>Native or Hybrid?</vt:lpstr>
      <vt:lpstr>Hybrid isn’t New</vt:lpstr>
      <vt:lpstr>Hybrid Tools</vt:lpstr>
      <vt:lpstr>Best Practices</vt:lpstr>
      <vt:lpstr>Risks</vt:lpstr>
      <vt:lpstr>Hybrid isn’t One Thing</vt:lpstr>
      <vt:lpstr>PowerPoint Presentation</vt:lpstr>
      <vt:lpstr>PowerPoint Presentation</vt:lpstr>
      <vt:lpstr>Hybrid isn’t One Thing</vt:lpstr>
      <vt:lpstr>Is the Future the Web?</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Hoober</dc:creator>
  <cp:lastModifiedBy>Steven Hoobr</cp:lastModifiedBy>
  <cp:revision>1385</cp:revision>
  <cp:lastPrinted>2013-04-15T23:35:07Z</cp:lastPrinted>
  <dcterms:created xsi:type="dcterms:W3CDTF">2011-10-30T17:26:39Z</dcterms:created>
  <dcterms:modified xsi:type="dcterms:W3CDTF">2015-12-29T00:45:29Z</dcterms:modified>
</cp:coreProperties>
</file>