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591" r:id="rId2"/>
    <p:sldId id="601" r:id="rId3"/>
    <p:sldId id="615" r:id="rId4"/>
    <p:sldId id="606" r:id="rId5"/>
    <p:sldId id="608" r:id="rId6"/>
    <p:sldId id="609" r:id="rId7"/>
    <p:sldId id="610" r:id="rId8"/>
    <p:sldId id="611" r:id="rId9"/>
    <p:sldId id="613" r:id="rId10"/>
    <p:sldId id="612" r:id="rId11"/>
    <p:sldId id="616" r:id="rId12"/>
    <p:sldId id="617" r:id="rId13"/>
    <p:sldId id="61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6" autoAdjust="0"/>
    <p:restoredTop sz="70439" autoAdjust="0"/>
  </p:normalViewPr>
  <p:slideViewPr>
    <p:cSldViewPr snapToGrid="0" snapToObjects="1">
      <p:cViewPr varScale="1">
        <p:scale>
          <a:sx n="90" d="100"/>
          <a:sy n="90" d="100"/>
        </p:scale>
        <p:origin x="1664" y="192"/>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12/28/15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12/28/15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10</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11</a:t>
            </a:fld>
            <a:endParaRPr lang="en-US"/>
          </a:p>
        </p:txBody>
      </p:sp>
    </p:spTree>
    <p:extLst>
      <p:ext uri="{BB962C8B-B14F-4D97-AF65-F5344CB8AC3E}">
        <p14:creationId xmlns:p14="http://schemas.microsoft.com/office/powerpoint/2010/main" val="406899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12</a:t>
            </a:fld>
            <a:endParaRPr lang="en-US"/>
          </a:p>
        </p:txBody>
      </p:sp>
    </p:spTree>
    <p:extLst>
      <p:ext uri="{BB962C8B-B14F-4D97-AF65-F5344CB8AC3E}">
        <p14:creationId xmlns:p14="http://schemas.microsoft.com/office/powerpoint/2010/main" val="1569139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7</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8</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9</a:t>
            </a:fld>
            <a:endParaRPr lang="en-US"/>
          </a:p>
        </p:txBody>
      </p:sp>
    </p:spTree>
    <p:extLst>
      <p:ext uri="{BB962C8B-B14F-4D97-AF65-F5344CB8AC3E}">
        <p14:creationId xmlns:p14="http://schemas.microsoft.com/office/powerpoint/2010/main" val="241925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4) Hybrid or Native App?</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zdnet.com/web-apps-the-future-of-the-internet-or-an-impossible-dream-700001932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dium.com/bpxl-craft/apple-tv-a-world-without-webkit-5c428a64a6dd#.7ybhj7xxc" TargetMode="External"/><Relationship Id="rId4" Type="http://schemas.openxmlformats.org/officeDocument/2006/relationships/hyperlink" Target="http://www.wired.com/2015/09/apple-tv-web/" TargetMode="External"/><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quirksmode.org/blog/archives/2015/12/firefox_os_is_d.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eveloper.chrome.com/multidevice/android/customtab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engineeringblog.yelp.com/2013/11/whoa-that-embedded-web-view-looks-hot-in-your-ios-app.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developer.telerik.com/featured/the-state-of-hybrid-mobile-develop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smashingmagazine.com/2013/10/17/best-of-both-worlds-mixing-html5-native-co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en.wikipedia.org/wiki/Mobile_application_developm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trongloop.com/strongblog/titanium-vs-phonegap-cross-platform-mobile-framewor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engineeringblog.yelp.com/2013/11/whoa-that-embedded-web-view-looks-hot-in-your-ios-app.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l.dropboxusercontent.com/u/336260/POLITICO_ResponsivelyNative_20141211.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htmlgoodies.com/beyond/article.php/3893911/Web-based-Mobile-Apps-of-the-Future-Using-HTML-5-CSS-and-JavaScript.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9"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4) Hybrid or Native App?</a:t>
            </a:r>
            <a:br>
              <a:rPr lang="en-US" sz="3200" i="1" dirty="0">
                <a:solidFill>
                  <a:schemeClr val="bg1"/>
                </a:solidFill>
              </a:rPr>
            </a:br>
            <a:r>
              <a:rPr lang="en-US" sz="3200" i="1" dirty="0">
                <a:solidFill>
                  <a:schemeClr val="bg1"/>
                </a:solidFill>
              </a:rPr>
              <a:t>    </a:t>
            </a:r>
            <a:r>
              <a:rPr lang="en-US" sz="3200" b="1" i="1" dirty="0" smtClean="0">
                <a:solidFill>
                  <a:schemeClr val="bg1"/>
                </a:solidFill>
              </a:rPr>
              <a:t> </a:t>
            </a:r>
            <a:r>
              <a:rPr lang="en-US" sz="3200" b="1" dirty="0" smtClean="0">
                <a:solidFill>
                  <a:schemeClr val="bg1"/>
                </a:solidFill>
                <a:latin typeface="Akzidenz Grotesk BE"/>
                <a:cs typeface="Akzidenz Grotesk BE"/>
              </a:rPr>
              <a:t>Resources</a:t>
            </a:r>
            <a:endParaRPr lang="en-US" sz="3200" dirty="0">
              <a:solidFill>
                <a:srgbClr val="FFFFFF"/>
              </a:solidFill>
            </a:endParaRPr>
          </a:p>
        </p:txBody>
      </p:sp>
      <p:sp>
        <p:nvSpPr>
          <p:cNvPr id="10"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493538"/>
          </a:xfrm>
          <a:prstGeom prst="rect">
            <a:avLst/>
          </a:prstGeom>
          <a:noFill/>
        </p:spPr>
        <p:txBody>
          <a:bodyPr wrap="square" rtlCol="0">
            <a:spAutoFit/>
          </a:bodyPr>
          <a:lstStyle/>
          <a:p>
            <a:r>
              <a:rPr lang="en-US" sz="3200" dirty="0">
                <a:solidFill>
                  <a:srgbClr val="F2806C"/>
                </a:solidFill>
                <a:latin typeface="Palatino"/>
                <a:cs typeface="Palatino"/>
              </a:rPr>
              <a:t>Web apps: the future of the internet, or an impossible dream</a:t>
            </a:r>
            <a:r>
              <a:rPr lang="en-US" sz="3200" dirty="0" smtClean="0">
                <a:solidFill>
                  <a:srgbClr val="F2806C"/>
                </a:solidFill>
                <a:latin typeface="Palatino"/>
                <a:cs typeface="Palatino"/>
              </a:rPr>
              <a:t>?</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http://www.zdnet.com/web-apps-the-future-of-the-internet-or-an-impossible-dream-7000019320</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i="1" dirty="0" smtClean="0">
                <a:solidFill>
                  <a:srgbClr val="FFFFFF"/>
                </a:solidFill>
                <a:latin typeface="Akzidenz Grotesk BE"/>
                <a:cs typeface="Akzidenz Grotesk BE"/>
              </a:rPr>
              <a:t>The </a:t>
            </a:r>
            <a:r>
              <a:rPr lang="en-US" i="1" dirty="0">
                <a:solidFill>
                  <a:srgbClr val="FFFFFF"/>
                </a:solidFill>
                <a:latin typeface="Akzidenz Grotesk BE"/>
                <a:cs typeface="Akzidenz Grotesk BE"/>
              </a:rPr>
              <a:t>web's ability to serve a potentially enormous user base — without the cost of building the same app several times over for different operating systems — is what the W3C believes will make web apps dominate in future</a:t>
            </a:r>
            <a:r>
              <a:rPr lang="en-US" i="1" dirty="0" smtClean="0">
                <a:solidFill>
                  <a:srgbClr val="FFFFFF"/>
                </a:solidFill>
                <a:latin typeface="Akzidenz Grotesk BE"/>
                <a:cs typeface="Akzidenz Grotesk BE"/>
              </a:rPr>
              <a:t>.</a:t>
            </a:r>
          </a:p>
          <a:p>
            <a:pPr>
              <a:buClr>
                <a:srgbClr val="E9213C"/>
              </a:buClr>
            </a:pPr>
            <a:endParaRPr lang="en-US" i="1" dirty="0">
              <a:solidFill>
                <a:srgbClr val="FFFFFF"/>
              </a:solidFill>
              <a:latin typeface="Akzidenz Grotesk BE"/>
              <a:cs typeface="Akzidenz Grotesk BE"/>
            </a:endParaRPr>
          </a:p>
          <a:p>
            <a:pPr>
              <a:buClr>
                <a:srgbClr val="E9213C"/>
              </a:buClr>
            </a:pPr>
            <a:r>
              <a:rPr lang="en-US" dirty="0" smtClean="0">
                <a:solidFill>
                  <a:schemeClr val="bg1"/>
                </a:solidFill>
                <a:latin typeface="Akzidenz Grotesk BE"/>
                <a:cs typeface="Akzidenz Grotesk BE"/>
              </a:rPr>
              <a:t>Wait, W3C thinks this? Yeah, there’s a lot of hope that from the standards and OS support side we can get rid of both native and hybrid, and the Web does everything. Think about if Palm’s </a:t>
            </a:r>
            <a:r>
              <a:rPr lang="en-US" dirty="0" err="1" smtClean="0">
                <a:solidFill>
                  <a:schemeClr val="bg1"/>
                </a:solidFill>
                <a:latin typeface="Akzidenz Grotesk BE"/>
                <a:cs typeface="Akzidenz Grotesk BE"/>
              </a:rPr>
              <a:t>WebOS</a:t>
            </a:r>
            <a:r>
              <a:rPr lang="en-US" dirty="0" smtClean="0">
                <a:solidFill>
                  <a:schemeClr val="bg1"/>
                </a:solidFill>
                <a:latin typeface="Akzidenz Grotesk BE"/>
                <a:cs typeface="Akzidenz Grotesk BE"/>
              </a:rPr>
              <a:t> actually took off. </a:t>
            </a:r>
          </a:p>
          <a:p>
            <a:pPr>
              <a:buClr>
                <a:srgbClr val="E9213C"/>
              </a:buClr>
            </a:pPr>
            <a:endParaRPr lang="en-US" dirty="0">
              <a:solidFill>
                <a:schemeClr val="bg1"/>
              </a:solidFill>
              <a:latin typeface="Akzidenz Grotesk BE"/>
              <a:cs typeface="Akzidenz Grotesk BE"/>
            </a:endParaRPr>
          </a:p>
          <a:p>
            <a:pPr>
              <a:buClr>
                <a:srgbClr val="E9213C"/>
              </a:buClr>
            </a:pPr>
            <a:r>
              <a:rPr lang="en-US" dirty="0" smtClean="0">
                <a:solidFill>
                  <a:schemeClr val="bg1"/>
                </a:solidFill>
                <a:latin typeface="Akzidenz Grotesk BE"/>
                <a:cs typeface="Akzidenz Grotesk BE"/>
              </a:rPr>
              <a:t>Neat. But this is not going to happen tomorrow. </a:t>
            </a:r>
            <a:endParaRPr lang="en-US" dirty="0">
              <a:solidFill>
                <a:schemeClr val="bg1"/>
              </a:solidFill>
              <a:latin typeface="Akzidenz Grotesk BE"/>
              <a:cs typeface="Akzidenz Grotesk BE"/>
            </a:endParaRPr>
          </a:p>
        </p:txBody>
      </p:sp>
    </p:spTree>
    <p:extLst>
      <p:ext uri="{BB962C8B-B14F-4D97-AF65-F5344CB8AC3E}">
        <p14:creationId xmlns:p14="http://schemas.microsoft.com/office/powerpoint/2010/main" val="271503616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278094"/>
          </a:xfrm>
          <a:prstGeom prst="rect">
            <a:avLst/>
          </a:prstGeom>
          <a:noFill/>
        </p:spPr>
        <p:txBody>
          <a:bodyPr wrap="square" rtlCol="0">
            <a:spAutoFit/>
          </a:bodyPr>
          <a:lstStyle/>
          <a:p>
            <a:r>
              <a:rPr lang="en-US" sz="3200" dirty="0">
                <a:solidFill>
                  <a:srgbClr val="F2806C"/>
                </a:solidFill>
                <a:latin typeface="Palatino"/>
                <a:cs typeface="Palatino"/>
              </a:rPr>
              <a:t>Apple TV: A World Without </a:t>
            </a:r>
            <a:r>
              <a:rPr lang="en-US" sz="3200" dirty="0" err="1" smtClean="0">
                <a:solidFill>
                  <a:srgbClr val="F2806C"/>
                </a:solidFill>
                <a:latin typeface="Palatino"/>
                <a:cs typeface="Palatino"/>
              </a:rPr>
              <a:t>Webviews</a:t>
            </a:r>
            <a:endParaRPr lang="en-US" sz="3200" dirty="0" smtClean="0">
              <a:solidFill>
                <a:srgbClr val="F2806C"/>
              </a:solidFill>
              <a:latin typeface="Palatino"/>
              <a:cs typeface="Palatino"/>
            </a:endParaRPr>
          </a:p>
          <a:p>
            <a:endParaRPr lang="en-US" sz="2000" dirty="0">
              <a:solidFill>
                <a:schemeClr val="accent6">
                  <a:lumMod val="75000"/>
                </a:schemeClr>
              </a:solidFill>
              <a:latin typeface="Akzidenz Grotesk BE"/>
              <a:cs typeface="Akzidenz Grotesk BE"/>
            </a:endParaRPr>
          </a:p>
          <a:p>
            <a:pPr>
              <a:buClr>
                <a:srgbClr val="E9213C"/>
              </a:buClr>
            </a:pPr>
            <a:r>
              <a:rPr lang="en-US" sz="2000" dirty="0" smtClean="0">
                <a:solidFill>
                  <a:schemeClr val="accent6">
                    <a:lumMod val="75000"/>
                  </a:schemeClr>
                </a:solidFill>
                <a:latin typeface="Akzidenz Grotesk BE"/>
                <a:cs typeface="Akzidenz Grotesk BE"/>
                <a:hlinkClick r:id="rId3"/>
              </a:rPr>
              <a:t>https</a:t>
            </a:r>
            <a:r>
              <a:rPr lang="en-US" sz="2000" dirty="0">
                <a:solidFill>
                  <a:schemeClr val="accent6">
                    <a:lumMod val="75000"/>
                  </a:schemeClr>
                </a:solidFill>
                <a:latin typeface="Akzidenz Grotesk BE"/>
                <a:cs typeface="Akzidenz Grotesk BE"/>
                <a:hlinkClick r:id="rId3"/>
              </a:rPr>
              <a:t>://medium.com/bpxl-craft/apple-tv-a-world-without-webkit-5c428a64a6dd#.</a:t>
            </a:r>
            <a:r>
              <a:rPr lang="en-US" sz="2000" dirty="0" smtClean="0">
                <a:solidFill>
                  <a:schemeClr val="accent6">
                    <a:lumMod val="75000"/>
                  </a:schemeClr>
                </a:solidFill>
                <a:latin typeface="Akzidenz Grotesk BE"/>
                <a:cs typeface="Akzidenz Grotesk BE"/>
                <a:hlinkClick r:id="rId3"/>
              </a:rPr>
              <a:t>7ybhj7xxc</a:t>
            </a:r>
            <a:endParaRPr lang="en-US" sz="2000" dirty="0" smtClean="0">
              <a:solidFill>
                <a:schemeClr val="accent6">
                  <a:lumMod val="75000"/>
                </a:schemeClr>
              </a:solidFill>
              <a:latin typeface="Akzidenz Grotesk BE"/>
              <a:cs typeface="Akzidenz Grotesk BE"/>
            </a:endParaRPr>
          </a:p>
          <a:p>
            <a:pPr>
              <a:buClr>
                <a:srgbClr val="E9213C"/>
              </a:buClr>
            </a:pPr>
            <a:r>
              <a:rPr lang="en-US" i="1" dirty="0">
                <a:solidFill>
                  <a:srgbClr val="FFFFFF"/>
                </a:solidFill>
                <a:latin typeface="Akzidenz Grotesk BE"/>
                <a:cs typeface="Akzidenz Grotesk BE"/>
              </a:rPr>
              <a:t>The menus and buttons let you interact with the app, navigate to different sites, etc., but the actual heavy lifting of the browser (e.g., showing you what’s on </a:t>
            </a:r>
            <a:r>
              <a:rPr lang="en-US" i="1" dirty="0" err="1">
                <a:solidFill>
                  <a:srgbClr val="FFFFFF"/>
                </a:solidFill>
                <a:latin typeface="Akzidenz Grotesk BE"/>
                <a:cs typeface="Akzidenz Grotesk BE"/>
              </a:rPr>
              <a:t>daringfireball.net</a:t>
            </a:r>
            <a:r>
              <a:rPr lang="en-US" i="1" dirty="0">
                <a:solidFill>
                  <a:srgbClr val="FFFFFF"/>
                </a:solidFill>
                <a:latin typeface="Akzidenz Grotesk BE"/>
                <a:cs typeface="Akzidenz Grotesk BE"/>
              </a:rPr>
              <a:t>) is rendered in the main content pane of the app in an embedded </a:t>
            </a:r>
            <a:r>
              <a:rPr lang="en-US" i="1" dirty="0" err="1">
                <a:solidFill>
                  <a:srgbClr val="FFFFFF"/>
                </a:solidFill>
                <a:latin typeface="Akzidenz Grotesk BE"/>
                <a:cs typeface="Akzidenz Grotesk BE"/>
              </a:rPr>
              <a:t>webview</a:t>
            </a:r>
            <a:r>
              <a:rPr lang="en-US" i="1" dirty="0" smtClean="0">
                <a:solidFill>
                  <a:srgbClr val="FFFFFF"/>
                </a:solidFill>
                <a:latin typeface="Akzidenz Grotesk BE"/>
                <a:cs typeface="Akzidenz Grotesk BE"/>
              </a:rPr>
              <a:t>.</a:t>
            </a:r>
          </a:p>
          <a:p>
            <a:pPr>
              <a:buClr>
                <a:srgbClr val="E9213C"/>
              </a:buClr>
            </a:pPr>
            <a:endParaRPr lang="en-US" i="1" dirty="0" smtClean="0">
              <a:solidFill>
                <a:srgbClr val="FFFFFF"/>
              </a:solidFill>
              <a:latin typeface="Akzidenz Grotesk BE"/>
              <a:cs typeface="Akzidenz Grotesk BE"/>
            </a:endParaRPr>
          </a:p>
          <a:p>
            <a:pPr>
              <a:buClr>
                <a:srgbClr val="E9213C"/>
              </a:buClr>
            </a:pPr>
            <a:r>
              <a:rPr lang="en-US" dirty="0" smtClean="0">
                <a:solidFill>
                  <a:schemeClr val="bg1"/>
                </a:solidFill>
                <a:latin typeface="Akzidenz Grotesk BE"/>
                <a:cs typeface="Akzidenz Grotesk BE"/>
              </a:rPr>
              <a:t>You can always rely on someone to defend every odd decision by Apple. This one </a:t>
            </a:r>
            <a:r>
              <a:rPr lang="en-US" dirty="0">
                <a:solidFill>
                  <a:schemeClr val="accent6">
                    <a:lumMod val="75000"/>
                  </a:schemeClr>
                </a:solidFill>
                <a:latin typeface="Akzidenz Grotesk BE"/>
                <a:cs typeface="Akzidenz Grotesk BE"/>
                <a:hlinkClick r:id="rId4"/>
              </a:rPr>
              <a:t>http://www.wired.com/2015/09/apple-tv-web/ </a:t>
            </a:r>
            <a:r>
              <a:rPr lang="en-US" dirty="0" smtClean="0">
                <a:solidFill>
                  <a:schemeClr val="bg1"/>
                </a:solidFill>
                <a:latin typeface="Akzidenz Grotesk BE"/>
                <a:cs typeface="Akzidenz Grotesk BE"/>
              </a:rPr>
              <a:t>basically says that </a:t>
            </a:r>
            <a:r>
              <a:rPr lang="en-US" dirty="0" err="1" smtClean="0">
                <a:solidFill>
                  <a:schemeClr val="bg1"/>
                </a:solidFill>
                <a:latin typeface="Akzidenz Grotesk BE"/>
                <a:cs typeface="Akzidenz Grotesk BE"/>
              </a:rPr>
              <a:t>Webviews</a:t>
            </a:r>
            <a:r>
              <a:rPr lang="en-US" dirty="0" smtClean="0">
                <a:solidFill>
                  <a:schemeClr val="bg1"/>
                </a:solidFill>
                <a:latin typeface="Akzidenz Grotesk BE"/>
                <a:cs typeface="Akzidenz Grotesk BE"/>
              </a:rPr>
              <a:t> are bad anyway because the Web is scary. Whatever.</a:t>
            </a:r>
          </a:p>
          <a:p>
            <a:pPr>
              <a:buClr>
                <a:srgbClr val="E9213C"/>
              </a:buClr>
            </a:pPr>
            <a:endParaRPr lang="en-US" dirty="0">
              <a:solidFill>
                <a:schemeClr val="bg1"/>
              </a:solidFill>
              <a:latin typeface="Akzidenz Grotesk BE"/>
              <a:cs typeface="Akzidenz Grotesk BE"/>
            </a:endParaRPr>
          </a:p>
          <a:p>
            <a:pPr>
              <a:buClr>
                <a:srgbClr val="E9213C"/>
              </a:buClr>
            </a:pPr>
            <a:r>
              <a:rPr lang="en-US" dirty="0" smtClean="0">
                <a:solidFill>
                  <a:schemeClr val="bg1"/>
                </a:solidFill>
                <a:latin typeface="Akzidenz Grotesk BE"/>
                <a:cs typeface="Akzidenz Grotesk BE"/>
              </a:rPr>
              <a:t>The result is the same. The Web is a </a:t>
            </a:r>
            <a:r>
              <a:rPr lang="en-US" dirty="0" smtClean="0">
                <a:solidFill>
                  <a:schemeClr val="bg1"/>
                </a:solidFill>
                <a:latin typeface="Akzidenz Grotesk BE"/>
                <a:cs typeface="Akzidenz Grotesk BE"/>
              </a:rPr>
              <a:t>bit less universal now. </a:t>
            </a:r>
            <a:endParaRPr lang="en-US" dirty="0">
              <a:solidFill>
                <a:schemeClr val="bg1"/>
              </a:solidFill>
              <a:latin typeface="Akzidenz Grotesk BE"/>
              <a:cs typeface="Akzidenz Grotesk BE"/>
            </a:endParaRPr>
          </a:p>
        </p:txBody>
      </p:sp>
    </p:spTree>
    <p:extLst>
      <p:ext uri="{BB962C8B-B14F-4D97-AF65-F5344CB8AC3E}">
        <p14:creationId xmlns:p14="http://schemas.microsoft.com/office/powerpoint/2010/main" val="548171104"/>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970318"/>
          </a:xfrm>
          <a:prstGeom prst="rect">
            <a:avLst/>
          </a:prstGeom>
          <a:noFill/>
        </p:spPr>
        <p:txBody>
          <a:bodyPr wrap="square" rtlCol="0">
            <a:spAutoFit/>
          </a:bodyPr>
          <a:lstStyle/>
          <a:p>
            <a:r>
              <a:rPr lang="en-US" sz="3200" dirty="0">
                <a:solidFill>
                  <a:srgbClr val="F2806C"/>
                </a:solidFill>
                <a:latin typeface="Palatino"/>
                <a:cs typeface="Palatino"/>
              </a:rPr>
              <a:t>Firefox OS is </a:t>
            </a:r>
            <a:r>
              <a:rPr lang="en-US" sz="3200" dirty="0" smtClean="0">
                <a:solidFill>
                  <a:srgbClr val="F2806C"/>
                </a:solidFill>
                <a:latin typeface="Palatino"/>
                <a:cs typeface="Palatino"/>
              </a:rPr>
              <a:t>dead</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a:t>
            </a:r>
            <a:r>
              <a:rPr lang="en-US" sz="2000" dirty="0" smtClean="0">
                <a:solidFill>
                  <a:schemeClr val="accent6">
                    <a:lumMod val="75000"/>
                  </a:schemeClr>
                </a:solidFill>
                <a:latin typeface="Akzidenz Grotesk BE"/>
                <a:cs typeface="Akzidenz Grotesk BE"/>
                <a:hlinkClick r:id="rId3"/>
              </a:rPr>
              <a:t>www.quirksmode.org/blog/archives/2015/12/firefox_os_is_d.html</a:t>
            </a:r>
            <a:endParaRPr lang="en-US" sz="2000" dirty="0" smtClean="0">
              <a:solidFill>
                <a:schemeClr val="accent6">
                  <a:lumMod val="75000"/>
                </a:schemeClr>
              </a:solidFill>
              <a:latin typeface="Akzidenz Grotesk BE"/>
              <a:cs typeface="Akzidenz Grotesk BE"/>
            </a:endParaRPr>
          </a:p>
          <a:p>
            <a:pPr>
              <a:buClr>
                <a:srgbClr val="E9213C"/>
              </a:buClr>
            </a:pPr>
            <a:r>
              <a:rPr lang="en-US" i="1" dirty="0">
                <a:solidFill>
                  <a:srgbClr val="FFFFFF"/>
                </a:solidFill>
                <a:latin typeface="Akzidenz Grotesk BE"/>
                <a:cs typeface="Akzidenz Grotesk BE"/>
              </a:rPr>
              <a:t>Firefox OS is a failure. The project started way too late, when all other players in the web ecosystem already had a mobile offering, and it didn’t catch up, either. Although the strategy of aiming at the low-end market was a good one for 2010, Mozilla missed its window of opportunity</a:t>
            </a:r>
            <a:r>
              <a:rPr lang="en-US" i="1" dirty="0" smtClean="0">
                <a:solidFill>
                  <a:srgbClr val="FFFFFF"/>
                </a:solidFill>
                <a:latin typeface="Akzidenz Grotesk BE"/>
                <a:cs typeface="Akzidenz Grotesk BE"/>
              </a:rPr>
              <a:t>.</a:t>
            </a:r>
          </a:p>
          <a:p>
            <a:pPr>
              <a:buClr>
                <a:srgbClr val="E9213C"/>
              </a:buClr>
            </a:pPr>
            <a:endParaRPr lang="en-US" i="1" dirty="0" smtClean="0">
              <a:solidFill>
                <a:srgbClr val="FFFFFF"/>
              </a:solidFill>
              <a:latin typeface="Akzidenz Grotesk BE"/>
              <a:cs typeface="Akzidenz Grotesk BE"/>
            </a:endParaRPr>
          </a:p>
          <a:p>
            <a:pPr>
              <a:buClr>
                <a:srgbClr val="E9213C"/>
              </a:buClr>
            </a:pPr>
            <a:r>
              <a:rPr lang="en-US" dirty="0" smtClean="0">
                <a:solidFill>
                  <a:schemeClr val="bg1"/>
                </a:solidFill>
                <a:latin typeface="Akzidenz Grotesk BE"/>
                <a:cs typeface="Akzidenz Grotesk BE"/>
              </a:rPr>
              <a:t>Firefox OS (which was awesomely well done, and whose UI in no small way was guided by my principles) is dead. So that’s two web-centric mobile OSs dead and stumbling along like zombies. </a:t>
            </a:r>
          </a:p>
          <a:p>
            <a:pPr>
              <a:buClr>
                <a:srgbClr val="E9213C"/>
              </a:buClr>
            </a:pPr>
            <a:endParaRPr lang="en-US" dirty="0">
              <a:solidFill>
                <a:schemeClr val="bg1"/>
              </a:solidFill>
              <a:latin typeface="Akzidenz Grotesk BE"/>
              <a:cs typeface="Akzidenz Grotesk BE"/>
            </a:endParaRPr>
          </a:p>
          <a:p>
            <a:pPr>
              <a:buClr>
                <a:srgbClr val="E9213C"/>
              </a:buClr>
            </a:pPr>
            <a:r>
              <a:rPr lang="en-US" dirty="0" smtClean="0">
                <a:solidFill>
                  <a:schemeClr val="bg1"/>
                </a:solidFill>
                <a:latin typeface="Akzidenz Grotesk BE"/>
                <a:cs typeface="Akzidenz Grotesk BE"/>
              </a:rPr>
              <a:t>The principles are solid, but who is going to build this web-everywhere world? </a:t>
            </a:r>
            <a:endParaRPr lang="en-US" dirty="0">
              <a:solidFill>
                <a:schemeClr val="bg1"/>
              </a:solidFill>
              <a:latin typeface="Akzidenz Grotesk BE"/>
              <a:cs typeface="Akzidenz Grotesk BE"/>
            </a:endParaRPr>
          </a:p>
        </p:txBody>
      </p:sp>
    </p:spTree>
    <p:extLst>
      <p:ext uri="{BB962C8B-B14F-4D97-AF65-F5344CB8AC3E}">
        <p14:creationId xmlns:p14="http://schemas.microsoft.com/office/powerpoint/2010/main" val="670774725"/>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062651"/>
          </a:xfrm>
          <a:prstGeom prst="rect">
            <a:avLst/>
          </a:prstGeom>
          <a:noFill/>
        </p:spPr>
        <p:txBody>
          <a:bodyPr wrap="square" rtlCol="0">
            <a:spAutoFit/>
          </a:bodyPr>
          <a:lstStyle/>
          <a:p>
            <a:r>
              <a:rPr lang="en-US" sz="3200" dirty="0" smtClean="0">
                <a:solidFill>
                  <a:srgbClr val="F2806C"/>
                </a:solidFill>
                <a:latin typeface="Palatino"/>
                <a:cs typeface="Palatino"/>
              </a:rPr>
              <a:t>How</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https://developer.chrome.com/multidevice/android/</a:t>
            </a:r>
            <a:r>
              <a:rPr lang="en-US" sz="2000" dirty="0" smtClean="0">
                <a:solidFill>
                  <a:schemeClr val="accent6">
                    <a:lumMod val="75000"/>
                  </a:schemeClr>
                </a:solidFill>
                <a:latin typeface="Akzidenz Grotesk BE"/>
                <a:cs typeface="Akzidenz Grotesk BE"/>
                <a:hlinkClick r:id="rId3"/>
              </a:rPr>
              <a:t>customtabs</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BONUS: Not included in the presentation, in May 2015 Google announced these Custom Tabs. They give you a middle ground between a Web intent I’ll talk about those in Lesson 7) and a </a:t>
            </a:r>
            <a:r>
              <a:rPr lang="en-US" sz="2000" dirty="0" err="1" smtClean="0">
                <a:solidFill>
                  <a:schemeClr val="bg1"/>
                </a:solidFill>
                <a:latin typeface="Akzidenz Grotesk BE"/>
                <a:cs typeface="Akzidenz Grotesk BE"/>
              </a:rPr>
              <a:t>webview</a:t>
            </a:r>
            <a:r>
              <a:rPr lang="en-US" sz="2000" dirty="0" smtClean="0">
                <a:solidFill>
                  <a:schemeClr val="bg1"/>
                </a:solidFill>
                <a:latin typeface="Akzidenz Grotesk BE"/>
                <a:cs typeface="Akzidenz Grotesk BE"/>
              </a:rPr>
              <a:t>. </a:t>
            </a:r>
          </a:p>
          <a:p>
            <a:pPr>
              <a:buClr>
                <a:srgbClr val="E9213C"/>
              </a:buClr>
            </a:pPr>
            <a:endParaRPr lang="en-US" i="1" dirty="0" smtClean="0">
              <a:solidFill>
                <a:srgbClr val="FFFFFF"/>
              </a:solidFill>
              <a:latin typeface="Akzidenz Grotesk BE"/>
              <a:cs typeface="Akzidenz Grotesk BE"/>
            </a:endParaRPr>
          </a:p>
          <a:p>
            <a:pPr>
              <a:buClr>
                <a:srgbClr val="E9213C"/>
              </a:buClr>
            </a:pPr>
            <a:r>
              <a:rPr lang="en-US" i="1" dirty="0">
                <a:solidFill>
                  <a:srgbClr val="FFFFFF"/>
                </a:solidFill>
                <a:latin typeface="Akzidenz Grotesk BE"/>
                <a:cs typeface="Akzidenz Grotesk BE"/>
              </a:rPr>
              <a:t>Chrome custom tabs allow an app to customize how Chrome looks and feels. An app can change things like:</a:t>
            </a:r>
          </a:p>
          <a:p>
            <a:pPr>
              <a:buClr>
                <a:srgbClr val="E9213C"/>
              </a:buClr>
            </a:pPr>
            <a:endParaRPr lang="en-US" i="1" dirty="0">
              <a:solidFill>
                <a:srgbClr val="FFFFFF"/>
              </a:solidFill>
              <a:latin typeface="Akzidenz Grotesk BE"/>
              <a:cs typeface="Akzidenz Grotesk BE"/>
            </a:endParaRPr>
          </a:p>
          <a:p>
            <a:pPr marL="285750" indent="-285750">
              <a:buClr>
                <a:srgbClr val="E9213C"/>
              </a:buClr>
              <a:buFont typeface="Arial"/>
              <a:buChar char="•"/>
            </a:pPr>
            <a:r>
              <a:rPr lang="en-US" i="1" dirty="0">
                <a:solidFill>
                  <a:srgbClr val="FFFFFF"/>
                </a:solidFill>
                <a:latin typeface="Akzidenz Grotesk BE"/>
                <a:cs typeface="Akzidenz Grotesk BE"/>
              </a:rPr>
              <a:t>Toolbar color</a:t>
            </a:r>
          </a:p>
          <a:p>
            <a:pPr marL="285750" indent="-285750">
              <a:buClr>
                <a:srgbClr val="E9213C"/>
              </a:buClr>
              <a:buFont typeface="Arial"/>
              <a:buChar char="•"/>
            </a:pPr>
            <a:r>
              <a:rPr lang="en-US" i="1" dirty="0">
                <a:solidFill>
                  <a:srgbClr val="FFFFFF"/>
                </a:solidFill>
                <a:latin typeface="Akzidenz Grotesk BE"/>
                <a:cs typeface="Akzidenz Grotesk BE"/>
              </a:rPr>
              <a:t>Enter and exit animations</a:t>
            </a:r>
          </a:p>
          <a:p>
            <a:pPr marL="285750" indent="-285750">
              <a:buClr>
                <a:srgbClr val="E9213C"/>
              </a:buClr>
              <a:buFont typeface="Arial"/>
              <a:buChar char="•"/>
            </a:pPr>
            <a:r>
              <a:rPr lang="en-US" i="1" dirty="0">
                <a:solidFill>
                  <a:srgbClr val="FFFFFF"/>
                </a:solidFill>
                <a:latin typeface="Akzidenz Grotesk BE"/>
                <a:cs typeface="Akzidenz Grotesk BE"/>
              </a:rPr>
              <a:t>Add custom actions to the Chrome toolbar and overflow menu</a:t>
            </a:r>
          </a:p>
        </p:txBody>
      </p:sp>
    </p:spTree>
    <p:extLst>
      <p:ext uri="{BB962C8B-B14F-4D97-AF65-F5344CB8AC3E}">
        <p14:creationId xmlns:p14="http://schemas.microsoft.com/office/powerpoint/2010/main" val="331243509"/>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a:solidFill>
                  <a:srgbClr val="F2806C"/>
                </a:solidFill>
                <a:latin typeface="Akzidenz Grotesk BE"/>
                <a:cs typeface="Akzidenz Grotesk BE"/>
              </a:rPr>
              <a:t>Read More: </a:t>
            </a:r>
          </a:p>
          <a:p>
            <a:pPr marL="0" indent="0">
              <a:buClr>
                <a:srgbClr val="E9213C"/>
              </a:buClr>
              <a:buNone/>
            </a:pPr>
            <a:r>
              <a:rPr lang="en-US" sz="2000" dirty="0">
                <a:solidFill>
                  <a:srgbClr val="FFFFFF"/>
                </a:solidFill>
                <a:latin typeface="Akzidenz Grotesk BE"/>
                <a:cs typeface="Akzidenz Grotesk BE"/>
              </a:rPr>
              <a:t>Examples I referenced, like </a:t>
            </a:r>
            <a:r>
              <a:rPr lang="en-US" sz="2000" dirty="0">
                <a:solidFill>
                  <a:srgbClr val="FFFFFF"/>
                </a:solidFill>
                <a:latin typeface="Akzidenz Grotesk BE"/>
                <a:cs typeface="Akzidenz Grotesk BE"/>
                <a:hlinkClick r:id="rId3"/>
              </a:rPr>
              <a:t>Yelp</a:t>
            </a:r>
            <a:r>
              <a:rPr lang="en-US" sz="2000" dirty="0">
                <a:solidFill>
                  <a:srgbClr val="FFFFFF"/>
                </a:solidFill>
                <a:latin typeface="Akzidenz Grotesk BE"/>
                <a:cs typeface="Akzidenz Grotesk BE"/>
              </a:rPr>
              <a:t>, are all detailed here if you want to read more. We're starting to get into the details a bit, so I'm going to be starting to give not just strategic overviews, but some technical notes and examples as we move forward. </a:t>
            </a:r>
          </a:p>
        </p:txBody>
      </p:sp>
      <p:sp>
        <p:nvSpPr>
          <p:cNvPr id="6" name="TextBox 5"/>
          <p:cNvSpPr txBox="1"/>
          <p:nvPr/>
        </p:nvSpPr>
        <p:spPr>
          <a:xfrm>
            <a:off x="450290" y="1481938"/>
            <a:ext cx="7501468" cy="584776"/>
          </a:xfrm>
          <a:prstGeom prst="rect">
            <a:avLst/>
          </a:prstGeom>
          <a:noFill/>
        </p:spPr>
        <p:txBody>
          <a:bodyPr wrap="square" rtlCol="0">
            <a:spAutoFit/>
          </a:bodyPr>
          <a:lstStyle/>
          <a:p>
            <a:r>
              <a:rPr lang="en-US" sz="3200" dirty="0">
                <a:solidFill>
                  <a:srgbClr val="F2806C"/>
                </a:solidFill>
                <a:latin typeface="Palatino"/>
                <a:cs typeface="Palatino"/>
              </a:rPr>
              <a:t>Hybrid or Native App?</a:t>
            </a: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431435"/>
          </a:xfrm>
          <a:prstGeom prst="rect">
            <a:avLst/>
          </a:prstGeom>
          <a:noFill/>
        </p:spPr>
        <p:txBody>
          <a:bodyPr wrap="square" rtlCol="0">
            <a:spAutoFit/>
          </a:bodyPr>
          <a:lstStyle/>
          <a:p>
            <a:r>
              <a:rPr lang="en-US" sz="3200" dirty="0">
                <a:solidFill>
                  <a:srgbClr val="F2806C"/>
                </a:solidFill>
                <a:latin typeface="Palatino"/>
                <a:cs typeface="Palatino"/>
              </a:rPr>
              <a:t>The State of Hybrid Mobile Development</a:t>
            </a:r>
            <a:endParaRPr lang="en-US" sz="2000" dirty="0">
              <a:solidFill>
                <a:schemeClr val="accent6">
                  <a:lumMod val="75000"/>
                </a:schemeClr>
              </a:solidFill>
              <a:latin typeface="Akzidenz Grotesk BE"/>
              <a:cs typeface="Akzidenz Grotesk BE"/>
            </a:endParaRPr>
          </a:p>
          <a:p>
            <a:pPr>
              <a:buClr>
                <a:srgbClr val="E9213C"/>
              </a:buClr>
            </a:pPr>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http://developer.telerik.com/featured/the-state-of-hybrid-mobile-development</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Good overview, detailing the recent history and the current (</a:t>
            </a:r>
            <a:r>
              <a:rPr lang="en-US" sz="2000" dirty="0" err="1" smtClean="0">
                <a:solidFill>
                  <a:schemeClr val="bg1"/>
                </a:solidFill>
                <a:latin typeface="Akzidenz Grotesk BE"/>
                <a:cs typeface="Akzidenz Grotesk BE"/>
              </a:rPr>
              <a:t>ish</a:t>
            </a:r>
            <a:r>
              <a:rPr lang="en-US" sz="2000" dirty="0" smtClean="0">
                <a:solidFill>
                  <a:schemeClr val="bg1"/>
                </a:solidFill>
                <a:latin typeface="Akzidenz Grotesk BE"/>
                <a:cs typeface="Akzidenz Grotesk BE"/>
              </a:rPr>
              <a:t>) technology that enables this. If you don’t recognize when we all talk about Facebook’s HTML5 fiasco, then totally read this. </a:t>
            </a:r>
            <a:endParaRPr lang="en-US" i="1" dirty="0">
              <a:solidFill>
                <a:srgbClr val="FFFFFF"/>
              </a:solidFill>
              <a:latin typeface="Akzidenz Grotesk BE"/>
              <a:cs typeface="Akzidenz Grotesk BE"/>
            </a:endParaRPr>
          </a:p>
        </p:txBody>
      </p:sp>
    </p:spTree>
    <p:extLst>
      <p:ext uri="{BB962C8B-B14F-4D97-AF65-F5344CB8AC3E}">
        <p14:creationId xmlns:p14="http://schemas.microsoft.com/office/powerpoint/2010/main" val="39225312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278094"/>
          </a:xfrm>
          <a:prstGeom prst="rect">
            <a:avLst/>
          </a:prstGeom>
          <a:noFill/>
        </p:spPr>
        <p:txBody>
          <a:bodyPr wrap="square" rtlCol="0">
            <a:spAutoFit/>
          </a:bodyPr>
          <a:lstStyle/>
          <a:p>
            <a:r>
              <a:rPr lang="en-US" sz="3200" dirty="0">
                <a:solidFill>
                  <a:srgbClr val="F2806C"/>
                </a:solidFill>
                <a:latin typeface="Palatino"/>
                <a:cs typeface="Palatino"/>
              </a:rPr>
              <a:t>Best Of Both Worlds: Mixing HTML5 And Native </a:t>
            </a:r>
            <a:r>
              <a:rPr lang="en-US" sz="3200" dirty="0" smtClean="0">
                <a:solidFill>
                  <a:srgbClr val="F2806C"/>
                </a:solidFill>
                <a:latin typeface="Palatino"/>
                <a:cs typeface="Palatino"/>
              </a:rPr>
              <a:t>Code</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http://www.smashingmagazine.com/2013/10/17/best-of-both-worlds-mixing-html5-native-code</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Article, aimed to developers, about not making a hybrid/native choice, and using everything available to best serve the product. </a:t>
            </a:r>
          </a:p>
          <a:p>
            <a:pPr>
              <a:buClr>
                <a:srgbClr val="E9213C"/>
              </a:buClr>
            </a:pPr>
            <a:endParaRPr lang="en-US" i="1" dirty="0" smtClean="0">
              <a:solidFill>
                <a:srgbClr val="FFFFFF"/>
              </a:solidFill>
              <a:latin typeface="Akzidenz Grotesk BE"/>
              <a:cs typeface="Akzidenz Grotesk BE"/>
            </a:endParaRPr>
          </a:p>
          <a:p>
            <a:pPr>
              <a:buClr>
                <a:srgbClr val="E9213C"/>
              </a:buClr>
            </a:pPr>
            <a:r>
              <a:rPr lang="en-US" i="1" dirty="0">
                <a:solidFill>
                  <a:srgbClr val="FFFFFF"/>
                </a:solidFill>
                <a:latin typeface="Akzidenz Grotesk BE"/>
                <a:cs typeface="Akzidenz Grotesk BE"/>
              </a:rPr>
              <a:t>Rather than build an app entirely with native or HTML5 technology, why not mix and match the technologies? With a hybrid application, building a mobile experience that leverages both native and HTML5 code for the user interface is quite possible. This enables the developer to use the most appropriate tool for the job when developing the user interface.</a:t>
            </a:r>
          </a:p>
        </p:txBody>
      </p:sp>
    </p:spTree>
    <p:extLst>
      <p:ext uri="{BB962C8B-B14F-4D97-AF65-F5344CB8AC3E}">
        <p14:creationId xmlns:p14="http://schemas.microsoft.com/office/powerpoint/2010/main" val="336879045"/>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2431435"/>
          </a:xfrm>
          <a:prstGeom prst="rect">
            <a:avLst/>
          </a:prstGeom>
          <a:noFill/>
        </p:spPr>
        <p:txBody>
          <a:bodyPr wrap="square" rtlCol="0">
            <a:spAutoFit/>
          </a:bodyPr>
          <a:lstStyle/>
          <a:p>
            <a:r>
              <a:rPr lang="en-US" sz="3200" dirty="0">
                <a:solidFill>
                  <a:srgbClr val="F2806C"/>
                </a:solidFill>
                <a:latin typeface="Palatino"/>
                <a:cs typeface="Palatino"/>
              </a:rPr>
              <a:t>Mobile application </a:t>
            </a:r>
            <a:r>
              <a:rPr lang="en-US" sz="3200" dirty="0" smtClean="0">
                <a:solidFill>
                  <a:srgbClr val="F2806C"/>
                </a:solidFill>
                <a:latin typeface="Palatino"/>
                <a:cs typeface="Palatino"/>
              </a:rPr>
              <a:t>development tools</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http://en.wikipedia.org/wiki/</a:t>
            </a:r>
            <a:r>
              <a:rPr lang="en-US" sz="2000" dirty="0" smtClean="0">
                <a:solidFill>
                  <a:schemeClr val="accent6">
                    <a:lumMod val="75000"/>
                  </a:schemeClr>
                </a:solidFill>
                <a:latin typeface="Akzidenz Grotesk BE"/>
                <a:cs typeface="Akzidenz Grotesk BE"/>
                <a:hlinkClick r:id="rId3"/>
              </a:rPr>
              <a:t>Mobile_application_development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Yes, it’s just a link to Wikipedia, but they have a great list of the development tools, or hybrid platforms. There are a hell of a lot of them, so be sure to take a look even if you don’t need one. It’s not just the few I showed you, at all. </a:t>
            </a:r>
            <a:endParaRPr lang="en-US" i="1" dirty="0">
              <a:solidFill>
                <a:srgbClr val="FFFFFF"/>
              </a:solidFill>
              <a:latin typeface="Akzidenz Grotesk BE"/>
              <a:cs typeface="Akzidenz Grotesk BE"/>
            </a:endParaRPr>
          </a:p>
        </p:txBody>
      </p:sp>
    </p:spTree>
    <p:extLst>
      <p:ext uri="{BB962C8B-B14F-4D97-AF65-F5344CB8AC3E}">
        <p14:creationId xmlns:p14="http://schemas.microsoft.com/office/powerpoint/2010/main" val="157961725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847207"/>
          </a:xfrm>
          <a:prstGeom prst="rect">
            <a:avLst/>
          </a:prstGeom>
          <a:noFill/>
        </p:spPr>
        <p:txBody>
          <a:bodyPr wrap="square" rtlCol="0">
            <a:spAutoFit/>
          </a:bodyPr>
          <a:lstStyle/>
          <a:p>
            <a:r>
              <a:rPr lang="en-US" sz="3200" dirty="0">
                <a:solidFill>
                  <a:srgbClr val="F2806C"/>
                </a:solidFill>
                <a:latin typeface="Palatino"/>
                <a:cs typeface="Palatino"/>
              </a:rPr>
              <a:t>Titanium or </a:t>
            </a:r>
            <a:r>
              <a:rPr lang="en-US" sz="3200" dirty="0" err="1">
                <a:solidFill>
                  <a:srgbClr val="F2806C"/>
                </a:solidFill>
                <a:latin typeface="Palatino"/>
                <a:cs typeface="Palatino"/>
              </a:rPr>
              <a:t>PhoneGap</a:t>
            </a:r>
            <a:r>
              <a:rPr lang="en-US" sz="3200" dirty="0">
                <a:solidFill>
                  <a:srgbClr val="F2806C"/>
                </a:solidFill>
                <a:latin typeface="Palatino"/>
                <a:cs typeface="Palatino"/>
              </a:rPr>
              <a:t>? Which Cross-Platform Mobile Framework Should I Use</a:t>
            </a:r>
            <a:r>
              <a:rPr lang="en-US" sz="3200" dirty="0" smtClean="0">
                <a:solidFill>
                  <a:srgbClr val="F2806C"/>
                </a:solidFill>
                <a:latin typeface="Palatino"/>
                <a:cs typeface="Palatino"/>
              </a:rPr>
              <a:t>?</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http://strongloop.com/strongblog/titanium-vs-phonegap-cross-platform-mobile-framework</a:t>
            </a:r>
            <a:r>
              <a:rPr lang="en-US" sz="2000" dirty="0" smtClean="0">
                <a:solidFill>
                  <a:schemeClr val="accent6">
                    <a:lumMod val="75000"/>
                  </a:schemeClr>
                </a:solidFill>
                <a:latin typeface="Akzidenz Grotesk BE"/>
                <a:cs typeface="Akzidenz Grotesk BE"/>
                <a:hlinkClick r:id="rId3"/>
              </a:rPr>
              <a:t>/</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But that being said, there are only a few big ones. And currently the normal choice is between </a:t>
            </a:r>
            <a:r>
              <a:rPr lang="en-US" sz="2000" dirty="0" err="1" smtClean="0">
                <a:solidFill>
                  <a:schemeClr val="bg1"/>
                </a:solidFill>
                <a:latin typeface="Akzidenz Grotesk BE"/>
                <a:cs typeface="Akzidenz Grotesk BE"/>
              </a:rPr>
              <a:t>Appcelerator</a:t>
            </a:r>
            <a:r>
              <a:rPr lang="en-US" sz="2000" dirty="0" smtClean="0">
                <a:solidFill>
                  <a:schemeClr val="bg1"/>
                </a:solidFill>
                <a:latin typeface="Akzidenz Grotesk BE"/>
                <a:cs typeface="Akzidenz Grotesk BE"/>
              </a:rPr>
              <a:t> Titanium and </a:t>
            </a:r>
            <a:r>
              <a:rPr lang="en-US" sz="2000" dirty="0" err="1" smtClean="0">
                <a:solidFill>
                  <a:schemeClr val="bg1"/>
                </a:solidFill>
                <a:latin typeface="Akzidenz Grotesk BE"/>
                <a:cs typeface="Akzidenz Grotesk BE"/>
              </a:rPr>
              <a:t>PhoneGap</a:t>
            </a:r>
            <a:r>
              <a:rPr lang="en-US" sz="2000" dirty="0" smtClean="0">
                <a:solidFill>
                  <a:schemeClr val="bg1"/>
                </a:solidFill>
                <a:latin typeface="Akzidenz Grotesk BE"/>
                <a:cs typeface="Akzidenz Grotesk BE"/>
              </a:rPr>
              <a:t>. Unless you work with MS fans, who all go to </a:t>
            </a:r>
            <a:r>
              <a:rPr lang="en-US" sz="2000" dirty="0" err="1" smtClean="0">
                <a:solidFill>
                  <a:schemeClr val="bg1"/>
                </a:solidFill>
                <a:latin typeface="Akzidenz Grotesk BE"/>
                <a:cs typeface="Akzidenz Grotesk BE"/>
              </a:rPr>
              <a:t>Xamarin</a:t>
            </a:r>
            <a:r>
              <a:rPr lang="en-US" sz="2000" dirty="0" smtClean="0">
                <a:solidFill>
                  <a:schemeClr val="bg1"/>
                </a:solidFill>
                <a:latin typeface="Akzidenz Grotesk BE"/>
                <a:cs typeface="Akzidenz Grotesk BE"/>
              </a:rPr>
              <a:t>. </a:t>
            </a:r>
            <a:endParaRPr lang="en-US" sz="2000" dirty="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It is a company blog so gets into selling their service, but has many good points and a few links to other articles. </a:t>
            </a:r>
          </a:p>
        </p:txBody>
      </p:sp>
    </p:spTree>
    <p:extLst>
      <p:ext uri="{BB962C8B-B14F-4D97-AF65-F5344CB8AC3E}">
        <p14:creationId xmlns:p14="http://schemas.microsoft.com/office/powerpoint/2010/main" val="1358014729"/>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154983"/>
          </a:xfrm>
          <a:prstGeom prst="rect">
            <a:avLst/>
          </a:prstGeom>
          <a:noFill/>
        </p:spPr>
        <p:txBody>
          <a:bodyPr wrap="square" rtlCol="0">
            <a:spAutoFit/>
          </a:bodyPr>
          <a:lstStyle/>
          <a:p>
            <a:r>
              <a:rPr lang="en-US" sz="3200" dirty="0">
                <a:solidFill>
                  <a:srgbClr val="F2806C"/>
                </a:solidFill>
                <a:latin typeface="Palatino"/>
                <a:cs typeface="Palatino"/>
              </a:rPr>
              <a:t>Whoa! That Embedded Web View Looks Hot in Your </a:t>
            </a:r>
            <a:r>
              <a:rPr lang="en-US" sz="3200" dirty="0" err="1">
                <a:solidFill>
                  <a:srgbClr val="F2806C"/>
                </a:solidFill>
                <a:latin typeface="Palatino"/>
                <a:cs typeface="Palatino"/>
              </a:rPr>
              <a:t>iOS</a:t>
            </a:r>
            <a:r>
              <a:rPr lang="en-US" sz="3200" dirty="0">
                <a:solidFill>
                  <a:srgbClr val="F2806C"/>
                </a:solidFill>
                <a:latin typeface="Palatino"/>
                <a:cs typeface="Palatino"/>
              </a:rPr>
              <a:t> App</a:t>
            </a:r>
            <a:r>
              <a:rPr lang="en-US" sz="3200" dirty="0" smtClean="0">
                <a:solidFill>
                  <a:srgbClr val="F2806C"/>
                </a:solidFill>
                <a:latin typeface="Palatino"/>
                <a:cs typeface="Palatino"/>
              </a:rPr>
              <a:t>!</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http://engineeringblog.yelp.com/2013/11/whoa-that-embedded-web-view-looks-hot-in-your-ios-</a:t>
            </a:r>
            <a:r>
              <a:rPr lang="en-US" sz="2000" dirty="0" smtClean="0">
                <a:solidFill>
                  <a:schemeClr val="accent6">
                    <a:lumMod val="75000"/>
                  </a:schemeClr>
                </a:solidFill>
                <a:latin typeface="Akzidenz Grotesk BE"/>
                <a:cs typeface="Akzidenz Grotesk BE"/>
                <a:hlinkClick r:id="rId3"/>
              </a:rPr>
              <a:t>app.html</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Here’s the Engineering Manager for Yelp! Himself discussing what they do with </a:t>
            </a:r>
            <a:r>
              <a:rPr lang="en-US" sz="2000" dirty="0" err="1" smtClean="0">
                <a:solidFill>
                  <a:schemeClr val="bg1"/>
                </a:solidFill>
                <a:latin typeface="Akzidenz Grotesk BE"/>
                <a:cs typeface="Akzidenz Grotesk BE"/>
              </a:rPr>
              <a:t>webviews</a:t>
            </a:r>
            <a:r>
              <a:rPr lang="en-US" sz="2000" dirty="0" smtClean="0">
                <a:solidFill>
                  <a:schemeClr val="bg1"/>
                </a:solidFill>
                <a:latin typeface="Akzidenz Grotesk BE"/>
                <a:cs typeface="Akzidenz Grotesk BE"/>
              </a:rPr>
              <a:t> in their native app. </a:t>
            </a:r>
            <a:endParaRPr lang="en-US" sz="2000" dirty="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Includes code, but also pictures so is suitable for everyone to read. Well done, and worth it if you are even sort of considering this roll-your-own hybrid thing. I love it, but admit I work for too many clients who have their own technical opinions so do not get to do it enough. </a:t>
            </a:r>
          </a:p>
        </p:txBody>
      </p:sp>
    </p:spTree>
    <p:extLst>
      <p:ext uri="{BB962C8B-B14F-4D97-AF65-F5344CB8AC3E}">
        <p14:creationId xmlns:p14="http://schemas.microsoft.com/office/powerpoint/2010/main" val="2815102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4462760"/>
          </a:xfrm>
          <a:prstGeom prst="rect">
            <a:avLst/>
          </a:prstGeom>
          <a:noFill/>
        </p:spPr>
        <p:txBody>
          <a:bodyPr wrap="square" rtlCol="0">
            <a:spAutoFit/>
          </a:bodyPr>
          <a:lstStyle/>
          <a:p>
            <a:r>
              <a:rPr lang="en-US" sz="3200" dirty="0">
                <a:solidFill>
                  <a:srgbClr val="F2806C"/>
                </a:solidFill>
                <a:latin typeface="Palatino"/>
                <a:cs typeface="Palatino"/>
              </a:rPr>
              <a:t>Responsively Native –</a:t>
            </a:r>
          </a:p>
          <a:p>
            <a:r>
              <a:rPr lang="en-US" sz="3200" dirty="0">
                <a:solidFill>
                  <a:srgbClr val="F2806C"/>
                </a:solidFill>
                <a:latin typeface="Palatino"/>
                <a:cs typeface="Palatino"/>
              </a:rPr>
              <a:t>A Fresh Hybrid </a:t>
            </a:r>
            <a:r>
              <a:rPr lang="en-US" sz="3200" dirty="0" smtClean="0">
                <a:solidFill>
                  <a:srgbClr val="F2806C"/>
                </a:solidFill>
                <a:latin typeface="Palatino"/>
                <a:cs typeface="Palatino"/>
              </a:rPr>
              <a:t>Approach</a:t>
            </a:r>
          </a:p>
          <a:p>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https://dl.dropboxusercontent.com/u/336260/POLITICO_ResponsivelyNative_20141211.</a:t>
            </a:r>
            <a:r>
              <a:rPr lang="en-US" sz="2000" dirty="0" smtClean="0">
                <a:solidFill>
                  <a:schemeClr val="accent6">
                    <a:lumMod val="75000"/>
                  </a:schemeClr>
                </a:solidFill>
                <a:latin typeface="Akzidenz Grotesk BE"/>
                <a:cs typeface="Akzidenz Grotesk BE"/>
                <a:hlinkClick r:id="rId3"/>
              </a:rPr>
              <a:t>pdf</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PDFs of a slideshow that a friend of mine, Mark </a:t>
            </a:r>
            <a:r>
              <a:rPr lang="en-US" sz="2000" dirty="0" err="1" smtClean="0">
                <a:solidFill>
                  <a:schemeClr val="bg1"/>
                </a:solidFill>
                <a:latin typeface="Akzidenz Grotesk BE"/>
                <a:cs typeface="Akzidenz Grotesk BE"/>
              </a:rPr>
              <a:t>Gerl</a:t>
            </a:r>
            <a:r>
              <a:rPr lang="en-US" sz="2000" dirty="0" smtClean="0">
                <a:solidFill>
                  <a:schemeClr val="bg1"/>
                </a:solidFill>
                <a:latin typeface="Akzidenz Grotesk BE"/>
                <a:cs typeface="Akzidenz Grotesk BE"/>
              </a:rPr>
              <a:t>, presented on how he’s done “responsive native” at Politico. </a:t>
            </a:r>
          </a:p>
          <a:p>
            <a:pPr>
              <a:buClr>
                <a:srgbClr val="E9213C"/>
              </a:buClr>
            </a:pPr>
            <a:endParaRPr lang="en-US" sz="2000" dirty="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This is pretty much just another word for the thing Yelp! is doing, leveraging </a:t>
            </a:r>
            <a:r>
              <a:rPr lang="en-US" sz="2000" dirty="0" err="1" smtClean="0">
                <a:solidFill>
                  <a:schemeClr val="bg1"/>
                </a:solidFill>
                <a:latin typeface="Akzidenz Grotesk BE"/>
                <a:cs typeface="Akzidenz Grotesk BE"/>
              </a:rPr>
              <a:t>webviews</a:t>
            </a:r>
            <a:r>
              <a:rPr lang="en-US" sz="2000" dirty="0" smtClean="0">
                <a:solidFill>
                  <a:schemeClr val="bg1"/>
                </a:solidFill>
                <a:latin typeface="Akzidenz Grotesk BE"/>
                <a:cs typeface="Akzidenz Grotesk BE"/>
              </a:rPr>
              <a:t> they already have from a responsive website to populate the app. </a:t>
            </a:r>
            <a:endParaRPr lang="en-US" sz="2000" dirty="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Good presentation as it discusses it from an operational point of view, so addresses cost, effort and </a:t>
            </a:r>
            <a:r>
              <a:rPr lang="en-US" sz="2000" dirty="0" err="1" smtClean="0">
                <a:solidFill>
                  <a:schemeClr val="bg1"/>
                </a:solidFill>
                <a:latin typeface="Akzidenz Grotesk BE"/>
                <a:cs typeface="Akzidenz Grotesk BE"/>
              </a:rPr>
              <a:t>maintenace</a:t>
            </a:r>
            <a:r>
              <a:rPr lang="en-US" sz="2000" dirty="0" smtClean="0">
                <a:solidFill>
                  <a:schemeClr val="bg1"/>
                </a:solidFill>
                <a:latin typeface="Akzidenz Grotesk BE"/>
                <a:cs typeface="Akzidenz Grotesk BE"/>
              </a:rPr>
              <a:t> as well.</a:t>
            </a:r>
            <a:endParaRPr lang="en-US" dirty="0">
              <a:solidFill>
                <a:srgbClr val="FFFFFF"/>
              </a:solidFill>
              <a:latin typeface="Akzidenz Grotesk BE"/>
              <a:cs typeface="Akzidenz Grotesk BE"/>
            </a:endParaRPr>
          </a:p>
        </p:txBody>
      </p:sp>
    </p:spTree>
    <p:extLst>
      <p:ext uri="{BB962C8B-B14F-4D97-AF65-F5344CB8AC3E}">
        <p14:creationId xmlns:p14="http://schemas.microsoft.com/office/powerpoint/2010/main" val="3159543400"/>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450290" y="1481938"/>
            <a:ext cx="8325938" cy="3508653"/>
          </a:xfrm>
          <a:prstGeom prst="rect">
            <a:avLst/>
          </a:prstGeom>
          <a:noFill/>
        </p:spPr>
        <p:txBody>
          <a:bodyPr wrap="square" rtlCol="0">
            <a:spAutoFit/>
          </a:bodyPr>
          <a:lstStyle/>
          <a:p>
            <a:r>
              <a:rPr lang="en-US" sz="3200" dirty="0">
                <a:solidFill>
                  <a:srgbClr val="F2806C"/>
                </a:solidFill>
                <a:latin typeface="Palatino"/>
                <a:cs typeface="Palatino"/>
              </a:rPr>
              <a:t>Web-based Mobile Apps of the Future Using HTML 5, CSS and JavaScript</a:t>
            </a:r>
            <a:endParaRPr lang="en-US" sz="2000" dirty="0">
              <a:solidFill>
                <a:schemeClr val="accent6">
                  <a:lumMod val="75000"/>
                </a:schemeClr>
              </a:solidFill>
              <a:latin typeface="Akzidenz Grotesk BE"/>
              <a:cs typeface="Akzidenz Grotesk BE"/>
            </a:endParaRPr>
          </a:p>
          <a:p>
            <a:pPr>
              <a:buClr>
                <a:srgbClr val="E9213C"/>
              </a:buClr>
            </a:pPr>
            <a:r>
              <a:rPr lang="en-US" sz="2000" dirty="0">
                <a:solidFill>
                  <a:schemeClr val="accent6">
                    <a:lumMod val="75000"/>
                  </a:schemeClr>
                </a:solidFill>
                <a:latin typeface="Akzidenz Grotesk BE"/>
                <a:cs typeface="Akzidenz Grotesk BE"/>
                <a:hlinkClick r:id="rId3"/>
              </a:rPr>
              <a:t>http://www.htmlgoodies.com/beyond/article.php/3893911/Web-based-Mobile-Apps-of-the-Future-Using-HTML-5-CSS-and-</a:t>
            </a:r>
            <a:r>
              <a:rPr lang="en-US" sz="2000" dirty="0" smtClean="0">
                <a:solidFill>
                  <a:schemeClr val="accent6">
                    <a:lumMod val="75000"/>
                  </a:schemeClr>
                </a:solidFill>
                <a:latin typeface="Akzidenz Grotesk BE"/>
                <a:cs typeface="Akzidenz Grotesk BE"/>
                <a:hlinkClick r:id="rId3"/>
              </a:rPr>
              <a:t>JavaScript.htm</a:t>
            </a:r>
            <a:endParaRPr lang="en-US" sz="2000" dirty="0" smtClean="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An overview of hybrid, but which discusses background, history, politics and trends a bit more. </a:t>
            </a:r>
            <a:endParaRPr lang="en-US" sz="2000" dirty="0">
              <a:solidFill>
                <a:schemeClr val="bg1"/>
              </a:solidFill>
              <a:latin typeface="Akzidenz Grotesk BE"/>
              <a:cs typeface="Akzidenz Grotesk BE"/>
            </a:endParaRPr>
          </a:p>
          <a:p>
            <a:pPr>
              <a:buClr>
                <a:srgbClr val="E9213C"/>
              </a:buClr>
            </a:pP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Before you commit your team to a platform, know what you are getting them into. </a:t>
            </a:r>
          </a:p>
          <a:p>
            <a:pPr>
              <a:buClr>
                <a:srgbClr val="E9213C"/>
              </a:buClr>
            </a:pPr>
            <a:endParaRPr lang="en-US" i="1" dirty="0">
              <a:solidFill>
                <a:srgbClr val="FFFFFF"/>
              </a:solidFill>
              <a:latin typeface="Akzidenz Grotesk BE"/>
              <a:cs typeface="Akzidenz Grotesk BE"/>
            </a:endParaRPr>
          </a:p>
        </p:txBody>
      </p:sp>
    </p:spTree>
    <p:extLst>
      <p:ext uri="{BB962C8B-B14F-4D97-AF65-F5344CB8AC3E}">
        <p14:creationId xmlns:p14="http://schemas.microsoft.com/office/powerpoint/2010/main" val="4271008229"/>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197284</TotalTime>
  <Words>1097</Words>
  <Application>Microsoft Macintosh PowerPoint</Application>
  <PresentationFormat>On-screen Show (4:3)</PresentationFormat>
  <Paragraphs>106</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1380</cp:revision>
  <cp:lastPrinted>2013-04-15T23:35:07Z</cp:lastPrinted>
  <dcterms:created xsi:type="dcterms:W3CDTF">2011-10-30T17:26:39Z</dcterms:created>
  <dcterms:modified xsi:type="dcterms:W3CDTF">2015-12-29T01:13:00Z</dcterms:modified>
</cp:coreProperties>
</file>