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5"/>
  </p:notesMasterIdLst>
  <p:handoutMasterIdLst>
    <p:handoutMasterId r:id="rId16"/>
  </p:handoutMasterIdLst>
  <p:sldIdLst>
    <p:sldId id="591" r:id="rId2"/>
    <p:sldId id="601" r:id="rId3"/>
    <p:sldId id="615" r:id="rId4"/>
    <p:sldId id="606" r:id="rId5"/>
    <p:sldId id="608" r:id="rId6"/>
    <p:sldId id="609" r:id="rId7"/>
    <p:sldId id="610" r:id="rId8"/>
    <p:sldId id="611" r:id="rId9"/>
    <p:sldId id="613" r:id="rId10"/>
    <p:sldId id="612" r:id="rId11"/>
    <p:sldId id="616" r:id="rId12"/>
    <p:sldId id="617" r:id="rId13"/>
    <p:sldId id="614"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9213C"/>
    <a:srgbClr val="562D26"/>
    <a:srgbClr val="F2806C"/>
    <a:srgbClr val="FF72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76" autoAdjust="0"/>
    <p:restoredTop sz="70439" autoAdjust="0"/>
  </p:normalViewPr>
  <p:slideViewPr>
    <p:cSldViewPr snapToGrid="0" snapToObjects="1">
      <p:cViewPr varScale="1">
        <p:scale>
          <a:sx n="90" d="100"/>
          <a:sy n="90" d="100"/>
        </p:scale>
        <p:origin x="1664" y="192"/>
      </p:cViewPr>
      <p:guideLst>
        <p:guide orient="horz" pos="2160"/>
        <p:guide pos="2880"/>
      </p:guideLst>
    </p:cSldViewPr>
  </p:slideViewPr>
  <p:outlineViewPr>
    <p:cViewPr>
      <p:scale>
        <a:sx n="33" d="100"/>
        <a:sy n="33" d="100"/>
      </p:scale>
      <p:origin x="0" y="7880"/>
    </p:cViewPr>
  </p:outlineViewPr>
  <p:notesTextViewPr>
    <p:cViewPr>
      <p:scale>
        <a:sx n="100" d="100"/>
        <a:sy n="100" d="100"/>
      </p:scale>
      <p:origin x="0" y="0"/>
    </p:cViewPr>
  </p:notesTextViewPr>
  <p:sorterViewPr>
    <p:cViewPr>
      <p:scale>
        <a:sx n="89" d="100"/>
        <a:sy n="89" d="100"/>
      </p:scale>
      <p:origin x="0" y="0"/>
    </p:cViewPr>
  </p:sorterViewPr>
  <p:notesViewPr>
    <p:cSldViewPr snapToGrid="0" snapToObjects="1">
      <p:cViewPr>
        <p:scale>
          <a:sx n="75" d="100"/>
          <a:sy n="75" d="100"/>
        </p:scale>
        <p:origin x="-2912" y="-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3E2636-F00D-3B4C-91BC-978C0CC75288}" type="datetime1">
              <a:rPr lang="en-US" smtClean="0"/>
              <a:t>12/28/15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3E92EE-8017-1746-A6F4-E4C0BCDFA803}" type="slidenum">
              <a:rPr lang="en-US" smtClean="0"/>
              <a:t>‹#›</a:t>
            </a:fld>
            <a:endParaRPr lang="en-US"/>
          </a:p>
        </p:txBody>
      </p:sp>
    </p:spTree>
    <p:extLst>
      <p:ext uri="{BB962C8B-B14F-4D97-AF65-F5344CB8AC3E}">
        <p14:creationId xmlns:p14="http://schemas.microsoft.com/office/powerpoint/2010/main" val="32795066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DADC0-0B0F-C44F-96FC-226034E2F398}" type="datetime1">
              <a:rPr lang="en-US" smtClean="0"/>
              <a:t>12/28/15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9D55F2-16B5-3A42-80D9-9BC8F66E0B68}" type="slidenum">
              <a:rPr lang="en-US" smtClean="0"/>
              <a:t>‹#›</a:t>
            </a:fld>
            <a:endParaRPr lang="en-US"/>
          </a:p>
        </p:txBody>
      </p:sp>
    </p:spTree>
    <p:extLst>
      <p:ext uri="{BB962C8B-B14F-4D97-AF65-F5344CB8AC3E}">
        <p14:creationId xmlns:p14="http://schemas.microsoft.com/office/powerpoint/2010/main" val="429443971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100387" cy="2327275"/>
          </a:xfrm>
        </p:spPr>
      </p:sp>
      <p:sp>
        <p:nvSpPr>
          <p:cNvPr id="3" name="Notes Placeholder 2"/>
          <p:cNvSpPr>
            <a:spLocks noGrp="1"/>
          </p:cNvSpPr>
          <p:nvPr>
            <p:ph type="body" idx="1"/>
          </p:nvPr>
        </p:nvSpPr>
        <p:spPr/>
        <p:txBody>
          <a:bodyPr/>
          <a:lstStyle/>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a:t>
            </a:fld>
            <a:endParaRPr lang="en-US"/>
          </a:p>
        </p:txBody>
      </p:sp>
    </p:spTree>
    <p:extLst>
      <p:ext uri="{BB962C8B-B14F-4D97-AF65-F5344CB8AC3E}">
        <p14:creationId xmlns:p14="http://schemas.microsoft.com/office/powerpoint/2010/main" val="642570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10</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11</a:t>
            </a:fld>
            <a:endParaRPr lang="en-US"/>
          </a:p>
        </p:txBody>
      </p:sp>
    </p:spTree>
    <p:extLst>
      <p:ext uri="{BB962C8B-B14F-4D97-AF65-F5344CB8AC3E}">
        <p14:creationId xmlns:p14="http://schemas.microsoft.com/office/powerpoint/2010/main" val="4068992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12</a:t>
            </a:fld>
            <a:endParaRPr lang="en-US"/>
          </a:p>
        </p:txBody>
      </p:sp>
    </p:spTree>
    <p:extLst>
      <p:ext uri="{BB962C8B-B14F-4D97-AF65-F5344CB8AC3E}">
        <p14:creationId xmlns:p14="http://schemas.microsoft.com/office/powerpoint/2010/main" val="15691399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13</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2</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3</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4</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5</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6</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7</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8</a:t>
            </a:fld>
            <a:endParaRPr lang="en-US"/>
          </a:p>
        </p:txBody>
      </p:sp>
    </p:spTree>
    <p:extLst>
      <p:ext uri="{BB962C8B-B14F-4D97-AF65-F5344CB8AC3E}">
        <p14:creationId xmlns:p14="http://schemas.microsoft.com/office/powerpoint/2010/main" val="2419257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4588" y="685800"/>
            <a:ext cx="3575050" cy="2682875"/>
          </a:xfrm>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9D55F2-16B5-3A42-80D9-9BC8F66E0B68}" type="slidenum">
              <a:rPr lang="en-US" smtClean="0"/>
              <a:t>9</a:t>
            </a:fld>
            <a:endParaRPr lang="en-US"/>
          </a:p>
        </p:txBody>
      </p:sp>
    </p:spTree>
    <p:extLst>
      <p:ext uri="{BB962C8B-B14F-4D97-AF65-F5344CB8AC3E}">
        <p14:creationId xmlns:p14="http://schemas.microsoft.com/office/powerpoint/2010/main" val="2419257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Title-Slide-Lovebird-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337204"/>
            <a:ext cx="6341533" cy="1586442"/>
          </a:xfrm>
        </p:spPr>
        <p:txBody>
          <a:bodyPr/>
          <a:lstStyle>
            <a:lvl1pPr algn="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318934"/>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103746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4292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78382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9252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Title-Slide-Lovebird-2.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9228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52828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5710907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42259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95342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286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811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9309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Title-Slide-Lovebird-3.png"/>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1155171"/>
            <a:ext cx="8229600" cy="707496"/>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42067"/>
            <a:ext cx="8229600" cy="39840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Box 16"/>
          <p:cNvSpPr txBox="1"/>
          <p:nvPr userDrawn="1"/>
        </p:nvSpPr>
        <p:spPr>
          <a:xfrm>
            <a:off x="8337551" y="6139934"/>
            <a:ext cx="850900" cy="369332"/>
          </a:xfrm>
          <a:prstGeom prst="rect">
            <a:avLst/>
          </a:prstGeom>
          <a:noFill/>
        </p:spPr>
        <p:txBody>
          <a:bodyPr wrap="square" rtlCol="0">
            <a:spAutoFit/>
          </a:bodyPr>
          <a:lstStyle/>
          <a:p>
            <a:pPr algn="ctr"/>
            <a:fld id="{40681935-B1E9-0C42-B5A3-F64407C35846}" type="slidenum">
              <a:rPr lang="en-US" smtClean="0">
                <a:solidFill>
                  <a:schemeClr val="bg1">
                    <a:lumMod val="50000"/>
                  </a:schemeClr>
                </a:solidFill>
                <a:latin typeface="Akzidenz Grotesk"/>
                <a:cs typeface="Akzidenz Grotesk"/>
              </a:rPr>
              <a:pPr algn="ctr"/>
              <a:t>‹#›</a:t>
            </a:fld>
            <a:endParaRPr lang="en-US" dirty="0">
              <a:solidFill>
                <a:schemeClr val="bg1">
                  <a:lumMod val="50000"/>
                </a:schemeClr>
              </a:solidFill>
              <a:latin typeface="Akzidenz Grotesk"/>
              <a:cs typeface="Akzidenz Grotesk"/>
            </a:endParaRPr>
          </a:p>
        </p:txBody>
      </p:sp>
      <p:sp>
        <p:nvSpPr>
          <p:cNvPr id="9" name="Rectangle 8"/>
          <p:cNvSpPr/>
          <p:nvPr userDrawn="1"/>
        </p:nvSpPr>
        <p:spPr>
          <a:xfrm>
            <a:off x="457200" y="6282452"/>
            <a:ext cx="2999143" cy="246221"/>
          </a:xfrm>
          <a:prstGeom prst="rect">
            <a:avLst/>
          </a:prstGeom>
        </p:spPr>
        <p:txBody>
          <a:bodyPr wrap="square">
            <a:spAutoFit/>
          </a:bodyPr>
          <a:lstStyle/>
          <a:p>
            <a:r>
              <a:rPr lang="en-US" sz="1000" b="0" i="0" kern="1200" dirty="0" smtClean="0">
                <a:solidFill>
                  <a:schemeClr val="bg1">
                    <a:alpha val="46000"/>
                  </a:schemeClr>
                </a:solidFill>
                <a:latin typeface="Palatino"/>
                <a:ea typeface="+mn-ea"/>
                <a:cs typeface="Palatino"/>
              </a:rPr>
              <a:t>© 2015</a:t>
            </a:r>
            <a:r>
              <a:rPr lang="en-US" sz="1000" b="0" i="0" kern="1200" baseline="0" dirty="0" smtClean="0">
                <a:solidFill>
                  <a:schemeClr val="bg1">
                    <a:alpha val="46000"/>
                  </a:schemeClr>
                </a:solidFill>
                <a:latin typeface="Palatino"/>
                <a:ea typeface="+mn-ea"/>
                <a:cs typeface="Palatino"/>
              </a:rPr>
              <a:t> 4ourth Mobile</a:t>
            </a:r>
            <a:endParaRPr lang="en-US" sz="1000" b="0" i="1" kern="1200" dirty="0" smtClean="0">
              <a:solidFill>
                <a:schemeClr val="bg1">
                  <a:alpha val="46000"/>
                </a:schemeClr>
              </a:solidFill>
              <a:latin typeface="Palatino"/>
              <a:ea typeface="+mn-ea"/>
              <a:cs typeface="Palatino"/>
            </a:endParaRPr>
          </a:p>
        </p:txBody>
      </p:sp>
      <p:sp>
        <p:nvSpPr>
          <p:cNvPr id="10" name="Rectangle 9"/>
          <p:cNvSpPr/>
          <p:nvPr userDrawn="1"/>
        </p:nvSpPr>
        <p:spPr>
          <a:xfrm>
            <a:off x="7659025" y="174109"/>
            <a:ext cx="1365253" cy="646331"/>
          </a:xfrm>
          <a:prstGeom prst="rect">
            <a:avLst/>
          </a:prstGeom>
        </p:spPr>
        <p:txBody>
          <a:bodyPr wrap="square">
            <a:spAutoFit/>
          </a:bodyPr>
          <a:lstStyle/>
          <a:p>
            <a:r>
              <a:rPr lang="en-US" sz="1800" b="0" i="0" kern="1200" dirty="0" smtClean="0">
                <a:solidFill>
                  <a:schemeClr val="bg1">
                    <a:alpha val="46000"/>
                  </a:schemeClr>
                </a:solidFill>
                <a:latin typeface="Palatino"/>
                <a:ea typeface="+mn-ea"/>
                <a:cs typeface="Palatino"/>
              </a:rPr>
              <a:t>@shoobe01</a:t>
            </a:r>
            <a:endParaRPr lang="en-US" sz="1800" b="0" i="0" kern="1200" baseline="0" dirty="0" smtClean="0">
              <a:solidFill>
                <a:schemeClr val="bg1">
                  <a:alpha val="46000"/>
                </a:schemeClr>
              </a:solidFill>
              <a:latin typeface="Palatino"/>
              <a:ea typeface="+mn-ea"/>
              <a:cs typeface="Palatino"/>
            </a:endParaRPr>
          </a:p>
          <a:p>
            <a:r>
              <a:rPr lang="en-US" sz="1800" b="0" i="0" kern="1200" dirty="0" smtClean="0">
                <a:solidFill>
                  <a:schemeClr val="bg1">
                    <a:alpha val="46000"/>
                  </a:schemeClr>
                </a:solidFill>
                <a:latin typeface="Palatino"/>
                <a:ea typeface="+mn-ea"/>
                <a:cs typeface="Palatino"/>
              </a:rPr>
              <a:t>4ourth.com</a:t>
            </a:r>
          </a:p>
        </p:txBody>
      </p:sp>
      <p:sp>
        <p:nvSpPr>
          <p:cNvPr id="11" name="Rectangle 10"/>
          <p:cNvSpPr/>
          <p:nvPr userDrawn="1"/>
        </p:nvSpPr>
        <p:spPr>
          <a:xfrm>
            <a:off x="155250" y="170087"/>
            <a:ext cx="6996664" cy="646331"/>
          </a:xfrm>
          <a:prstGeom prst="rect">
            <a:avLst/>
          </a:prstGeom>
          <a:noFill/>
        </p:spPr>
        <p:txBody>
          <a:bodyPr wrap="square">
            <a:spAutoFit/>
          </a:bodyPr>
          <a:lstStyle/>
          <a:p>
            <a:r>
              <a:rPr lang="en-US" sz="1800" b="0" i="0" kern="1200" dirty="0" smtClean="0">
                <a:solidFill>
                  <a:schemeClr val="bg1">
                    <a:alpha val="89000"/>
                  </a:schemeClr>
                </a:solidFill>
                <a:latin typeface="Palatino"/>
                <a:ea typeface="+mn-ea"/>
                <a:cs typeface="Palatino"/>
              </a:rPr>
              <a:t>The Complete Guide to</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Designing Mobile</a:t>
            </a:r>
            <a:r>
              <a:rPr lang="en-US" sz="1800" b="0" i="0" kern="1200" baseline="0" dirty="0" smtClean="0">
                <a:solidFill>
                  <a:schemeClr val="bg1">
                    <a:alpha val="89000"/>
                  </a:schemeClr>
                </a:solidFill>
                <a:latin typeface="Palatino"/>
                <a:ea typeface="+mn-ea"/>
                <a:cs typeface="Palatino"/>
              </a:rPr>
              <a:t> </a:t>
            </a:r>
            <a:r>
              <a:rPr lang="en-US" sz="1800" b="0" i="0" kern="1200" dirty="0" smtClean="0">
                <a:solidFill>
                  <a:schemeClr val="bg1">
                    <a:alpha val="89000"/>
                  </a:schemeClr>
                </a:solidFill>
                <a:latin typeface="Palatino"/>
                <a:ea typeface="+mn-ea"/>
                <a:cs typeface="Palatino"/>
              </a:rPr>
              <a:t>User Experiences</a:t>
            </a:r>
          </a:p>
          <a:p>
            <a:r>
              <a:rPr lang="en-US" sz="1800" b="0" i="0" kern="1200" baseline="0" dirty="0" smtClean="0">
                <a:solidFill>
                  <a:schemeClr val="bg1">
                    <a:alpha val="89000"/>
                  </a:schemeClr>
                </a:solidFill>
                <a:latin typeface="Palatino"/>
                <a:ea typeface="+mn-ea"/>
                <a:cs typeface="Palatino"/>
              </a:rPr>
              <a:t>4) Hybrid or Native App?</a:t>
            </a:r>
          </a:p>
        </p:txBody>
      </p:sp>
    </p:spTree>
    <p:extLst>
      <p:ext uri="{BB962C8B-B14F-4D97-AF65-F5344CB8AC3E}">
        <p14:creationId xmlns:p14="http://schemas.microsoft.com/office/powerpoint/2010/main" val="182892669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kern="1200">
          <a:solidFill>
            <a:schemeClr val="tx1"/>
          </a:solidFill>
          <a:latin typeface="Palatino Linotype"/>
          <a:ea typeface="+mj-ea"/>
          <a:cs typeface="Palatino Linotype"/>
        </a:defRPr>
      </a:lvl1pPr>
    </p:titleStyle>
    <p:bodyStyle>
      <a:lvl1pPr marL="342900" indent="-342900" algn="l" defTabSz="457200" rtl="0" eaLnBrk="1" latinLnBrk="0" hangingPunct="1">
        <a:spcBef>
          <a:spcPct val="20000"/>
        </a:spcBef>
        <a:buFont typeface="Arial"/>
        <a:buChar char="•"/>
        <a:defRPr sz="3600" kern="1200">
          <a:solidFill>
            <a:schemeClr val="tx1"/>
          </a:solidFill>
          <a:latin typeface="Palatino"/>
          <a:ea typeface="+mn-ea"/>
          <a:cs typeface="Palatino"/>
        </a:defRPr>
      </a:lvl1pPr>
      <a:lvl2pPr marL="742950" indent="-285750" algn="l" defTabSz="457200" rtl="0" eaLnBrk="1" latinLnBrk="0" hangingPunct="1">
        <a:spcBef>
          <a:spcPct val="20000"/>
        </a:spcBef>
        <a:buFont typeface="Arial"/>
        <a:buChar char="–"/>
        <a:defRPr sz="3600" kern="1200">
          <a:solidFill>
            <a:schemeClr val="tx1"/>
          </a:solidFill>
          <a:latin typeface="Palatino"/>
          <a:ea typeface="+mn-ea"/>
          <a:cs typeface="Palatino"/>
        </a:defRPr>
      </a:lvl2pPr>
      <a:lvl3pPr marL="11430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3pPr>
      <a:lvl4pPr marL="16002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4pPr>
      <a:lvl5pPr marL="2057400" indent="-228600" algn="l" defTabSz="457200" rtl="0" eaLnBrk="1" latinLnBrk="0" hangingPunct="1">
        <a:spcBef>
          <a:spcPct val="20000"/>
        </a:spcBef>
        <a:buFont typeface="Arial"/>
        <a:buChar char="»"/>
        <a:defRPr sz="3600" kern="1200">
          <a:solidFill>
            <a:schemeClr val="tx1"/>
          </a:solidFill>
          <a:latin typeface="Palatino"/>
          <a:ea typeface="+mn-ea"/>
          <a:cs typeface="Palatin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www.zdnet.com/web-apps-the-future-of-the-internet-or-an-impossible-dream-7000019320/"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dium.com/bpxl-craft/apple-tv-a-world-without-webkit-5c428a64a6dd#.7ybhj7xxc" TargetMode="External"/><Relationship Id="rId4" Type="http://schemas.openxmlformats.org/officeDocument/2006/relationships/hyperlink" Target="http://www.wired.com/2015/09/apple-tv-web/" TargetMode="External"/><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www.quirksmode.org/blog/archives/2015/12/firefox_os_is_d.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s://developer.chrome.com/multidevice/android/customtab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engineeringblog.yelp.com/2013/11/whoa-that-embedded-web-view-looks-hot-in-your-ios-app.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developer.telerik.com/featured/the-state-of-hybrid-mobile-developmen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smashingmagazine.com/2013/10/17/best-of-both-worlds-mixing-html5-native-cod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en.wikipedia.org/wiki/Mobile_application_developmen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trongloop.com/strongblog/titanium-vs-phonegap-cross-platform-mobile-framework/"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engineeringblog.yelp.com/2013/11/whoa-that-embedded-web-view-looks-hot-in-your-ios-app.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dl.dropboxusercontent.com/u/336260/POLITICO_ResponsivelyNative_20141211.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www.htmlgoodies.com/beyond/article.php/3893911/Web-based-Mobile-Apps-of-the-Future-Using-HTML-5-CSS-and-JavaScript.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2106706" y="2584824"/>
            <a:ext cx="184666" cy="369332"/>
          </a:xfrm>
          <a:prstGeom prst="rect">
            <a:avLst/>
          </a:prstGeom>
          <a:noFill/>
        </p:spPr>
        <p:txBody>
          <a:bodyPr wrap="none" rtlCol="0">
            <a:spAutoFit/>
          </a:bodyPr>
          <a:lstStyle/>
          <a:p>
            <a:endParaRPr lang="en-US" dirty="0"/>
          </a:p>
        </p:txBody>
      </p:sp>
      <p:sp>
        <p:nvSpPr>
          <p:cNvPr id="6" name="TextBox 5"/>
          <p:cNvSpPr txBox="1"/>
          <p:nvPr/>
        </p:nvSpPr>
        <p:spPr>
          <a:xfrm>
            <a:off x="9915328" y="5584081"/>
            <a:ext cx="184666" cy="369332"/>
          </a:xfrm>
          <a:prstGeom prst="rect">
            <a:avLst/>
          </a:prstGeom>
          <a:noFill/>
        </p:spPr>
        <p:txBody>
          <a:bodyPr wrap="none" rtlCol="0">
            <a:spAutoFit/>
          </a:bodyPr>
          <a:lstStyle/>
          <a:p>
            <a:endParaRPr lang="en-US"/>
          </a:p>
        </p:txBody>
      </p:sp>
      <p:sp>
        <p:nvSpPr>
          <p:cNvPr id="8" name="TextBox 7"/>
          <p:cNvSpPr txBox="1"/>
          <p:nvPr/>
        </p:nvSpPr>
        <p:spPr>
          <a:xfrm>
            <a:off x="-3428853" y="-15888"/>
            <a:ext cx="3262654" cy="5940088"/>
          </a:xfrm>
          <a:prstGeom prst="rect">
            <a:avLst/>
          </a:prstGeom>
          <a:solidFill>
            <a:srgbClr val="CCFFCC"/>
          </a:solidFill>
        </p:spPr>
        <p:txBody>
          <a:bodyPr wrap="square" rtlCol="0">
            <a:spAutoFit/>
          </a:bodyPr>
          <a:lstStyle/>
          <a:p>
            <a:r>
              <a:rPr lang="en-US" sz="2000" b="1" dirty="0"/>
              <a:t>TIMING/VIDEO</a:t>
            </a:r>
          </a:p>
          <a:p>
            <a:r>
              <a:rPr lang="en-US" sz="2000" b="1" dirty="0"/>
              <a:t>Remove auto-advancing after creating a video version:</a:t>
            </a:r>
          </a:p>
          <a:p>
            <a:endParaRPr lang="en-US" sz="2000" b="1" dirty="0"/>
          </a:p>
          <a:p>
            <a:r>
              <a:rPr lang="en-US" sz="2000" b="1" dirty="0"/>
              <a:t>On/Off:</a:t>
            </a:r>
          </a:p>
          <a:p>
            <a:r>
              <a:rPr lang="en-US" sz="2000" dirty="0"/>
              <a:t>In the tabs (not menu): “Slide Show” </a:t>
            </a:r>
          </a:p>
          <a:p>
            <a:r>
              <a:rPr lang="en-US" sz="2000" dirty="0"/>
              <a:t>[X] Play Narrations</a:t>
            </a:r>
          </a:p>
          <a:p>
            <a:r>
              <a:rPr lang="en-US" sz="2000" dirty="0"/>
              <a:t>[X] Use Timings</a:t>
            </a:r>
          </a:p>
          <a:p>
            <a:r>
              <a:rPr lang="en-US" sz="2000" dirty="0"/>
              <a:t>[  ] Show Media Controls</a:t>
            </a:r>
          </a:p>
          <a:p>
            <a:endParaRPr lang="en-US" sz="2000" dirty="0"/>
          </a:p>
          <a:p>
            <a:r>
              <a:rPr lang="en-US" sz="2000" b="1" dirty="0"/>
              <a:t>Clear the timings completely:</a:t>
            </a:r>
          </a:p>
          <a:p>
            <a:r>
              <a:rPr lang="en-US" sz="2000" dirty="0"/>
              <a:t>Select all the slides</a:t>
            </a:r>
          </a:p>
          <a:p>
            <a:r>
              <a:rPr lang="en-US" sz="2000" dirty="0"/>
              <a:t>Right click a slide &gt; “Slide Transition…”</a:t>
            </a:r>
          </a:p>
          <a:p>
            <a:r>
              <a:rPr lang="en-US" sz="2000" dirty="0"/>
              <a:t>In the “Advance slide” section uncheck “Automatically after”</a:t>
            </a:r>
          </a:p>
        </p:txBody>
      </p:sp>
      <p:sp>
        <p:nvSpPr>
          <p:cNvPr id="9" name="Title 1"/>
          <p:cNvSpPr txBox="1">
            <a:spLocks/>
          </p:cNvSpPr>
          <p:nvPr/>
        </p:nvSpPr>
        <p:spPr>
          <a:xfrm>
            <a:off x="685801" y="1868237"/>
            <a:ext cx="7887112" cy="2934475"/>
          </a:xfrm>
          <a:prstGeom prst="rect">
            <a:avLst/>
          </a:prstGeom>
          <a:effectLst>
            <a:glow rad="63500">
              <a:schemeClr val="bg1">
                <a:alpha val="40000"/>
              </a:schemeClr>
            </a:glow>
          </a:effectLst>
        </p:spPr>
        <p:txBody>
          <a:bodyPr vert="horz" lIns="91440" tIns="45720" rIns="91440" bIns="45720" rtlCol="0" anchor="ctr">
            <a:noAutofit/>
          </a:bodyPr>
          <a:lstStyle>
            <a:lvl1pPr algn="l" defTabSz="457200" rtl="0" eaLnBrk="1" latinLnBrk="0" hangingPunct="1">
              <a:spcBef>
                <a:spcPct val="0"/>
              </a:spcBef>
              <a:buNone/>
              <a:defRPr sz="4200" kern="1200">
                <a:solidFill>
                  <a:schemeClr val="tx1"/>
                </a:solidFill>
                <a:latin typeface="Palatino Linotype"/>
                <a:ea typeface="+mj-ea"/>
                <a:cs typeface="Palatino Linotype"/>
              </a:defRPr>
            </a:lvl1pPr>
          </a:lstStyle>
          <a:p>
            <a:r>
              <a:rPr lang="en-US" sz="2000" dirty="0" smtClean="0">
                <a:solidFill>
                  <a:srgbClr val="FFFFFF"/>
                </a:solidFill>
              </a:rPr>
              <a:t>The complete guide to</a:t>
            </a:r>
            <a:r>
              <a:rPr lang="en-US" sz="1600" dirty="0" smtClean="0">
                <a:solidFill>
                  <a:srgbClr val="FFFFFF"/>
                </a:solidFill>
              </a:rPr>
              <a:t/>
            </a:r>
            <a:br>
              <a:rPr lang="en-US" sz="1600" dirty="0" smtClean="0">
                <a:solidFill>
                  <a:srgbClr val="FFFFFF"/>
                </a:solidFill>
              </a:rPr>
            </a:br>
            <a:r>
              <a:rPr lang="en-US" sz="4800" dirty="0" smtClean="0">
                <a:solidFill>
                  <a:srgbClr val="FFFFFF"/>
                </a:solidFill>
              </a:rPr>
              <a:t>Designing Mobile</a:t>
            </a:r>
            <a:br>
              <a:rPr lang="en-US" sz="4800" dirty="0" smtClean="0">
                <a:solidFill>
                  <a:srgbClr val="FFFFFF"/>
                </a:solidFill>
              </a:rPr>
            </a:br>
            <a:r>
              <a:rPr lang="en-US" sz="4800" dirty="0" smtClean="0">
                <a:solidFill>
                  <a:srgbClr val="FFFFFF"/>
                </a:solidFill>
              </a:rPr>
              <a:t>User Experiences</a:t>
            </a:r>
            <a:br>
              <a:rPr lang="en-US" sz="4800" dirty="0" smtClean="0">
                <a:solidFill>
                  <a:srgbClr val="FFFFFF"/>
                </a:solidFill>
              </a:rPr>
            </a:br>
            <a:r>
              <a:rPr lang="en-US" sz="2000" dirty="0" smtClean="0">
                <a:solidFill>
                  <a:srgbClr val="FFFFFF"/>
                </a:solidFill>
              </a:rPr>
              <a:t/>
            </a:r>
            <a:br>
              <a:rPr lang="en-US" sz="2000" dirty="0" smtClean="0">
                <a:solidFill>
                  <a:srgbClr val="FFFFFF"/>
                </a:solidFill>
              </a:rPr>
            </a:br>
            <a:r>
              <a:rPr lang="en-US" sz="3200" i="1" dirty="0">
                <a:solidFill>
                  <a:schemeClr val="bg1"/>
                </a:solidFill>
              </a:rPr>
              <a:t>4) Hybrid or Native App?</a:t>
            </a:r>
            <a:br>
              <a:rPr lang="en-US" sz="3200" i="1" dirty="0">
                <a:solidFill>
                  <a:schemeClr val="bg1"/>
                </a:solidFill>
              </a:rPr>
            </a:br>
            <a:r>
              <a:rPr lang="en-US" sz="3200" i="1" dirty="0">
                <a:solidFill>
                  <a:schemeClr val="bg1"/>
                </a:solidFill>
              </a:rPr>
              <a:t>    </a:t>
            </a:r>
            <a:r>
              <a:rPr lang="en-US" sz="3200" b="1" i="1" dirty="0" smtClean="0">
                <a:solidFill>
                  <a:schemeClr val="bg1"/>
                </a:solidFill>
              </a:rPr>
              <a:t> </a:t>
            </a:r>
            <a:r>
              <a:rPr lang="en-US" sz="3200" b="1" dirty="0" smtClean="0">
                <a:solidFill>
                  <a:schemeClr val="bg1"/>
                </a:solidFill>
                <a:latin typeface="Akzidenz Grotesk BE"/>
                <a:cs typeface="Akzidenz Grotesk BE"/>
              </a:rPr>
              <a:t>Resources</a:t>
            </a:r>
            <a:endParaRPr lang="en-US" sz="3200" dirty="0">
              <a:solidFill>
                <a:srgbClr val="FFFFFF"/>
              </a:solidFill>
            </a:endParaRPr>
          </a:p>
        </p:txBody>
      </p:sp>
      <p:sp>
        <p:nvSpPr>
          <p:cNvPr id="10" name="Subtitle 2"/>
          <p:cNvSpPr txBox="1">
            <a:spLocks/>
          </p:cNvSpPr>
          <p:nvPr/>
        </p:nvSpPr>
        <p:spPr>
          <a:xfrm>
            <a:off x="685801" y="5031631"/>
            <a:ext cx="5083581" cy="921782"/>
          </a:xfrm>
          <a:prstGeom prst="rect">
            <a:avLst/>
          </a:prstGeom>
        </p:spPr>
        <p:txBody>
          <a:bodyPr vert="horz" lIns="91440" tIns="45720" rIns="91440" bIns="45720" rtlCol="0">
            <a:normAutofit/>
          </a:bodyPr>
          <a:lstStyle>
            <a:lvl1pPr marL="0" indent="0" algn="l" defTabSz="457200" rtl="0" eaLnBrk="1" latinLnBrk="0" hangingPunct="1">
              <a:spcBef>
                <a:spcPct val="20000"/>
              </a:spcBef>
              <a:buFont typeface="Arial"/>
              <a:buNone/>
              <a:defRPr sz="3600" kern="1200">
                <a:solidFill>
                  <a:schemeClr val="bg1"/>
                </a:solidFill>
                <a:latin typeface="Palatino"/>
                <a:ea typeface="+mn-ea"/>
                <a:cs typeface="Palatino"/>
              </a:defRPr>
            </a:lvl1pPr>
            <a:lvl2pPr marL="4572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2pPr>
            <a:lvl3pPr marL="9144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3pPr>
            <a:lvl4pPr marL="13716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4pPr>
            <a:lvl5pPr marL="1828800" indent="0" algn="ctr" defTabSz="457200" rtl="0" eaLnBrk="1" latinLnBrk="0" hangingPunct="1">
              <a:spcBef>
                <a:spcPct val="20000"/>
              </a:spcBef>
              <a:buFont typeface="Arial"/>
              <a:buNone/>
              <a:defRPr sz="3600" kern="1200">
                <a:solidFill>
                  <a:schemeClr val="tx1">
                    <a:tint val="75000"/>
                  </a:schemeClr>
                </a:solidFill>
                <a:latin typeface="Palatino"/>
                <a:ea typeface="+mn-ea"/>
                <a:cs typeface="Palatino"/>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smtClean="0"/>
              <a:t>@shoobe01</a:t>
            </a:r>
          </a:p>
          <a:p>
            <a:r>
              <a:rPr lang="en-US" sz="2000" smtClean="0"/>
              <a:t>4ourth.com</a:t>
            </a:r>
            <a:endParaRPr lang="en-US" i="1" dirty="0"/>
          </a:p>
        </p:txBody>
      </p:sp>
    </p:spTree>
    <p:extLst>
      <p:ext uri="{BB962C8B-B14F-4D97-AF65-F5344CB8AC3E}">
        <p14:creationId xmlns:p14="http://schemas.microsoft.com/office/powerpoint/2010/main" val="2219002562"/>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493538"/>
          </a:xfrm>
          <a:prstGeom prst="rect">
            <a:avLst/>
          </a:prstGeom>
          <a:noFill/>
        </p:spPr>
        <p:txBody>
          <a:bodyPr wrap="square" rtlCol="0">
            <a:spAutoFit/>
          </a:bodyPr>
          <a:lstStyle/>
          <a:p>
            <a:r>
              <a:rPr lang="en-US" sz="3200" dirty="0">
                <a:solidFill>
                  <a:srgbClr val="F2806C"/>
                </a:solidFill>
                <a:latin typeface="Palatino"/>
                <a:cs typeface="Palatino"/>
              </a:rPr>
              <a:t>Web apps: the future of the internet, or an impossible dream</a:t>
            </a:r>
            <a:r>
              <a:rPr lang="en-US" sz="3200" dirty="0" smtClean="0">
                <a:solidFill>
                  <a:srgbClr val="F2806C"/>
                </a:solidFill>
                <a:latin typeface="Palatino"/>
                <a:cs typeface="Palatino"/>
              </a:rPr>
              <a:t>?</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http://www.zdnet.com/web-apps-the-future-of-the-internet-or-an-impossible-dream-7000019320</a:t>
            </a:r>
            <a:r>
              <a:rPr lang="en-US" sz="2000" dirty="0" smtClean="0">
                <a:solidFill>
                  <a:schemeClr val="accent6">
                    <a:lumMod val="75000"/>
                  </a:schemeClr>
                </a:solidFill>
                <a:latin typeface="Akzidenz Grotesk BE"/>
                <a:cs typeface="Akzidenz Grotesk BE"/>
                <a:hlinkClick r:id="rId3"/>
              </a:rPr>
              <a:t>/</a:t>
            </a:r>
            <a:endParaRPr lang="en-US" sz="2000" dirty="0" smtClean="0">
              <a:solidFill>
                <a:schemeClr val="accent6">
                  <a:lumMod val="75000"/>
                </a:schemeClr>
              </a:solidFill>
              <a:latin typeface="Akzidenz Grotesk BE"/>
              <a:cs typeface="Akzidenz Grotesk BE"/>
            </a:endParaRPr>
          </a:p>
          <a:p>
            <a:pPr>
              <a:buClr>
                <a:srgbClr val="E9213C"/>
              </a:buClr>
            </a:pPr>
            <a:r>
              <a:rPr lang="en-US" i="1" dirty="0" smtClean="0">
                <a:solidFill>
                  <a:srgbClr val="FFFFFF"/>
                </a:solidFill>
                <a:latin typeface="Akzidenz Grotesk BE"/>
                <a:cs typeface="Akzidenz Grotesk BE"/>
              </a:rPr>
              <a:t>The </a:t>
            </a:r>
            <a:r>
              <a:rPr lang="en-US" i="1" dirty="0">
                <a:solidFill>
                  <a:srgbClr val="FFFFFF"/>
                </a:solidFill>
                <a:latin typeface="Akzidenz Grotesk BE"/>
                <a:cs typeface="Akzidenz Grotesk BE"/>
              </a:rPr>
              <a:t>web's ability to serve a potentially enormous user base — without the cost of building the same app several times over for different operating systems — is what the W3C believes will make web apps dominate in future</a:t>
            </a:r>
            <a:r>
              <a:rPr lang="en-US" i="1" dirty="0" smtClean="0">
                <a:solidFill>
                  <a:srgbClr val="FFFFFF"/>
                </a:solidFill>
                <a:latin typeface="Akzidenz Grotesk BE"/>
                <a:cs typeface="Akzidenz Grotesk BE"/>
              </a:rPr>
              <a:t>.</a:t>
            </a:r>
          </a:p>
          <a:p>
            <a:pPr>
              <a:buClr>
                <a:srgbClr val="E9213C"/>
              </a:buClr>
            </a:pPr>
            <a:endParaRPr lang="en-US" i="1" dirty="0">
              <a:solidFill>
                <a:srgbClr val="FFFFFF"/>
              </a:solidFill>
              <a:latin typeface="Akzidenz Grotesk BE"/>
              <a:cs typeface="Akzidenz Grotesk BE"/>
            </a:endParaRPr>
          </a:p>
          <a:p>
            <a:pPr>
              <a:buClr>
                <a:srgbClr val="E9213C"/>
              </a:buClr>
            </a:pPr>
            <a:r>
              <a:rPr lang="en-US" dirty="0" smtClean="0">
                <a:solidFill>
                  <a:schemeClr val="bg1"/>
                </a:solidFill>
                <a:latin typeface="Akzidenz Grotesk BE"/>
                <a:cs typeface="Akzidenz Grotesk BE"/>
              </a:rPr>
              <a:t>Wait, W3C thinks this? Yeah, there’s a lot of hope that from the standards and OS support side we can get rid of both native and hybrid, and the Web does everything. Think about if Palm’s </a:t>
            </a:r>
            <a:r>
              <a:rPr lang="en-US" dirty="0" err="1" smtClean="0">
                <a:solidFill>
                  <a:schemeClr val="bg1"/>
                </a:solidFill>
                <a:latin typeface="Akzidenz Grotesk BE"/>
                <a:cs typeface="Akzidenz Grotesk BE"/>
              </a:rPr>
              <a:t>WebOS</a:t>
            </a:r>
            <a:r>
              <a:rPr lang="en-US" dirty="0" smtClean="0">
                <a:solidFill>
                  <a:schemeClr val="bg1"/>
                </a:solidFill>
                <a:latin typeface="Akzidenz Grotesk BE"/>
                <a:cs typeface="Akzidenz Grotesk BE"/>
              </a:rPr>
              <a:t> actually took off. </a:t>
            </a:r>
          </a:p>
          <a:p>
            <a:pPr>
              <a:buClr>
                <a:srgbClr val="E9213C"/>
              </a:buClr>
            </a:pPr>
            <a:endParaRPr lang="en-US" dirty="0">
              <a:solidFill>
                <a:schemeClr val="bg1"/>
              </a:solidFill>
              <a:latin typeface="Akzidenz Grotesk BE"/>
              <a:cs typeface="Akzidenz Grotesk BE"/>
            </a:endParaRPr>
          </a:p>
          <a:p>
            <a:pPr>
              <a:buClr>
                <a:srgbClr val="E9213C"/>
              </a:buClr>
            </a:pPr>
            <a:r>
              <a:rPr lang="en-US" dirty="0" smtClean="0">
                <a:solidFill>
                  <a:schemeClr val="bg1"/>
                </a:solidFill>
                <a:latin typeface="Akzidenz Grotesk BE"/>
                <a:cs typeface="Akzidenz Grotesk BE"/>
              </a:rPr>
              <a:t>Neat. But this is not going to happen tomorrow. </a:t>
            </a:r>
            <a:endParaRPr lang="en-US" dirty="0">
              <a:solidFill>
                <a:schemeClr val="bg1"/>
              </a:solidFill>
              <a:latin typeface="Akzidenz Grotesk BE"/>
              <a:cs typeface="Akzidenz Grotesk BE"/>
            </a:endParaRPr>
          </a:p>
        </p:txBody>
      </p:sp>
    </p:spTree>
    <p:extLst>
      <p:ext uri="{BB962C8B-B14F-4D97-AF65-F5344CB8AC3E}">
        <p14:creationId xmlns:p14="http://schemas.microsoft.com/office/powerpoint/2010/main" val="271503616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278094"/>
          </a:xfrm>
          <a:prstGeom prst="rect">
            <a:avLst/>
          </a:prstGeom>
          <a:noFill/>
        </p:spPr>
        <p:txBody>
          <a:bodyPr wrap="square" rtlCol="0">
            <a:spAutoFit/>
          </a:bodyPr>
          <a:lstStyle/>
          <a:p>
            <a:r>
              <a:rPr lang="en-US" sz="3200" dirty="0">
                <a:solidFill>
                  <a:srgbClr val="F2806C"/>
                </a:solidFill>
                <a:latin typeface="Palatino"/>
                <a:cs typeface="Palatino"/>
              </a:rPr>
              <a:t>Apple TV: A World Without </a:t>
            </a:r>
            <a:r>
              <a:rPr lang="en-US" sz="3200" dirty="0" err="1" smtClean="0">
                <a:solidFill>
                  <a:srgbClr val="F2806C"/>
                </a:solidFill>
                <a:latin typeface="Palatino"/>
                <a:cs typeface="Palatino"/>
              </a:rPr>
              <a:t>Webviews</a:t>
            </a:r>
            <a:endParaRPr lang="en-US" sz="3200" dirty="0" smtClean="0">
              <a:solidFill>
                <a:srgbClr val="F2806C"/>
              </a:solidFill>
              <a:latin typeface="Palatino"/>
              <a:cs typeface="Palatino"/>
            </a:endParaRPr>
          </a:p>
          <a:p>
            <a:endParaRPr lang="en-US" sz="2000" dirty="0">
              <a:solidFill>
                <a:schemeClr val="accent6">
                  <a:lumMod val="75000"/>
                </a:schemeClr>
              </a:solidFill>
              <a:latin typeface="Akzidenz Grotesk BE"/>
              <a:cs typeface="Akzidenz Grotesk BE"/>
            </a:endParaRPr>
          </a:p>
          <a:p>
            <a:pPr>
              <a:buClr>
                <a:srgbClr val="E9213C"/>
              </a:buClr>
            </a:pPr>
            <a:r>
              <a:rPr lang="en-US" sz="2000" dirty="0" smtClean="0">
                <a:solidFill>
                  <a:schemeClr val="accent6">
                    <a:lumMod val="75000"/>
                  </a:schemeClr>
                </a:solidFill>
                <a:latin typeface="Akzidenz Grotesk BE"/>
                <a:cs typeface="Akzidenz Grotesk BE"/>
                <a:hlinkClick r:id="rId3"/>
              </a:rPr>
              <a:t>https</a:t>
            </a:r>
            <a:r>
              <a:rPr lang="en-US" sz="2000" dirty="0">
                <a:solidFill>
                  <a:schemeClr val="accent6">
                    <a:lumMod val="75000"/>
                  </a:schemeClr>
                </a:solidFill>
                <a:latin typeface="Akzidenz Grotesk BE"/>
                <a:cs typeface="Akzidenz Grotesk BE"/>
                <a:hlinkClick r:id="rId3"/>
              </a:rPr>
              <a:t>://medium.com/bpxl-craft/apple-tv-a-world-without-webkit-5c428a64a6dd#.</a:t>
            </a:r>
            <a:r>
              <a:rPr lang="en-US" sz="2000" dirty="0" smtClean="0">
                <a:solidFill>
                  <a:schemeClr val="accent6">
                    <a:lumMod val="75000"/>
                  </a:schemeClr>
                </a:solidFill>
                <a:latin typeface="Akzidenz Grotesk BE"/>
                <a:cs typeface="Akzidenz Grotesk BE"/>
                <a:hlinkClick r:id="rId3"/>
              </a:rPr>
              <a:t>7ybhj7xxc</a:t>
            </a:r>
            <a:endParaRPr lang="en-US" sz="2000" dirty="0" smtClean="0">
              <a:solidFill>
                <a:schemeClr val="accent6">
                  <a:lumMod val="75000"/>
                </a:schemeClr>
              </a:solidFill>
              <a:latin typeface="Akzidenz Grotesk BE"/>
              <a:cs typeface="Akzidenz Grotesk BE"/>
            </a:endParaRPr>
          </a:p>
          <a:p>
            <a:pPr>
              <a:buClr>
                <a:srgbClr val="E9213C"/>
              </a:buClr>
            </a:pPr>
            <a:r>
              <a:rPr lang="en-US" i="1" dirty="0">
                <a:solidFill>
                  <a:srgbClr val="FFFFFF"/>
                </a:solidFill>
                <a:latin typeface="Akzidenz Grotesk BE"/>
                <a:cs typeface="Akzidenz Grotesk BE"/>
              </a:rPr>
              <a:t>The menus and buttons let you interact with the app, navigate to different sites, etc., but the actual heavy lifting of the browser (e.g., showing you what’s on </a:t>
            </a:r>
            <a:r>
              <a:rPr lang="en-US" i="1" dirty="0" err="1">
                <a:solidFill>
                  <a:srgbClr val="FFFFFF"/>
                </a:solidFill>
                <a:latin typeface="Akzidenz Grotesk BE"/>
                <a:cs typeface="Akzidenz Grotesk BE"/>
              </a:rPr>
              <a:t>daringfireball.net</a:t>
            </a:r>
            <a:r>
              <a:rPr lang="en-US" i="1" dirty="0">
                <a:solidFill>
                  <a:srgbClr val="FFFFFF"/>
                </a:solidFill>
                <a:latin typeface="Akzidenz Grotesk BE"/>
                <a:cs typeface="Akzidenz Grotesk BE"/>
              </a:rPr>
              <a:t>) is rendered in the main content pane of the app in an embedded </a:t>
            </a:r>
            <a:r>
              <a:rPr lang="en-US" i="1" dirty="0" err="1">
                <a:solidFill>
                  <a:srgbClr val="FFFFFF"/>
                </a:solidFill>
                <a:latin typeface="Akzidenz Grotesk BE"/>
                <a:cs typeface="Akzidenz Grotesk BE"/>
              </a:rPr>
              <a:t>webview</a:t>
            </a:r>
            <a:r>
              <a:rPr lang="en-US" i="1" dirty="0" smtClean="0">
                <a:solidFill>
                  <a:srgbClr val="FFFFFF"/>
                </a:solidFill>
                <a:latin typeface="Akzidenz Grotesk BE"/>
                <a:cs typeface="Akzidenz Grotesk BE"/>
              </a:rPr>
              <a:t>.</a:t>
            </a:r>
          </a:p>
          <a:p>
            <a:pPr>
              <a:buClr>
                <a:srgbClr val="E9213C"/>
              </a:buClr>
            </a:pPr>
            <a:endParaRPr lang="en-US" i="1" dirty="0" smtClean="0">
              <a:solidFill>
                <a:srgbClr val="FFFFFF"/>
              </a:solidFill>
              <a:latin typeface="Akzidenz Grotesk BE"/>
              <a:cs typeface="Akzidenz Grotesk BE"/>
            </a:endParaRPr>
          </a:p>
          <a:p>
            <a:pPr>
              <a:buClr>
                <a:srgbClr val="E9213C"/>
              </a:buClr>
            </a:pPr>
            <a:r>
              <a:rPr lang="en-US" dirty="0" smtClean="0">
                <a:solidFill>
                  <a:schemeClr val="bg1"/>
                </a:solidFill>
                <a:latin typeface="Akzidenz Grotesk BE"/>
                <a:cs typeface="Akzidenz Grotesk BE"/>
              </a:rPr>
              <a:t>You can always rely on someone to defend every odd decision by Apple. This one </a:t>
            </a:r>
            <a:r>
              <a:rPr lang="en-US" dirty="0">
                <a:solidFill>
                  <a:schemeClr val="accent6">
                    <a:lumMod val="75000"/>
                  </a:schemeClr>
                </a:solidFill>
                <a:latin typeface="Akzidenz Grotesk BE"/>
                <a:cs typeface="Akzidenz Grotesk BE"/>
                <a:hlinkClick r:id="rId4"/>
              </a:rPr>
              <a:t>http://www.wired.com/2015/09/apple-tv-web/ </a:t>
            </a:r>
            <a:r>
              <a:rPr lang="en-US" dirty="0" smtClean="0">
                <a:solidFill>
                  <a:schemeClr val="bg1"/>
                </a:solidFill>
                <a:latin typeface="Akzidenz Grotesk BE"/>
                <a:cs typeface="Akzidenz Grotesk BE"/>
              </a:rPr>
              <a:t>basically says that </a:t>
            </a:r>
            <a:r>
              <a:rPr lang="en-US" dirty="0" err="1" smtClean="0">
                <a:solidFill>
                  <a:schemeClr val="bg1"/>
                </a:solidFill>
                <a:latin typeface="Akzidenz Grotesk BE"/>
                <a:cs typeface="Akzidenz Grotesk BE"/>
              </a:rPr>
              <a:t>Webviews</a:t>
            </a:r>
            <a:r>
              <a:rPr lang="en-US" dirty="0" smtClean="0">
                <a:solidFill>
                  <a:schemeClr val="bg1"/>
                </a:solidFill>
                <a:latin typeface="Akzidenz Grotesk BE"/>
                <a:cs typeface="Akzidenz Grotesk BE"/>
              </a:rPr>
              <a:t> are bad anyway because the Web is scary. Whatever.</a:t>
            </a:r>
          </a:p>
          <a:p>
            <a:pPr>
              <a:buClr>
                <a:srgbClr val="E9213C"/>
              </a:buClr>
            </a:pPr>
            <a:endParaRPr lang="en-US" dirty="0">
              <a:solidFill>
                <a:schemeClr val="bg1"/>
              </a:solidFill>
              <a:latin typeface="Akzidenz Grotesk BE"/>
              <a:cs typeface="Akzidenz Grotesk BE"/>
            </a:endParaRPr>
          </a:p>
          <a:p>
            <a:pPr>
              <a:buClr>
                <a:srgbClr val="E9213C"/>
              </a:buClr>
            </a:pPr>
            <a:r>
              <a:rPr lang="en-US" dirty="0" smtClean="0">
                <a:solidFill>
                  <a:schemeClr val="bg1"/>
                </a:solidFill>
                <a:latin typeface="Akzidenz Grotesk BE"/>
                <a:cs typeface="Akzidenz Grotesk BE"/>
              </a:rPr>
              <a:t>The result is the same. The Web is a </a:t>
            </a:r>
            <a:r>
              <a:rPr lang="en-US" dirty="0" smtClean="0">
                <a:solidFill>
                  <a:schemeClr val="bg1"/>
                </a:solidFill>
                <a:latin typeface="Akzidenz Grotesk BE"/>
                <a:cs typeface="Akzidenz Grotesk BE"/>
              </a:rPr>
              <a:t>bit less universal now. </a:t>
            </a:r>
            <a:endParaRPr lang="en-US" dirty="0">
              <a:solidFill>
                <a:schemeClr val="bg1"/>
              </a:solidFill>
              <a:latin typeface="Akzidenz Grotesk BE"/>
              <a:cs typeface="Akzidenz Grotesk BE"/>
            </a:endParaRPr>
          </a:p>
        </p:txBody>
      </p:sp>
    </p:spTree>
    <p:extLst>
      <p:ext uri="{BB962C8B-B14F-4D97-AF65-F5344CB8AC3E}">
        <p14:creationId xmlns:p14="http://schemas.microsoft.com/office/powerpoint/2010/main" val="548171104"/>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970318"/>
          </a:xfrm>
          <a:prstGeom prst="rect">
            <a:avLst/>
          </a:prstGeom>
          <a:noFill/>
        </p:spPr>
        <p:txBody>
          <a:bodyPr wrap="square" rtlCol="0">
            <a:spAutoFit/>
          </a:bodyPr>
          <a:lstStyle/>
          <a:p>
            <a:r>
              <a:rPr lang="en-US" sz="3200" dirty="0">
                <a:solidFill>
                  <a:srgbClr val="F2806C"/>
                </a:solidFill>
                <a:latin typeface="Palatino"/>
                <a:cs typeface="Palatino"/>
              </a:rPr>
              <a:t>Firefox OS is </a:t>
            </a:r>
            <a:r>
              <a:rPr lang="en-US" sz="3200" dirty="0" smtClean="0">
                <a:solidFill>
                  <a:srgbClr val="F2806C"/>
                </a:solidFill>
                <a:latin typeface="Palatino"/>
                <a:cs typeface="Palatino"/>
              </a:rPr>
              <a:t>dead</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a:t>
            </a:r>
            <a:r>
              <a:rPr lang="en-US" sz="2000" dirty="0" smtClean="0">
                <a:solidFill>
                  <a:schemeClr val="accent6">
                    <a:lumMod val="75000"/>
                  </a:schemeClr>
                </a:solidFill>
                <a:latin typeface="Akzidenz Grotesk BE"/>
                <a:cs typeface="Akzidenz Grotesk BE"/>
                <a:hlinkClick r:id="rId3"/>
              </a:rPr>
              <a:t>www.quirksmode.org/blog/archives/2015/12/firefox_os_is_d.html</a:t>
            </a:r>
            <a:endParaRPr lang="en-US" sz="2000" dirty="0" smtClean="0">
              <a:solidFill>
                <a:schemeClr val="accent6">
                  <a:lumMod val="75000"/>
                </a:schemeClr>
              </a:solidFill>
              <a:latin typeface="Akzidenz Grotesk BE"/>
              <a:cs typeface="Akzidenz Grotesk BE"/>
            </a:endParaRPr>
          </a:p>
          <a:p>
            <a:pPr>
              <a:buClr>
                <a:srgbClr val="E9213C"/>
              </a:buClr>
            </a:pPr>
            <a:r>
              <a:rPr lang="en-US" i="1" dirty="0">
                <a:solidFill>
                  <a:srgbClr val="FFFFFF"/>
                </a:solidFill>
                <a:latin typeface="Akzidenz Grotesk BE"/>
                <a:cs typeface="Akzidenz Grotesk BE"/>
              </a:rPr>
              <a:t>Firefox OS is a failure. The project started way too late, when all other players in the web ecosystem already had a mobile offering, and it didn’t catch up, either. Although the strategy of aiming at the low-end market was a good one for 2010, Mozilla missed its window of opportunity</a:t>
            </a:r>
            <a:r>
              <a:rPr lang="en-US" i="1" dirty="0" smtClean="0">
                <a:solidFill>
                  <a:srgbClr val="FFFFFF"/>
                </a:solidFill>
                <a:latin typeface="Akzidenz Grotesk BE"/>
                <a:cs typeface="Akzidenz Grotesk BE"/>
              </a:rPr>
              <a:t>.</a:t>
            </a:r>
          </a:p>
          <a:p>
            <a:pPr>
              <a:buClr>
                <a:srgbClr val="E9213C"/>
              </a:buClr>
            </a:pPr>
            <a:endParaRPr lang="en-US" i="1" dirty="0" smtClean="0">
              <a:solidFill>
                <a:srgbClr val="FFFFFF"/>
              </a:solidFill>
              <a:latin typeface="Akzidenz Grotesk BE"/>
              <a:cs typeface="Akzidenz Grotesk BE"/>
            </a:endParaRPr>
          </a:p>
          <a:p>
            <a:pPr>
              <a:buClr>
                <a:srgbClr val="E9213C"/>
              </a:buClr>
            </a:pPr>
            <a:r>
              <a:rPr lang="en-US" dirty="0" smtClean="0">
                <a:solidFill>
                  <a:schemeClr val="bg1"/>
                </a:solidFill>
                <a:latin typeface="Akzidenz Grotesk BE"/>
                <a:cs typeface="Akzidenz Grotesk BE"/>
              </a:rPr>
              <a:t>Firefox OS (which was awesomely well done, and whose UI in no small way was guided by my principles) is dead. So that’s two web-centric mobile OSs dead and stumbling along like zombies. </a:t>
            </a:r>
          </a:p>
          <a:p>
            <a:pPr>
              <a:buClr>
                <a:srgbClr val="E9213C"/>
              </a:buClr>
            </a:pPr>
            <a:endParaRPr lang="en-US" dirty="0">
              <a:solidFill>
                <a:schemeClr val="bg1"/>
              </a:solidFill>
              <a:latin typeface="Akzidenz Grotesk BE"/>
              <a:cs typeface="Akzidenz Grotesk BE"/>
            </a:endParaRPr>
          </a:p>
          <a:p>
            <a:pPr>
              <a:buClr>
                <a:srgbClr val="E9213C"/>
              </a:buClr>
            </a:pPr>
            <a:r>
              <a:rPr lang="en-US" dirty="0" smtClean="0">
                <a:solidFill>
                  <a:schemeClr val="bg1"/>
                </a:solidFill>
                <a:latin typeface="Akzidenz Grotesk BE"/>
                <a:cs typeface="Akzidenz Grotesk BE"/>
              </a:rPr>
              <a:t>The principles are solid, but who is going to build this web-everywhere world? </a:t>
            </a:r>
            <a:endParaRPr lang="en-US" dirty="0">
              <a:solidFill>
                <a:schemeClr val="bg1"/>
              </a:solidFill>
              <a:latin typeface="Akzidenz Grotesk BE"/>
              <a:cs typeface="Akzidenz Grotesk BE"/>
            </a:endParaRPr>
          </a:p>
        </p:txBody>
      </p:sp>
    </p:spTree>
    <p:extLst>
      <p:ext uri="{BB962C8B-B14F-4D97-AF65-F5344CB8AC3E}">
        <p14:creationId xmlns:p14="http://schemas.microsoft.com/office/powerpoint/2010/main" val="670774725"/>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062651"/>
          </a:xfrm>
          <a:prstGeom prst="rect">
            <a:avLst/>
          </a:prstGeom>
          <a:noFill/>
        </p:spPr>
        <p:txBody>
          <a:bodyPr wrap="square" rtlCol="0">
            <a:spAutoFit/>
          </a:bodyPr>
          <a:lstStyle/>
          <a:p>
            <a:r>
              <a:rPr lang="en-US" sz="3200" dirty="0" smtClean="0">
                <a:solidFill>
                  <a:srgbClr val="F2806C"/>
                </a:solidFill>
                <a:latin typeface="Palatino"/>
                <a:cs typeface="Palatino"/>
              </a:rPr>
              <a:t>How</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https://developer.chrome.com/multidevice/android/</a:t>
            </a:r>
            <a:r>
              <a:rPr lang="en-US" sz="2000" dirty="0" smtClean="0">
                <a:solidFill>
                  <a:schemeClr val="accent6">
                    <a:lumMod val="75000"/>
                  </a:schemeClr>
                </a:solidFill>
                <a:latin typeface="Akzidenz Grotesk BE"/>
                <a:cs typeface="Akzidenz Grotesk BE"/>
                <a:hlinkClick r:id="rId3"/>
              </a:rPr>
              <a:t>customtabs</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BONUS: Not included in the presentation, in May 2015 Google announced these Custom Tabs. They give you a middle ground between a Web intent I’ll talk about those in Lesson 7) and a </a:t>
            </a:r>
            <a:r>
              <a:rPr lang="en-US" sz="2000" dirty="0" err="1" smtClean="0">
                <a:solidFill>
                  <a:schemeClr val="bg1"/>
                </a:solidFill>
                <a:latin typeface="Akzidenz Grotesk BE"/>
                <a:cs typeface="Akzidenz Grotesk BE"/>
              </a:rPr>
              <a:t>webview</a:t>
            </a:r>
            <a:r>
              <a:rPr lang="en-US" sz="2000" dirty="0" smtClean="0">
                <a:solidFill>
                  <a:schemeClr val="bg1"/>
                </a:solidFill>
                <a:latin typeface="Akzidenz Grotesk BE"/>
                <a:cs typeface="Akzidenz Grotesk BE"/>
              </a:rPr>
              <a:t>. </a:t>
            </a:r>
          </a:p>
          <a:p>
            <a:pPr>
              <a:buClr>
                <a:srgbClr val="E9213C"/>
              </a:buClr>
            </a:pPr>
            <a:endParaRPr lang="en-US" i="1" dirty="0" smtClean="0">
              <a:solidFill>
                <a:srgbClr val="FFFFFF"/>
              </a:solidFill>
              <a:latin typeface="Akzidenz Grotesk BE"/>
              <a:cs typeface="Akzidenz Grotesk BE"/>
            </a:endParaRPr>
          </a:p>
          <a:p>
            <a:pPr>
              <a:buClr>
                <a:srgbClr val="E9213C"/>
              </a:buClr>
            </a:pPr>
            <a:r>
              <a:rPr lang="en-US" i="1" dirty="0">
                <a:solidFill>
                  <a:srgbClr val="FFFFFF"/>
                </a:solidFill>
                <a:latin typeface="Akzidenz Grotesk BE"/>
                <a:cs typeface="Akzidenz Grotesk BE"/>
              </a:rPr>
              <a:t>Chrome custom tabs allow an app to customize how Chrome looks and feels. An app can change things like:</a:t>
            </a:r>
          </a:p>
          <a:p>
            <a:pPr>
              <a:buClr>
                <a:srgbClr val="E9213C"/>
              </a:buClr>
            </a:pPr>
            <a:endParaRPr lang="en-US" i="1" dirty="0">
              <a:solidFill>
                <a:srgbClr val="FFFFFF"/>
              </a:solidFill>
              <a:latin typeface="Akzidenz Grotesk BE"/>
              <a:cs typeface="Akzidenz Grotesk BE"/>
            </a:endParaRPr>
          </a:p>
          <a:p>
            <a:pPr marL="285750" indent="-285750">
              <a:buClr>
                <a:srgbClr val="E9213C"/>
              </a:buClr>
              <a:buFont typeface="Arial"/>
              <a:buChar char="•"/>
            </a:pPr>
            <a:r>
              <a:rPr lang="en-US" i="1" dirty="0">
                <a:solidFill>
                  <a:srgbClr val="FFFFFF"/>
                </a:solidFill>
                <a:latin typeface="Akzidenz Grotesk BE"/>
                <a:cs typeface="Akzidenz Grotesk BE"/>
              </a:rPr>
              <a:t>Toolbar color</a:t>
            </a:r>
          </a:p>
          <a:p>
            <a:pPr marL="285750" indent="-285750">
              <a:buClr>
                <a:srgbClr val="E9213C"/>
              </a:buClr>
              <a:buFont typeface="Arial"/>
              <a:buChar char="•"/>
            </a:pPr>
            <a:r>
              <a:rPr lang="en-US" i="1" dirty="0">
                <a:solidFill>
                  <a:srgbClr val="FFFFFF"/>
                </a:solidFill>
                <a:latin typeface="Akzidenz Grotesk BE"/>
                <a:cs typeface="Akzidenz Grotesk BE"/>
              </a:rPr>
              <a:t>Enter and exit animations</a:t>
            </a:r>
          </a:p>
          <a:p>
            <a:pPr marL="285750" indent="-285750">
              <a:buClr>
                <a:srgbClr val="E9213C"/>
              </a:buClr>
              <a:buFont typeface="Arial"/>
              <a:buChar char="•"/>
            </a:pPr>
            <a:r>
              <a:rPr lang="en-US" i="1" dirty="0">
                <a:solidFill>
                  <a:srgbClr val="FFFFFF"/>
                </a:solidFill>
                <a:latin typeface="Akzidenz Grotesk BE"/>
                <a:cs typeface="Akzidenz Grotesk BE"/>
              </a:rPr>
              <a:t>Add custom actions to the Chrome toolbar and overflow menu</a:t>
            </a:r>
          </a:p>
        </p:txBody>
      </p:sp>
    </p:spTree>
    <p:extLst>
      <p:ext uri="{BB962C8B-B14F-4D97-AF65-F5344CB8AC3E}">
        <p14:creationId xmlns:p14="http://schemas.microsoft.com/office/powerpoint/2010/main" val="331243509"/>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2298830"/>
            <a:ext cx="7913687" cy="3593970"/>
          </a:xfrm>
        </p:spPr>
        <p:txBody>
          <a:bodyPr>
            <a:normAutofit/>
          </a:bodyPr>
          <a:lstStyle/>
          <a:p>
            <a:pPr marL="0" indent="0">
              <a:buClr>
                <a:srgbClr val="E9213C"/>
              </a:buClr>
              <a:buNone/>
            </a:pPr>
            <a:r>
              <a:rPr lang="en-US" sz="2000" dirty="0">
                <a:solidFill>
                  <a:srgbClr val="F2806C"/>
                </a:solidFill>
                <a:latin typeface="Akzidenz Grotesk BE"/>
                <a:cs typeface="Akzidenz Grotesk BE"/>
              </a:rPr>
              <a:t>Read More: </a:t>
            </a:r>
          </a:p>
          <a:p>
            <a:pPr marL="0" indent="0">
              <a:buClr>
                <a:srgbClr val="E9213C"/>
              </a:buClr>
              <a:buNone/>
            </a:pPr>
            <a:r>
              <a:rPr lang="en-US" sz="2000" dirty="0">
                <a:solidFill>
                  <a:srgbClr val="FFFFFF"/>
                </a:solidFill>
                <a:latin typeface="Akzidenz Grotesk BE"/>
                <a:cs typeface="Akzidenz Grotesk BE"/>
              </a:rPr>
              <a:t>Examples I referenced, like </a:t>
            </a:r>
            <a:r>
              <a:rPr lang="en-US" sz="2000" dirty="0">
                <a:solidFill>
                  <a:srgbClr val="FFFFFF"/>
                </a:solidFill>
                <a:latin typeface="Akzidenz Grotesk BE"/>
                <a:cs typeface="Akzidenz Grotesk BE"/>
                <a:hlinkClick r:id="rId3"/>
              </a:rPr>
              <a:t>Yelp</a:t>
            </a:r>
            <a:r>
              <a:rPr lang="en-US" sz="2000" dirty="0">
                <a:solidFill>
                  <a:srgbClr val="FFFFFF"/>
                </a:solidFill>
                <a:latin typeface="Akzidenz Grotesk BE"/>
                <a:cs typeface="Akzidenz Grotesk BE"/>
              </a:rPr>
              <a:t>, are all detailed here if you want to read more. We're starting to get into the details a bit, so I'm going to be starting to give not just strategic overviews, but some technical notes and examples as we move forward. </a:t>
            </a:r>
          </a:p>
        </p:txBody>
      </p:sp>
      <p:sp>
        <p:nvSpPr>
          <p:cNvPr id="6" name="TextBox 5"/>
          <p:cNvSpPr txBox="1"/>
          <p:nvPr/>
        </p:nvSpPr>
        <p:spPr>
          <a:xfrm>
            <a:off x="450290" y="1481938"/>
            <a:ext cx="7501468" cy="584776"/>
          </a:xfrm>
          <a:prstGeom prst="rect">
            <a:avLst/>
          </a:prstGeom>
          <a:noFill/>
        </p:spPr>
        <p:txBody>
          <a:bodyPr wrap="square" rtlCol="0">
            <a:spAutoFit/>
          </a:bodyPr>
          <a:lstStyle/>
          <a:p>
            <a:r>
              <a:rPr lang="en-US" sz="3200" dirty="0">
                <a:solidFill>
                  <a:srgbClr val="F2806C"/>
                </a:solidFill>
                <a:latin typeface="Palatino"/>
                <a:cs typeface="Palatino"/>
              </a:rPr>
              <a:t>Hybrid or Native App?</a:t>
            </a:r>
          </a:p>
        </p:txBody>
      </p:sp>
    </p:spTree>
    <p:extLst>
      <p:ext uri="{BB962C8B-B14F-4D97-AF65-F5344CB8AC3E}">
        <p14:creationId xmlns:p14="http://schemas.microsoft.com/office/powerpoint/2010/main" val="3192536428"/>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2431435"/>
          </a:xfrm>
          <a:prstGeom prst="rect">
            <a:avLst/>
          </a:prstGeom>
          <a:noFill/>
        </p:spPr>
        <p:txBody>
          <a:bodyPr wrap="square" rtlCol="0">
            <a:spAutoFit/>
          </a:bodyPr>
          <a:lstStyle/>
          <a:p>
            <a:r>
              <a:rPr lang="en-US" sz="3200" dirty="0">
                <a:solidFill>
                  <a:srgbClr val="F2806C"/>
                </a:solidFill>
                <a:latin typeface="Palatino"/>
                <a:cs typeface="Palatino"/>
              </a:rPr>
              <a:t>The State of Hybrid Mobile Development</a:t>
            </a:r>
            <a:endParaRPr lang="en-US" sz="2000" dirty="0">
              <a:solidFill>
                <a:schemeClr val="accent6">
                  <a:lumMod val="75000"/>
                </a:schemeClr>
              </a:solidFill>
              <a:latin typeface="Akzidenz Grotesk BE"/>
              <a:cs typeface="Akzidenz Grotesk BE"/>
            </a:endParaRPr>
          </a:p>
          <a:p>
            <a:pPr>
              <a:buClr>
                <a:srgbClr val="E9213C"/>
              </a:buClr>
            </a:pPr>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http://developer.telerik.com/featured/the-state-of-hybrid-mobile-development</a:t>
            </a:r>
            <a:r>
              <a:rPr lang="en-US" sz="2000" dirty="0" smtClean="0">
                <a:solidFill>
                  <a:schemeClr val="accent6">
                    <a:lumMod val="75000"/>
                  </a:schemeClr>
                </a:solidFill>
                <a:latin typeface="Akzidenz Grotesk BE"/>
                <a:cs typeface="Akzidenz Grotesk BE"/>
                <a:hlinkClick r:id="rId3"/>
              </a:rPr>
              <a:t>/</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Good overview, detailing the recent history and the current (</a:t>
            </a:r>
            <a:r>
              <a:rPr lang="en-US" sz="2000" dirty="0" err="1" smtClean="0">
                <a:solidFill>
                  <a:schemeClr val="bg1"/>
                </a:solidFill>
                <a:latin typeface="Akzidenz Grotesk BE"/>
                <a:cs typeface="Akzidenz Grotesk BE"/>
              </a:rPr>
              <a:t>ish</a:t>
            </a:r>
            <a:r>
              <a:rPr lang="en-US" sz="2000" dirty="0" smtClean="0">
                <a:solidFill>
                  <a:schemeClr val="bg1"/>
                </a:solidFill>
                <a:latin typeface="Akzidenz Grotesk BE"/>
                <a:cs typeface="Akzidenz Grotesk BE"/>
              </a:rPr>
              <a:t>) technology that enables this. If you don’t recognize when we all talk about Facebook’s HTML5 fiasco, then totally read this. </a:t>
            </a:r>
            <a:endParaRPr lang="en-US" i="1" dirty="0">
              <a:solidFill>
                <a:srgbClr val="FFFFFF"/>
              </a:solidFill>
              <a:latin typeface="Akzidenz Grotesk BE"/>
              <a:cs typeface="Akzidenz Grotesk BE"/>
            </a:endParaRPr>
          </a:p>
        </p:txBody>
      </p:sp>
    </p:spTree>
    <p:extLst>
      <p:ext uri="{BB962C8B-B14F-4D97-AF65-F5344CB8AC3E}">
        <p14:creationId xmlns:p14="http://schemas.microsoft.com/office/powerpoint/2010/main" val="392253126"/>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278094"/>
          </a:xfrm>
          <a:prstGeom prst="rect">
            <a:avLst/>
          </a:prstGeom>
          <a:noFill/>
        </p:spPr>
        <p:txBody>
          <a:bodyPr wrap="square" rtlCol="0">
            <a:spAutoFit/>
          </a:bodyPr>
          <a:lstStyle/>
          <a:p>
            <a:r>
              <a:rPr lang="en-US" sz="3200" dirty="0">
                <a:solidFill>
                  <a:srgbClr val="F2806C"/>
                </a:solidFill>
                <a:latin typeface="Palatino"/>
                <a:cs typeface="Palatino"/>
              </a:rPr>
              <a:t>Best Of Both Worlds: Mixing HTML5 And Native </a:t>
            </a:r>
            <a:r>
              <a:rPr lang="en-US" sz="3200" dirty="0" smtClean="0">
                <a:solidFill>
                  <a:srgbClr val="F2806C"/>
                </a:solidFill>
                <a:latin typeface="Palatino"/>
                <a:cs typeface="Palatino"/>
              </a:rPr>
              <a:t>Code</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http://www.smashingmagazine.com/2013/10/17/best-of-both-worlds-mixing-html5-native-code</a:t>
            </a:r>
            <a:r>
              <a:rPr lang="en-US" sz="2000" dirty="0" smtClean="0">
                <a:solidFill>
                  <a:schemeClr val="accent6">
                    <a:lumMod val="75000"/>
                  </a:schemeClr>
                </a:solidFill>
                <a:latin typeface="Akzidenz Grotesk BE"/>
                <a:cs typeface="Akzidenz Grotesk BE"/>
                <a:hlinkClick r:id="rId3"/>
              </a:rPr>
              <a:t>/</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Article, aimed to developers, about not making a hybrid/native choice, and using everything available to best serve the product. </a:t>
            </a:r>
          </a:p>
          <a:p>
            <a:pPr>
              <a:buClr>
                <a:srgbClr val="E9213C"/>
              </a:buClr>
            </a:pPr>
            <a:endParaRPr lang="en-US" i="1" dirty="0" smtClean="0">
              <a:solidFill>
                <a:srgbClr val="FFFFFF"/>
              </a:solidFill>
              <a:latin typeface="Akzidenz Grotesk BE"/>
              <a:cs typeface="Akzidenz Grotesk BE"/>
            </a:endParaRPr>
          </a:p>
          <a:p>
            <a:pPr>
              <a:buClr>
                <a:srgbClr val="E9213C"/>
              </a:buClr>
            </a:pPr>
            <a:r>
              <a:rPr lang="en-US" i="1" dirty="0">
                <a:solidFill>
                  <a:srgbClr val="FFFFFF"/>
                </a:solidFill>
                <a:latin typeface="Akzidenz Grotesk BE"/>
                <a:cs typeface="Akzidenz Grotesk BE"/>
              </a:rPr>
              <a:t>Rather than build an app entirely with native or HTML5 technology, why not mix and match the technologies? With a hybrid application, building a mobile experience that leverages both native and HTML5 code for the user interface is quite possible. This enables the developer to use the most appropriate tool for the job when developing the user interface.</a:t>
            </a:r>
          </a:p>
        </p:txBody>
      </p:sp>
    </p:spTree>
    <p:extLst>
      <p:ext uri="{BB962C8B-B14F-4D97-AF65-F5344CB8AC3E}">
        <p14:creationId xmlns:p14="http://schemas.microsoft.com/office/powerpoint/2010/main" val="336879045"/>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2431435"/>
          </a:xfrm>
          <a:prstGeom prst="rect">
            <a:avLst/>
          </a:prstGeom>
          <a:noFill/>
        </p:spPr>
        <p:txBody>
          <a:bodyPr wrap="square" rtlCol="0">
            <a:spAutoFit/>
          </a:bodyPr>
          <a:lstStyle/>
          <a:p>
            <a:r>
              <a:rPr lang="en-US" sz="3200" dirty="0">
                <a:solidFill>
                  <a:srgbClr val="F2806C"/>
                </a:solidFill>
                <a:latin typeface="Palatino"/>
                <a:cs typeface="Palatino"/>
              </a:rPr>
              <a:t>Mobile application </a:t>
            </a:r>
            <a:r>
              <a:rPr lang="en-US" sz="3200" dirty="0" smtClean="0">
                <a:solidFill>
                  <a:srgbClr val="F2806C"/>
                </a:solidFill>
                <a:latin typeface="Palatino"/>
                <a:cs typeface="Palatino"/>
              </a:rPr>
              <a:t>development tools</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http://en.wikipedia.org/wiki/</a:t>
            </a:r>
            <a:r>
              <a:rPr lang="en-US" sz="2000" dirty="0" smtClean="0">
                <a:solidFill>
                  <a:schemeClr val="accent6">
                    <a:lumMod val="75000"/>
                  </a:schemeClr>
                </a:solidFill>
                <a:latin typeface="Akzidenz Grotesk BE"/>
                <a:cs typeface="Akzidenz Grotesk BE"/>
                <a:hlinkClick r:id="rId3"/>
              </a:rPr>
              <a:t>Mobile_application_development</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Yes, it’s just a link to Wikipedia, but they have a great list of the development tools, or hybrid platforms. There are a hell of a lot of them, so be sure to take a look even if you don’t need one. It’s not just the few I showed you, at all. </a:t>
            </a:r>
            <a:endParaRPr lang="en-US" i="1" dirty="0">
              <a:solidFill>
                <a:srgbClr val="FFFFFF"/>
              </a:solidFill>
              <a:latin typeface="Akzidenz Grotesk BE"/>
              <a:cs typeface="Akzidenz Grotesk BE"/>
            </a:endParaRPr>
          </a:p>
        </p:txBody>
      </p:sp>
    </p:spTree>
    <p:extLst>
      <p:ext uri="{BB962C8B-B14F-4D97-AF65-F5344CB8AC3E}">
        <p14:creationId xmlns:p14="http://schemas.microsoft.com/office/powerpoint/2010/main" val="1579617256"/>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847207"/>
          </a:xfrm>
          <a:prstGeom prst="rect">
            <a:avLst/>
          </a:prstGeom>
          <a:noFill/>
        </p:spPr>
        <p:txBody>
          <a:bodyPr wrap="square" rtlCol="0">
            <a:spAutoFit/>
          </a:bodyPr>
          <a:lstStyle/>
          <a:p>
            <a:r>
              <a:rPr lang="en-US" sz="3200" dirty="0">
                <a:solidFill>
                  <a:srgbClr val="F2806C"/>
                </a:solidFill>
                <a:latin typeface="Palatino"/>
                <a:cs typeface="Palatino"/>
              </a:rPr>
              <a:t>Titanium or </a:t>
            </a:r>
            <a:r>
              <a:rPr lang="en-US" sz="3200" dirty="0" err="1">
                <a:solidFill>
                  <a:srgbClr val="F2806C"/>
                </a:solidFill>
                <a:latin typeface="Palatino"/>
                <a:cs typeface="Palatino"/>
              </a:rPr>
              <a:t>PhoneGap</a:t>
            </a:r>
            <a:r>
              <a:rPr lang="en-US" sz="3200" dirty="0">
                <a:solidFill>
                  <a:srgbClr val="F2806C"/>
                </a:solidFill>
                <a:latin typeface="Palatino"/>
                <a:cs typeface="Palatino"/>
              </a:rPr>
              <a:t>? Which Cross-Platform Mobile Framework Should I Use</a:t>
            </a:r>
            <a:r>
              <a:rPr lang="en-US" sz="3200" dirty="0" smtClean="0">
                <a:solidFill>
                  <a:srgbClr val="F2806C"/>
                </a:solidFill>
                <a:latin typeface="Palatino"/>
                <a:cs typeface="Palatino"/>
              </a:rPr>
              <a:t>?</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http://strongloop.com/strongblog/titanium-vs-phonegap-cross-platform-mobile-framework</a:t>
            </a:r>
            <a:r>
              <a:rPr lang="en-US" sz="2000" dirty="0" smtClean="0">
                <a:solidFill>
                  <a:schemeClr val="accent6">
                    <a:lumMod val="75000"/>
                  </a:schemeClr>
                </a:solidFill>
                <a:latin typeface="Akzidenz Grotesk BE"/>
                <a:cs typeface="Akzidenz Grotesk BE"/>
                <a:hlinkClick r:id="rId3"/>
              </a:rPr>
              <a:t>/</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But that being said, there are only a few big ones. And currently the normal choice is between </a:t>
            </a:r>
            <a:r>
              <a:rPr lang="en-US" sz="2000" dirty="0" err="1" smtClean="0">
                <a:solidFill>
                  <a:schemeClr val="bg1"/>
                </a:solidFill>
                <a:latin typeface="Akzidenz Grotesk BE"/>
                <a:cs typeface="Akzidenz Grotesk BE"/>
              </a:rPr>
              <a:t>Appcelerator</a:t>
            </a:r>
            <a:r>
              <a:rPr lang="en-US" sz="2000" dirty="0" smtClean="0">
                <a:solidFill>
                  <a:schemeClr val="bg1"/>
                </a:solidFill>
                <a:latin typeface="Akzidenz Grotesk BE"/>
                <a:cs typeface="Akzidenz Grotesk BE"/>
              </a:rPr>
              <a:t> Titanium and </a:t>
            </a:r>
            <a:r>
              <a:rPr lang="en-US" sz="2000" dirty="0" err="1" smtClean="0">
                <a:solidFill>
                  <a:schemeClr val="bg1"/>
                </a:solidFill>
                <a:latin typeface="Akzidenz Grotesk BE"/>
                <a:cs typeface="Akzidenz Grotesk BE"/>
              </a:rPr>
              <a:t>PhoneGap</a:t>
            </a:r>
            <a:r>
              <a:rPr lang="en-US" sz="2000" dirty="0" smtClean="0">
                <a:solidFill>
                  <a:schemeClr val="bg1"/>
                </a:solidFill>
                <a:latin typeface="Akzidenz Grotesk BE"/>
                <a:cs typeface="Akzidenz Grotesk BE"/>
              </a:rPr>
              <a:t>. Unless you work with MS fans, who all go to </a:t>
            </a:r>
            <a:r>
              <a:rPr lang="en-US" sz="2000" dirty="0" err="1" smtClean="0">
                <a:solidFill>
                  <a:schemeClr val="bg1"/>
                </a:solidFill>
                <a:latin typeface="Akzidenz Grotesk BE"/>
                <a:cs typeface="Akzidenz Grotesk BE"/>
              </a:rPr>
              <a:t>Xamarin</a:t>
            </a:r>
            <a:r>
              <a:rPr lang="en-US" sz="2000" dirty="0" smtClean="0">
                <a:solidFill>
                  <a:schemeClr val="bg1"/>
                </a:solidFill>
                <a:latin typeface="Akzidenz Grotesk BE"/>
                <a:cs typeface="Akzidenz Grotesk BE"/>
              </a:rPr>
              <a:t>. </a:t>
            </a:r>
            <a:endParaRPr lang="en-US" sz="2000" dirty="0">
              <a:solidFill>
                <a:schemeClr val="bg1"/>
              </a:solidFill>
              <a:latin typeface="Akzidenz Grotesk BE"/>
              <a:cs typeface="Akzidenz Grotesk BE"/>
            </a:endParaRPr>
          </a:p>
          <a:p>
            <a:pPr>
              <a:buClr>
                <a:srgbClr val="E9213C"/>
              </a:buClr>
            </a:pP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It is a company blog so gets into selling their service, but has many good points and a few links to other articles. </a:t>
            </a:r>
          </a:p>
        </p:txBody>
      </p:sp>
    </p:spTree>
    <p:extLst>
      <p:ext uri="{BB962C8B-B14F-4D97-AF65-F5344CB8AC3E}">
        <p14:creationId xmlns:p14="http://schemas.microsoft.com/office/powerpoint/2010/main" val="1358014729"/>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154983"/>
          </a:xfrm>
          <a:prstGeom prst="rect">
            <a:avLst/>
          </a:prstGeom>
          <a:noFill/>
        </p:spPr>
        <p:txBody>
          <a:bodyPr wrap="square" rtlCol="0">
            <a:spAutoFit/>
          </a:bodyPr>
          <a:lstStyle/>
          <a:p>
            <a:r>
              <a:rPr lang="en-US" sz="3200" dirty="0">
                <a:solidFill>
                  <a:srgbClr val="F2806C"/>
                </a:solidFill>
                <a:latin typeface="Palatino"/>
                <a:cs typeface="Palatino"/>
              </a:rPr>
              <a:t>Whoa! That Embedded Web View Looks Hot in Your </a:t>
            </a:r>
            <a:r>
              <a:rPr lang="en-US" sz="3200" dirty="0" err="1">
                <a:solidFill>
                  <a:srgbClr val="F2806C"/>
                </a:solidFill>
                <a:latin typeface="Palatino"/>
                <a:cs typeface="Palatino"/>
              </a:rPr>
              <a:t>iOS</a:t>
            </a:r>
            <a:r>
              <a:rPr lang="en-US" sz="3200" dirty="0">
                <a:solidFill>
                  <a:srgbClr val="F2806C"/>
                </a:solidFill>
                <a:latin typeface="Palatino"/>
                <a:cs typeface="Palatino"/>
              </a:rPr>
              <a:t> App</a:t>
            </a:r>
            <a:r>
              <a:rPr lang="en-US" sz="3200" dirty="0" smtClean="0">
                <a:solidFill>
                  <a:srgbClr val="F2806C"/>
                </a:solidFill>
                <a:latin typeface="Palatino"/>
                <a:cs typeface="Palatino"/>
              </a:rPr>
              <a:t>!</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http://engineeringblog.yelp.com/2013/11/whoa-that-embedded-web-view-looks-hot-in-your-ios-</a:t>
            </a:r>
            <a:r>
              <a:rPr lang="en-US" sz="2000" dirty="0" smtClean="0">
                <a:solidFill>
                  <a:schemeClr val="accent6">
                    <a:lumMod val="75000"/>
                  </a:schemeClr>
                </a:solidFill>
                <a:latin typeface="Akzidenz Grotesk BE"/>
                <a:cs typeface="Akzidenz Grotesk BE"/>
                <a:hlinkClick r:id="rId3"/>
              </a:rPr>
              <a:t>app.html</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Here’s the Engineering Manager for Yelp! Himself discussing what they do with </a:t>
            </a:r>
            <a:r>
              <a:rPr lang="en-US" sz="2000" dirty="0" err="1" smtClean="0">
                <a:solidFill>
                  <a:schemeClr val="bg1"/>
                </a:solidFill>
                <a:latin typeface="Akzidenz Grotesk BE"/>
                <a:cs typeface="Akzidenz Grotesk BE"/>
              </a:rPr>
              <a:t>webviews</a:t>
            </a:r>
            <a:r>
              <a:rPr lang="en-US" sz="2000" dirty="0" smtClean="0">
                <a:solidFill>
                  <a:schemeClr val="bg1"/>
                </a:solidFill>
                <a:latin typeface="Akzidenz Grotesk BE"/>
                <a:cs typeface="Akzidenz Grotesk BE"/>
              </a:rPr>
              <a:t> in their native app. </a:t>
            </a:r>
            <a:endParaRPr lang="en-US" sz="2000" dirty="0">
              <a:solidFill>
                <a:schemeClr val="bg1"/>
              </a:solidFill>
              <a:latin typeface="Akzidenz Grotesk BE"/>
              <a:cs typeface="Akzidenz Grotesk BE"/>
            </a:endParaRPr>
          </a:p>
          <a:p>
            <a:pPr>
              <a:buClr>
                <a:srgbClr val="E9213C"/>
              </a:buClr>
            </a:pP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Includes code, but also pictures so is suitable for everyone to read. Well done, and worth it if you are even sort of considering this roll-your-own hybrid thing. I love it, but admit I work for too many clients who have their own technical opinions so do not get to do it enough. </a:t>
            </a:r>
          </a:p>
        </p:txBody>
      </p:sp>
    </p:spTree>
    <p:extLst>
      <p:ext uri="{BB962C8B-B14F-4D97-AF65-F5344CB8AC3E}">
        <p14:creationId xmlns:p14="http://schemas.microsoft.com/office/powerpoint/2010/main" val="28151027"/>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4462760"/>
          </a:xfrm>
          <a:prstGeom prst="rect">
            <a:avLst/>
          </a:prstGeom>
          <a:noFill/>
        </p:spPr>
        <p:txBody>
          <a:bodyPr wrap="square" rtlCol="0">
            <a:spAutoFit/>
          </a:bodyPr>
          <a:lstStyle/>
          <a:p>
            <a:r>
              <a:rPr lang="en-US" sz="3200" dirty="0">
                <a:solidFill>
                  <a:srgbClr val="F2806C"/>
                </a:solidFill>
                <a:latin typeface="Palatino"/>
                <a:cs typeface="Palatino"/>
              </a:rPr>
              <a:t>Responsively Native –</a:t>
            </a:r>
          </a:p>
          <a:p>
            <a:r>
              <a:rPr lang="en-US" sz="3200" dirty="0">
                <a:solidFill>
                  <a:srgbClr val="F2806C"/>
                </a:solidFill>
                <a:latin typeface="Palatino"/>
                <a:cs typeface="Palatino"/>
              </a:rPr>
              <a:t>A Fresh Hybrid </a:t>
            </a:r>
            <a:r>
              <a:rPr lang="en-US" sz="3200" dirty="0" smtClean="0">
                <a:solidFill>
                  <a:srgbClr val="F2806C"/>
                </a:solidFill>
                <a:latin typeface="Palatino"/>
                <a:cs typeface="Palatino"/>
              </a:rPr>
              <a:t>Approach</a:t>
            </a:r>
          </a:p>
          <a:p>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https://dl.dropboxusercontent.com/u/336260/POLITICO_ResponsivelyNative_20141211.</a:t>
            </a:r>
            <a:r>
              <a:rPr lang="en-US" sz="2000" dirty="0" smtClean="0">
                <a:solidFill>
                  <a:schemeClr val="accent6">
                    <a:lumMod val="75000"/>
                  </a:schemeClr>
                </a:solidFill>
                <a:latin typeface="Akzidenz Grotesk BE"/>
                <a:cs typeface="Akzidenz Grotesk BE"/>
                <a:hlinkClick r:id="rId3"/>
              </a:rPr>
              <a:t>pdf</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PDFs of a slideshow that a friend of mine, Mark </a:t>
            </a:r>
            <a:r>
              <a:rPr lang="en-US" sz="2000" dirty="0" err="1" smtClean="0">
                <a:solidFill>
                  <a:schemeClr val="bg1"/>
                </a:solidFill>
                <a:latin typeface="Akzidenz Grotesk BE"/>
                <a:cs typeface="Akzidenz Grotesk BE"/>
              </a:rPr>
              <a:t>Gerl</a:t>
            </a:r>
            <a:r>
              <a:rPr lang="en-US" sz="2000" dirty="0" smtClean="0">
                <a:solidFill>
                  <a:schemeClr val="bg1"/>
                </a:solidFill>
                <a:latin typeface="Akzidenz Grotesk BE"/>
                <a:cs typeface="Akzidenz Grotesk BE"/>
              </a:rPr>
              <a:t>, presented on how he’s done “responsive native” at Politico. </a:t>
            </a:r>
          </a:p>
          <a:p>
            <a:pPr>
              <a:buClr>
                <a:srgbClr val="E9213C"/>
              </a:buClr>
            </a:pPr>
            <a:endParaRPr lang="en-US" sz="2000" dirty="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This is pretty much just another word for the thing Yelp! is doing, leveraging </a:t>
            </a:r>
            <a:r>
              <a:rPr lang="en-US" sz="2000" dirty="0" err="1" smtClean="0">
                <a:solidFill>
                  <a:schemeClr val="bg1"/>
                </a:solidFill>
                <a:latin typeface="Akzidenz Grotesk BE"/>
                <a:cs typeface="Akzidenz Grotesk BE"/>
              </a:rPr>
              <a:t>webviews</a:t>
            </a:r>
            <a:r>
              <a:rPr lang="en-US" sz="2000" dirty="0" smtClean="0">
                <a:solidFill>
                  <a:schemeClr val="bg1"/>
                </a:solidFill>
                <a:latin typeface="Akzidenz Grotesk BE"/>
                <a:cs typeface="Akzidenz Grotesk BE"/>
              </a:rPr>
              <a:t> they already have from a responsive website to populate the app. </a:t>
            </a:r>
            <a:endParaRPr lang="en-US" sz="2000" dirty="0">
              <a:solidFill>
                <a:schemeClr val="bg1"/>
              </a:solidFill>
              <a:latin typeface="Akzidenz Grotesk BE"/>
              <a:cs typeface="Akzidenz Grotesk BE"/>
            </a:endParaRPr>
          </a:p>
          <a:p>
            <a:pPr>
              <a:buClr>
                <a:srgbClr val="E9213C"/>
              </a:buClr>
            </a:pP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Good presentation as it discusses it from an operational point of view, so addresses cost, effort and </a:t>
            </a:r>
            <a:r>
              <a:rPr lang="en-US" sz="2000" dirty="0" err="1" smtClean="0">
                <a:solidFill>
                  <a:schemeClr val="bg1"/>
                </a:solidFill>
                <a:latin typeface="Akzidenz Grotesk BE"/>
                <a:cs typeface="Akzidenz Grotesk BE"/>
              </a:rPr>
              <a:t>maintenace</a:t>
            </a:r>
            <a:r>
              <a:rPr lang="en-US" sz="2000" dirty="0" smtClean="0">
                <a:solidFill>
                  <a:schemeClr val="bg1"/>
                </a:solidFill>
                <a:latin typeface="Akzidenz Grotesk BE"/>
                <a:cs typeface="Akzidenz Grotesk BE"/>
              </a:rPr>
              <a:t> as well.</a:t>
            </a:r>
            <a:endParaRPr lang="en-US" dirty="0">
              <a:solidFill>
                <a:srgbClr val="FFFFFF"/>
              </a:solidFill>
              <a:latin typeface="Akzidenz Grotesk BE"/>
              <a:cs typeface="Akzidenz Grotesk BE"/>
            </a:endParaRPr>
          </a:p>
        </p:txBody>
      </p:sp>
    </p:spTree>
    <p:extLst>
      <p:ext uri="{BB962C8B-B14F-4D97-AF65-F5344CB8AC3E}">
        <p14:creationId xmlns:p14="http://schemas.microsoft.com/office/powerpoint/2010/main" val="3159543400"/>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450290" y="1481938"/>
            <a:ext cx="8325938" cy="3508653"/>
          </a:xfrm>
          <a:prstGeom prst="rect">
            <a:avLst/>
          </a:prstGeom>
          <a:noFill/>
        </p:spPr>
        <p:txBody>
          <a:bodyPr wrap="square" rtlCol="0">
            <a:spAutoFit/>
          </a:bodyPr>
          <a:lstStyle/>
          <a:p>
            <a:r>
              <a:rPr lang="en-US" sz="3200" dirty="0">
                <a:solidFill>
                  <a:srgbClr val="F2806C"/>
                </a:solidFill>
                <a:latin typeface="Palatino"/>
                <a:cs typeface="Palatino"/>
              </a:rPr>
              <a:t>Web-based Mobile Apps of the Future Using HTML 5, CSS and JavaScript</a:t>
            </a:r>
            <a:endParaRPr lang="en-US" sz="2000" dirty="0">
              <a:solidFill>
                <a:schemeClr val="accent6">
                  <a:lumMod val="75000"/>
                </a:schemeClr>
              </a:solidFill>
              <a:latin typeface="Akzidenz Grotesk BE"/>
              <a:cs typeface="Akzidenz Grotesk BE"/>
            </a:endParaRPr>
          </a:p>
          <a:p>
            <a:pPr>
              <a:buClr>
                <a:srgbClr val="E9213C"/>
              </a:buClr>
            </a:pPr>
            <a:r>
              <a:rPr lang="en-US" sz="2000" dirty="0">
                <a:solidFill>
                  <a:schemeClr val="accent6">
                    <a:lumMod val="75000"/>
                  </a:schemeClr>
                </a:solidFill>
                <a:latin typeface="Akzidenz Grotesk BE"/>
                <a:cs typeface="Akzidenz Grotesk BE"/>
                <a:hlinkClick r:id="rId3"/>
              </a:rPr>
              <a:t>http://www.htmlgoodies.com/beyond/article.php/3893911/Web-based-Mobile-Apps-of-the-Future-Using-HTML-5-CSS-and-</a:t>
            </a:r>
            <a:r>
              <a:rPr lang="en-US" sz="2000" dirty="0" smtClean="0">
                <a:solidFill>
                  <a:schemeClr val="accent6">
                    <a:lumMod val="75000"/>
                  </a:schemeClr>
                </a:solidFill>
                <a:latin typeface="Akzidenz Grotesk BE"/>
                <a:cs typeface="Akzidenz Grotesk BE"/>
                <a:hlinkClick r:id="rId3"/>
              </a:rPr>
              <a:t>JavaScript.htm</a:t>
            </a:r>
            <a:endParaRPr lang="en-US" sz="2000" dirty="0" smtClean="0">
              <a:solidFill>
                <a:schemeClr val="accent6">
                  <a:lumMod val="75000"/>
                </a:schemeClr>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An overview of hybrid, but which discusses background, history, politics and trends a bit more. </a:t>
            </a:r>
            <a:endParaRPr lang="en-US" sz="2000" dirty="0">
              <a:solidFill>
                <a:schemeClr val="bg1"/>
              </a:solidFill>
              <a:latin typeface="Akzidenz Grotesk BE"/>
              <a:cs typeface="Akzidenz Grotesk BE"/>
            </a:endParaRPr>
          </a:p>
          <a:p>
            <a:pPr>
              <a:buClr>
                <a:srgbClr val="E9213C"/>
              </a:buClr>
            </a:pPr>
            <a:endParaRPr lang="en-US" sz="2000" dirty="0" smtClean="0">
              <a:solidFill>
                <a:schemeClr val="bg1"/>
              </a:solidFill>
              <a:latin typeface="Akzidenz Grotesk BE"/>
              <a:cs typeface="Akzidenz Grotesk BE"/>
            </a:endParaRPr>
          </a:p>
          <a:p>
            <a:pPr>
              <a:buClr>
                <a:srgbClr val="E9213C"/>
              </a:buClr>
            </a:pPr>
            <a:r>
              <a:rPr lang="en-US" sz="2000" dirty="0" smtClean="0">
                <a:solidFill>
                  <a:schemeClr val="bg1"/>
                </a:solidFill>
                <a:latin typeface="Akzidenz Grotesk BE"/>
                <a:cs typeface="Akzidenz Grotesk BE"/>
              </a:rPr>
              <a:t>Before you commit your team to a platform, know what you are getting them into. </a:t>
            </a:r>
          </a:p>
          <a:p>
            <a:pPr>
              <a:buClr>
                <a:srgbClr val="E9213C"/>
              </a:buClr>
            </a:pPr>
            <a:endParaRPr lang="en-US" i="1" dirty="0">
              <a:solidFill>
                <a:srgbClr val="FFFFFF"/>
              </a:solidFill>
              <a:latin typeface="Akzidenz Grotesk BE"/>
              <a:cs typeface="Akzidenz Grotesk BE"/>
            </a:endParaRPr>
          </a:p>
        </p:txBody>
      </p:sp>
    </p:spTree>
    <p:extLst>
      <p:ext uri="{BB962C8B-B14F-4D97-AF65-F5344CB8AC3E}">
        <p14:creationId xmlns:p14="http://schemas.microsoft.com/office/powerpoint/2010/main" val="4271008229"/>
      </p:ext>
    </p:extLst>
  </p:cSld>
  <p:clrMapOvr>
    <a:masterClrMapping/>
  </p:clrMapOvr>
  <mc:AlternateContent xmlns:mc="http://schemas.openxmlformats.org/markup-compatibility/2006" xmlns:p14="http://schemas.microsoft.com/office/powerpoint/2010/main">
    <mc:Choice Requires="p14">
      <p:transition p14:dur="400" advTm="400">
        <p:fade/>
      </p:transition>
    </mc:Choice>
    <mc:Fallback xmlns="">
      <p:transition xmlns:p14="http://schemas.microsoft.com/office/powerpoint/2010/main" advTm="40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001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197284</TotalTime>
  <Words>1097</Words>
  <Application>Microsoft Macintosh PowerPoint</Application>
  <PresentationFormat>On-screen Show (4:3)</PresentationFormat>
  <Paragraphs>106</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Akzidenz Grotesk</vt:lpstr>
      <vt:lpstr>Akzidenz Grotesk BE</vt:lpstr>
      <vt:lpstr>Calibri</vt:lpstr>
      <vt:lpstr>Palatino</vt:lpstr>
      <vt:lpstr>Palatino Linotype</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Hoober</dc:creator>
  <cp:lastModifiedBy>Steven Hoobr</cp:lastModifiedBy>
  <cp:revision>1380</cp:revision>
  <cp:lastPrinted>2013-04-15T23:35:07Z</cp:lastPrinted>
  <dcterms:created xsi:type="dcterms:W3CDTF">2011-10-30T17:26:39Z</dcterms:created>
  <dcterms:modified xsi:type="dcterms:W3CDTF">2015-12-29T01:13:00Z</dcterms:modified>
</cp:coreProperties>
</file>