
<file path=[Content_Types].xml><?xml version="1.0" encoding="utf-8"?>
<Types xmlns="http://schemas.openxmlformats.org/package/2006/content-types">
  <Default Extension="xml" ContentType="application/xml"/>
  <Default Extension="jpg" ContentType="image/jpeg"/>
  <Default Extension="tiff" ContentType="image/tiff"/>
  <Default Extension="rels" ContentType="application/vnd.openxmlformats-package.relationships+xml"/>
  <Default Extension="m4a" ContentType="audio/mp4"/>
  <Default Extension="wav" ContentType="audio/x-wav"/>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3"/>
  </p:notesMasterIdLst>
  <p:handoutMasterIdLst>
    <p:handoutMasterId r:id="rId14"/>
  </p:handoutMasterIdLst>
  <p:sldIdLst>
    <p:sldId id="591" r:id="rId2"/>
    <p:sldId id="619" r:id="rId3"/>
    <p:sldId id="620" r:id="rId4"/>
    <p:sldId id="621" r:id="rId5"/>
    <p:sldId id="644" r:id="rId6"/>
    <p:sldId id="646" r:id="rId7"/>
    <p:sldId id="648" r:id="rId8"/>
    <p:sldId id="643" r:id="rId9"/>
    <p:sldId id="649" r:id="rId10"/>
    <p:sldId id="645" r:id="rId11"/>
    <p:sldId id="647"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A7A89"/>
    <a:srgbClr val="FF8C88"/>
    <a:srgbClr val="E9213C"/>
    <a:srgbClr val="562D26"/>
    <a:srgbClr val="F2806C"/>
    <a:srgbClr val="FF72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46" autoAdjust="0"/>
    <p:restoredTop sz="77230" autoAdjust="0"/>
  </p:normalViewPr>
  <p:slideViewPr>
    <p:cSldViewPr snapToGrid="0" snapToObjects="1">
      <p:cViewPr varScale="1">
        <p:scale>
          <a:sx n="100" d="100"/>
          <a:sy n="100" d="100"/>
        </p:scale>
        <p:origin x="536" y="160"/>
      </p:cViewPr>
      <p:guideLst>
        <p:guide orient="horz" pos="2160"/>
        <p:guide pos="2880"/>
      </p:guideLst>
    </p:cSldViewPr>
  </p:slideViewPr>
  <p:outlineViewPr>
    <p:cViewPr>
      <p:scale>
        <a:sx n="33" d="100"/>
        <a:sy n="33" d="100"/>
      </p:scale>
      <p:origin x="0" y="7880"/>
    </p:cViewPr>
  </p:outlineViewPr>
  <p:notesTextViewPr>
    <p:cViewPr>
      <p:scale>
        <a:sx n="100" d="100"/>
        <a:sy n="100" d="100"/>
      </p:scale>
      <p:origin x="0" y="0"/>
    </p:cViewPr>
  </p:notesTextViewPr>
  <p:sorterViewPr>
    <p:cViewPr>
      <p:scale>
        <a:sx n="89" d="100"/>
        <a:sy n="89" d="100"/>
      </p:scale>
      <p:origin x="0" y="0"/>
    </p:cViewPr>
  </p:sorterViewPr>
  <p:notesViewPr>
    <p:cSldViewPr snapToGrid="0" snapToObjects="1">
      <p:cViewPr>
        <p:scale>
          <a:sx n="75" d="100"/>
          <a:sy n="75" d="100"/>
        </p:scale>
        <p:origin x="-2912" y="-8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notesMaster" Target="notesMasters/notesMaster1.xml"/><Relationship Id="rId14" Type="http://schemas.openxmlformats.org/officeDocument/2006/relationships/handoutMaster" Target="handoutMasters/handoutMaster1.xml"/><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83E2636-F00D-3B4C-91BC-978C0CC75288}" type="datetime1">
              <a:rPr lang="en-US" smtClean="0"/>
              <a:t>3/10/16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13E92EE-8017-1746-A6F4-E4C0BCDFA803}" type="slidenum">
              <a:rPr lang="en-US" smtClean="0"/>
              <a:t>‹#›</a:t>
            </a:fld>
            <a:endParaRPr lang="en-US"/>
          </a:p>
        </p:txBody>
      </p:sp>
    </p:spTree>
    <p:extLst>
      <p:ext uri="{BB962C8B-B14F-4D97-AF65-F5344CB8AC3E}">
        <p14:creationId xmlns:p14="http://schemas.microsoft.com/office/powerpoint/2010/main" val="32795066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4DADC0-0B0F-C44F-96FC-226034E2F398}" type="datetime1">
              <a:rPr lang="en-US" smtClean="0"/>
              <a:t>3/10/16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9D55F2-16B5-3A42-80D9-9BC8F66E0B68}" type="slidenum">
              <a:rPr lang="en-US" smtClean="0"/>
              <a:t>‹#›</a:t>
            </a:fld>
            <a:endParaRPr lang="en-US"/>
          </a:p>
        </p:txBody>
      </p:sp>
    </p:spTree>
    <p:extLst>
      <p:ext uri="{BB962C8B-B14F-4D97-AF65-F5344CB8AC3E}">
        <p14:creationId xmlns:p14="http://schemas.microsoft.com/office/powerpoint/2010/main" val="429443971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100387" cy="2327275"/>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So far I’ve talked about the scale and reach of mobiles, both globally and to each individual. Mobiles are the pervasive computing platform now.</a:t>
            </a:r>
            <a:r>
              <a:rPr lang="en-US" sz="1200" kern="1200" baseline="0" dirty="0" smtClean="0">
                <a:solidFill>
                  <a:schemeClr val="tx1"/>
                </a:solidFill>
                <a:latin typeface="+mn-lt"/>
                <a:ea typeface="+mn-ea"/>
                <a:cs typeface="+mn-cs"/>
              </a:rPr>
              <a:t>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Now, we’re going to start talking about the range of platform choices you have to make. I’ll give some hints about how to make decisions, and how to work with the now more-common need for multiple platforms at once. </a:t>
            </a:r>
          </a:p>
        </p:txBody>
      </p:sp>
      <p:sp>
        <p:nvSpPr>
          <p:cNvPr id="4" name="Slide Number Placeholder 3"/>
          <p:cNvSpPr>
            <a:spLocks noGrp="1"/>
          </p:cNvSpPr>
          <p:nvPr>
            <p:ph type="sldNum" sz="quarter" idx="10"/>
          </p:nvPr>
        </p:nvSpPr>
        <p:spPr/>
        <p:txBody>
          <a:bodyPr/>
          <a:lstStyle/>
          <a:p>
            <a:fld id="{C19D55F2-16B5-3A42-80D9-9BC8F66E0B68}" type="slidenum">
              <a:rPr lang="en-US" smtClean="0"/>
              <a:t>1</a:t>
            </a:fld>
            <a:endParaRPr lang="en-US"/>
          </a:p>
        </p:txBody>
      </p:sp>
    </p:spTree>
    <p:extLst>
      <p:ext uri="{BB962C8B-B14F-4D97-AF65-F5344CB8AC3E}">
        <p14:creationId xmlns:p14="http://schemas.microsoft.com/office/powerpoint/2010/main" val="642570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Then, it gets even more complex, as you have to choose (or just understand) how to implement each of these techniques. There’s a choice — or at least options, versions and continuums of choice — for each of these categories. </a:t>
            </a:r>
          </a:p>
          <a:p>
            <a:endParaRPr lang="en-US" baseline="0" dirty="0" smtClean="0"/>
          </a:p>
          <a:p>
            <a:r>
              <a:rPr lang="en-US" baseline="0" dirty="0" smtClean="0"/>
              <a:t>Also, don’t forget those other platforms. What part of the user’s tasks, or your communications with them, are in notifications, text messaging, emails, or even things you mail them. It should all be considered, and as much as possible be an integrated experience. Technically, not just in your design. </a:t>
            </a:r>
            <a:endParaRPr lang="en-US" baseline="0" dirty="0" smtClean="0"/>
          </a:p>
          <a:p>
            <a:endParaRPr lang="en-US" baseline="0" dirty="0" smtClean="0"/>
          </a:p>
          <a:p>
            <a:r>
              <a:rPr lang="en-US" baseline="0" dirty="0" smtClean="0"/>
              <a:t>And don’t get caught up in false choices and trends. There are those who want to build apps because they are faster… but they don’t have to be. That’s a side effect of poor design of websites due to over-use of tools, or tools on tools. There are also bad ways to build apps, but let’s make decisions based on our actual stack – or better yet improving the software stack </a:t>
            </a:r>
            <a:r>
              <a:rPr lang="en-US" baseline="0" smtClean="0"/>
              <a:t>for your product. </a:t>
            </a:r>
            <a:endParaRPr lang="en-US" baseline="0" dirty="0" smtClean="0"/>
          </a:p>
        </p:txBody>
      </p:sp>
      <p:sp>
        <p:nvSpPr>
          <p:cNvPr id="4" name="Slide Number Placeholder 3"/>
          <p:cNvSpPr>
            <a:spLocks noGrp="1"/>
          </p:cNvSpPr>
          <p:nvPr>
            <p:ph type="sldNum" sz="quarter" idx="10"/>
          </p:nvPr>
        </p:nvSpPr>
        <p:spPr/>
        <p:txBody>
          <a:bodyPr/>
          <a:lstStyle/>
          <a:p>
            <a:fld id="{E84E1A1A-86FB-4D8F-9AAA-CC197843CE34}" type="slidenum">
              <a:rPr lang="en-US" smtClean="0"/>
              <a:pPr/>
              <a:t>10</a:t>
            </a:fld>
            <a:endParaRPr lang="en-US" dirty="0"/>
          </a:p>
        </p:txBody>
      </p:sp>
    </p:spTree>
    <p:extLst>
      <p:ext uri="{BB962C8B-B14F-4D97-AF65-F5344CB8AC3E}">
        <p14:creationId xmlns:p14="http://schemas.microsoft.com/office/powerpoint/2010/main" val="80329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In the next segment I’ll continue the discussion of choices and platform options on the app side. Do you build native or hybrid, and what is the difference in capabilities </a:t>
            </a:r>
            <a:r>
              <a:rPr lang="en-US" sz="1200" kern="1200" baseline="0" smtClean="0">
                <a:solidFill>
                  <a:schemeClr val="tx1"/>
                </a:solidFill>
                <a:effectLst/>
                <a:latin typeface="+mn-lt"/>
                <a:ea typeface="+mn-ea"/>
                <a:cs typeface="+mn-cs"/>
              </a:rPr>
              <a:t>with each?</a:t>
            </a: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11</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interactive technologies first appeared,</a:t>
            </a:r>
            <a:r>
              <a:rPr lang="en-US" baseline="0" dirty="0" smtClean="0"/>
              <a:t> it was an offshoot of the traditional information distribution methods, print and advertising. </a:t>
            </a:r>
          </a:p>
          <a:p>
            <a:endParaRPr lang="en-US" baseline="0" dirty="0" smtClean="0"/>
          </a:p>
          <a:p>
            <a:r>
              <a:rPr lang="en-US" baseline="0" dirty="0" smtClean="0"/>
              <a:t>Websites were not really related, and in many industries (and even NOW in some cases) a “interactive CD” is the digital medium. </a:t>
            </a:r>
            <a:endParaRPr lang="en-US" dirty="0"/>
          </a:p>
        </p:txBody>
      </p:sp>
      <p:sp>
        <p:nvSpPr>
          <p:cNvPr id="4" name="Slide Number Placeholder 3"/>
          <p:cNvSpPr>
            <a:spLocks noGrp="1"/>
          </p:cNvSpPr>
          <p:nvPr>
            <p:ph type="sldNum" sz="quarter" idx="10"/>
          </p:nvPr>
        </p:nvSpPr>
        <p:spPr/>
        <p:txBody>
          <a:bodyPr/>
          <a:lstStyle/>
          <a:p>
            <a:fld id="{E84E1A1A-86FB-4D8F-9AAA-CC197843CE34}" type="slidenum">
              <a:rPr lang="en-US" smtClean="0"/>
              <a:pPr/>
              <a:t>2</a:t>
            </a:fld>
            <a:endParaRPr lang="en-US" dirty="0"/>
          </a:p>
        </p:txBody>
      </p:sp>
    </p:spTree>
    <p:extLst>
      <p:ext uri="{BB962C8B-B14F-4D97-AF65-F5344CB8AC3E}">
        <p14:creationId xmlns:p14="http://schemas.microsoft.com/office/powerpoint/2010/main" val="1408960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Today, many organizations</a:t>
            </a:r>
            <a:r>
              <a:rPr lang="en-US" baseline="0" dirty="0" smtClean="0"/>
              <a:t> are… not much better. They still assume something is king, with all others as offshoots. Of course The Web, by which everyone means Desktop Web is the default. Alternative functions and platforms like mobile Web and Apps are offshoots.</a:t>
            </a:r>
          </a:p>
        </p:txBody>
      </p:sp>
      <p:sp>
        <p:nvSpPr>
          <p:cNvPr id="4" name="Slide Number Placeholder 3"/>
          <p:cNvSpPr>
            <a:spLocks noGrp="1"/>
          </p:cNvSpPr>
          <p:nvPr>
            <p:ph type="sldNum" sz="quarter" idx="10"/>
          </p:nvPr>
        </p:nvSpPr>
        <p:spPr/>
        <p:txBody>
          <a:bodyPr/>
          <a:lstStyle/>
          <a:p>
            <a:fld id="{E84E1A1A-86FB-4D8F-9AAA-CC197843CE34}" type="slidenum">
              <a:rPr lang="en-US" smtClean="0"/>
              <a:pPr/>
              <a:t>3</a:t>
            </a:fld>
            <a:endParaRPr lang="en-US" dirty="0"/>
          </a:p>
        </p:txBody>
      </p:sp>
    </p:spTree>
    <p:extLst>
      <p:ext uri="{BB962C8B-B14F-4D97-AF65-F5344CB8AC3E}">
        <p14:creationId xmlns:p14="http://schemas.microsoft.com/office/powerpoint/2010/main" val="888830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Yes, even for many people I</a:t>
            </a:r>
            <a:r>
              <a:rPr lang="en-US" baseline="0" dirty="0" smtClean="0"/>
              <a:t> have met </a:t>
            </a:r>
            <a:r>
              <a:rPr lang="en-US" dirty="0" smtClean="0"/>
              <a:t>who build apps only. They assume, as we talked about in part 2, that the desktop is a</a:t>
            </a:r>
            <a:r>
              <a:rPr lang="en-US" baseline="0" dirty="0" smtClean="0"/>
              <a:t> “normal computer” </a:t>
            </a:r>
            <a:r>
              <a:rPr lang="en-US" dirty="0" smtClean="0"/>
              <a:t>and Web technologies are the default, and the best we can do.</a:t>
            </a:r>
            <a:r>
              <a:rPr lang="en-US" baseline="0" dirty="0" smtClean="0"/>
              <a:t> </a:t>
            </a:r>
            <a:endParaRPr lang="en-US" dirty="0" smtClean="0"/>
          </a:p>
          <a:p>
            <a:endParaRPr lang="en-US" dirty="0" smtClean="0"/>
          </a:p>
          <a:p>
            <a:r>
              <a:rPr lang="en-US" dirty="0" smtClean="0"/>
              <a:t>I think that’s wrong, and we need</a:t>
            </a:r>
            <a:r>
              <a:rPr lang="en-US" baseline="0" dirty="0" smtClean="0"/>
              <a:t> to embrace every platform, but more importantly i</a:t>
            </a:r>
            <a:r>
              <a:rPr lang="en-US" dirty="0" smtClean="0"/>
              <a:t>t’s way more complex… </a:t>
            </a:r>
          </a:p>
          <a:p>
            <a:endParaRPr lang="en-US" dirty="0" smtClean="0"/>
          </a:p>
          <a:p>
            <a:r>
              <a:rPr lang="en-US" dirty="0" smtClean="0"/>
              <a:t>Everything overlaps, and choices are not clear. Things</a:t>
            </a:r>
            <a:r>
              <a:rPr lang="en-US" baseline="0" dirty="0" smtClean="0"/>
              <a:t> like Email (and SMS) that have been used for decades need to be included in strategies and plans. </a:t>
            </a:r>
            <a:endParaRPr lang="en-US" dirty="0"/>
          </a:p>
        </p:txBody>
      </p:sp>
      <p:sp>
        <p:nvSpPr>
          <p:cNvPr id="4" name="Slide Number Placeholder 3"/>
          <p:cNvSpPr>
            <a:spLocks noGrp="1"/>
          </p:cNvSpPr>
          <p:nvPr>
            <p:ph type="sldNum" sz="quarter" idx="10"/>
          </p:nvPr>
        </p:nvSpPr>
        <p:spPr/>
        <p:txBody>
          <a:bodyPr/>
          <a:lstStyle/>
          <a:p>
            <a:fld id="{E84E1A1A-86FB-4D8F-9AAA-CC197843CE34}" type="slidenum">
              <a:rPr lang="en-US" smtClean="0"/>
              <a:pPr/>
              <a:t>4</a:t>
            </a:fld>
            <a:endParaRPr lang="en-US" dirty="0"/>
          </a:p>
        </p:txBody>
      </p:sp>
    </p:spTree>
    <p:extLst>
      <p:ext uri="{BB962C8B-B14F-4D97-AF65-F5344CB8AC3E}">
        <p14:creationId xmlns:p14="http://schemas.microsoft.com/office/powerpoint/2010/main" val="2026929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Later we’ll</a:t>
            </a:r>
            <a:r>
              <a:rPr lang="en-US" baseline="0" dirty="0" smtClean="0"/>
              <a:t> talk more about thinking systematically, but for now </a:t>
            </a:r>
            <a:r>
              <a:rPr lang="en-US" dirty="0" smtClean="0"/>
              <a:t>let’s run through the decision matrices</a:t>
            </a:r>
            <a:r>
              <a:rPr lang="en-US" baseline="0" dirty="0" smtClean="0"/>
              <a:t> you will likely encounter. </a:t>
            </a:r>
          </a:p>
          <a:p>
            <a:endParaRPr lang="en-US" baseline="0" dirty="0" smtClean="0"/>
          </a:p>
          <a:p>
            <a:r>
              <a:rPr lang="en-US" baseline="0" dirty="0" smtClean="0"/>
              <a:t>Now, I DO know we don’t always have a choice. Very often we get a project as “I want an app!” But you need to at least know what the true capabilities and limits of each approach are.</a:t>
            </a:r>
          </a:p>
          <a:p>
            <a:endParaRPr lang="en-US" baseline="0" dirty="0" smtClean="0"/>
          </a:p>
          <a:p>
            <a:r>
              <a:rPr lang="en-US" baseline="0" dirty="0" smtClean="0"/>
              <a:t>And very often, I can talk people out of their idea, and help them make a better choice. The first of these  is Web or App.</a:t>
            </a:r>
            <a:endParaRPr lang="en-US" dirty="0"/>
          </a:p>
        </p:txBody>
      </p:sp>
      <p:sp>
        <p:nvSpPr>
          <p:cNvPr id="4" name="Slide Number Placeholder 3"/>
          <p:cNvSpPr>
            <a:spLocks noGrp="1"/>
          </p:cNvSpPr>
          <p:nvPr>
            <p:ph type="sldNum" sz="quarter" idx="10"/>
          </p:nvPr>
        </p:nvSpPr>
        <p:spPr/>
        <p:txBody>
          <a:bodyPr/>
          <a:lstStyle/>
          <a:p>
            <a:fld id="{E84E1A1A-86FB-4D8F-9AAA-CC197843CE34}" type="slidenum">
              <a:rPr lang="en-US" smtClean="0"/>
              <a:pPr/>
              <a:t>5</a:t>
            </a:fld>
            <a:endParaRPr lang="en-US" dirty="0"/>
          </a:p>
        </p:txBody>
      </p:sp>
    </p:spTree>
    <p:extLst>
      <p:ext uri="{BB962C8B-B14F-4D97-AF65-F5344CB8AC3E}">
        <p14:creationId xmlns:p14="http://schemas.microsoft.com/office/powerpoint/2010/main" val="1802491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 often say this is no choice, and you need both. If you have an app, you must have a website for discovery, support, etc. </a:t>
            </a:r>
          </a:p>
          <a:p>
            <a:endParaRPr lang="en-US" baseline="0" dirty="0" smtClean="0"/>
          </a:p>
          <a:p>
            <a:r>
              <a:rPr lang="en-US" baseline="0" dirty="0" smtClean="0"/>
              <a:t>Websites we all know about. But think of what a website means. It’s got display at the client (the computer in your hand or on your desk), in a piece of software that has to be installed and configured correctly, but loads all information at the moment you ask from a remote server. We take this for granted, but there are a number of moving pieces there. </a:t>
            </a:r>
          </a:p>
          <a:p>
            <a:endParaRPr lang="en-US" baseline="0" dirty="0" smtClean="0"/>
          </a:p>
          <a:p>
            <a:r>
              <a:rPr lang="en-US" baseline="0" dirty="0" smtClean="0"/>
              <a:t>A </a:t>
            </a:r>
            <a:r>
              <a:rPr lang="en-US" baseline="0" dirty="0" err="1" smtClean="0"/>
              <a:t>webapp</a:t>
            </a:r>
            <a:r>
              <a:rPr lang="en-US" baseline="0" dirty="0" smtClean="0"/>
              <a:t>, as we can call it now, is basically just an HTML5 website with local caching enabled. That way, any user who has visited the site at least once, reasonably recently, can view and interact with a cached version. It’s sort of a middle ground, but isn’t much used for various reasons, so we’re not going to talk about it much. </a:t>
            </a:r>
          </a:p>
          <a:p>
            <a:endParaRPr lang="en-US" baseline="0" dirty="0" smtClean="0"/>
          </a:p>
          <a:p>
            <a:r>
              <a:rPr lang="en-US" baseline="0" dirty="0" smtClean="0"/>
              <a:t>Apps you are all used to, and mobile apps are not conceptually different from desktop applications. They are downloaded, installed, and then do everything locally, even if what they do is informed by content from remote servers. But how do you tell when it’s time to build one, or when your product demands an app instead of a website?</a:t>
            </a:r>
          </a:p>
          <a:p>
            <a:endParaRPr lang="en-US" baseline="0" dirty="0" smtClean="0"/>
          </a:p>
          <a:p>
            <a:r>
              <a:rPr lang="en-US" baseline="0" dirty="0" smtClean="0"/>
              <a:t>(I have to make a note about terminology here, and we’ll discuss some details of this later, but for now, only say “App” or “Mobile App.” Adding “Native” actually has a specific meaning, so make sure that your app is native before you say that…)</a:t>
            </a:r>
          </a:p>
        </p:txBody>
      </p:sp>
      <p:sp>
        <p:nvSpPr>
          <p:cNvPr id="4" name="Slide Number Placeholder 3"/>
          <p:cNvSpPr>
            <a:spLocks noGrp="1"/>
          </p:cNvSpPr>
          <p:nvPr>
            <p:ph type="sldNum" sz="quarter" idx="10"/>
          </p:nvPr>
        </p:nvSpPr>
        <p:spPr/>
        <p:txBody>
          <a:bodyPr/>
          <a:lstStyle/>
          <a:p>
            <a:fld id="{E84E1A1A-86FB-4D8F-9AAA-CC197843CE34}" type="slidenum">
              <a:rPr lang="en-US" smtClean="0"/>
              <a:pPr/>
              <a:t>6</a:t>
            </a:fld>
            <a:endParaRPr lang="en-US" dirty="0"/>
          </a:p>
        </p:txBody>
      </p:sp>
    </p:spTree>
    <p:extLst>
      <p:ext uri="{BB962C8B-B14F-4D97-AF65-F5344CB8AC3E}">
        <p14:creationId xmlns:p14="http://schemas.microsoft.com/office/powerpoint/2010/main" val="1638253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Amazon is an excellent example of offering BOTH options. There are good reasons that some people might only be able to use one, and Amazon doesn’t want to miss a sale because they prefer you use their app. </a:t>
            </a:r>
          </a:p>
          <a:p>
            <a:endParaRPr lang="en-US" baseline="0" dirty="0" smtClean="0"/>
          </a:p>
          <a:p>
            <a:r>
              <a:rPr lang="en-US" baseline="0" dirty="0" smtClean="0"/>
              <a:t>The app is faster, saves your credentials better, can be loaded as an intent, waits in the background, and offers quicker access to every part of the Amazon experience with the menu. </a:t>
            </a:r>
          </a:p>
          <a:p>
            <a:endParaRPr lang="en-US" baseline="0" dirty="0" smtClean="0"/>
          </a:p>
          <a:p>
            <a:r>
              <a:rPr lang="en-US" baseline="0" dirty="0" smtClean="0"/>
              <a:t>But the web loads when people do internet searches, and works on every mobile device so you can get away without a native app for Windows and Blackberry and </a:t>
            </a:r>
            <a:r>
              <a:rPr lang="en-US" baseline="0" dirty="0" err="1" smtClean="0"/>
              <a:t>Featurephones</a:t>
            </a:r>
            <a:r>
              <a:rPr lang="en-US" baseline="0" dirty="0" smtClean="0"/>
              <a:t> and so on.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84E1A1A-86FB-4D8F-9AAA-CC197843CE34}" type="slidenum">
              <a:rPr lang="en-US" smtClean="0"/>
              <a:pPr/>
              <a:t>7</a:t>
            </a:fld>
            <a:endParaRPr lang="en-US" dirty="0"/>
          </a:p>
        </p:txBody>
      </p:sp>
    </p:spTree>
    <p:extLst>
      <p:ext uri="{BB962C8B-B14F-4D97-AF65-F5344CB8AC3E}">
        <p14:creationId xmlns:p14="http://schemas.microsoft.com/office/powerpoint/2010/main" val="1038828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aseline="0" dirty="0" smtClean="0"/>
              <a:t>Apps have better performance, and access to all those neat phone features. If you are making a game, something with integrated photography, or mapping, or complex gestures, you need to make an app. Also, if you need direct network access, like the control software for your </a:t>
            </a:r>
            <a:r>
              <a:rPr lang="en-US" baseline="0" dirty="0" err="1" smtClean="0"/>
              <a:t>smartwatch</a:t>
            </a:r>
            <a:r>
              <a:rPr lang="en-US" baseline="0" dirty="0" smtClean="0"/>
              <a:t>. Apps also have local storage, so can work offline, remember who you are, and be waiting in the background. </a:t>
            </a:r>
          </a:p>
          <a:p>
            <a:endParaRPr lang="en-US" baseline="0" dirty="0" smtClean="0"/>
          </a:p>
          <a:p>
            <a:r>
              <a:rPr lang="en-US" baseline="0" dirty="0" smtClean="0"/>
              <a:t>But you have to build them for each platform, which is expensive and time consuming. Often, you need a dedicated developer for each platform (but maybe only one), as platforms are different enough there are few who are equally good at everything. Users have to find them, through various app discovery schemes which are not really part of the conventional internet search. And with install processes, they have to commit to it, even if your app is free; they won’t be able to use it to read the news or find out when sunrise is for a few minutes, while they download it. And, they will tend to forget to keep using it  and to be reminded to keep using them. </a:t>
            </a:r>
          </a:p>
          <a:p>
            <a:endParaRPr lang="en-US" baseline="0" dirty="0" smtClean="0"/>
          </a:p>
          <a:p>
            <a:r>
              <a:rPr lang="en-US" baseline="0" dirty="0" smtClean="0"/>
              <a:t>The web is great for discovery, just ask Google. Much of the world’s information is available for discovery by just typing. Your website can be found by anyone on the internet, and if you set things up right they will see the mobile version on their phone or tablet. </a:t>
            </a:r>
          </a:p>
          <a:p>
            <a:endParaRPr lang="en-US" baseline="0" dirty="0" smtClean="0"/>
          </a:p>
          <a:p>
            <a:r>
              <a:rPr lang="en-US" baseline="0" dirty="0" smtClean="0"/>
              <a:t>Websites are generally easier to build, and can easily be made to work at least a little on anything from </a:t>
            </a:r>
            <a:r>
              <a:rPr lang="en-US" baseline="0" dirty="0" err="1" smtClean="0"/>
              <a:t>featurephones</a:t>
            </a:r>
            <a:r>
              <a:rPr lang="en-US" baseline="0" dirty="0" smtClean="0"/>
              <a:t> to TVs. But, it requires a connection at all times, has more limited mobile-specific features, and can be a performance problem depending on what you are trying to do with it. </a:t>
            </a:r>
          </a:p>
          <a:p>
            <a:endParaRPr lang="en-US" baseline="0" dirty="0" smtClean="0"/>
          </a:p>
          <a:p>
            <a:r>
              <a:rPr lang="en-US" baseline="0" dirty="0" smtClean="0"/>
              <a:t>Push notification can be done with either one, sort of. Depends on what you want to do with them. Only apps can make things appear in the notifications area on your phone. But your server can send email and text messages, and those can have links which take the user directly to a page (or app, for that matter). These are not the same, but think hard about what you need reminders to do before you hear “notifications” and say “we have to build an app for that!” More about </a:t>
            </a:r>
            <a:r>
              <a:rPr lang="en-US" baseline="0" smtClean="0"/>
              <a:t>this in part 7. </a:t>
            </a:r>
            <a:endParaRPr lang="en-US" dirty="0" smtClean="0"/>
          </a:p>
        </p:txBody>
      </p:sp>
      <p:sp>
        <p:nvSpPr>
          <p:cNvPr id="4" name="Slide Number Placeholder 3"/>
          <p:cNvSpPr>
            <a:spLocks noGrp="1"/>
          </p:cNvSpPr>
          <p:nvPr>
            <p:ph type="sldNum" sz="quarter" idx="10"/>
          </p:nvPr>
        </p:nvSpPr>
        <p:spPr/>
        <p:txBody>
          <a:bodyPr/>
          <a:lstStyle/>
          <a:p>
            <a:fld id="{E84E1A1A-86FB-4D8F-9AAA-CC197843CE34}" type="slidenum">
              <a:rPr lang="en-US" smtClean="0"/>
              <a:pPr/>
              <a:t>8</a:t>
            </a:fld>
            <a:endParaRPr lang="en-US" dirty="0"/>
          </a:p>
        </p:txBody>
      </p:sp>
    </p:spTree>
    <p:extLst>
      <p:ext uri="{BB962C8B-B14F-4D97-AF65-F5344CB8AC3E}">
        <p14:creationId xmlns:p14="http://schemas.microsoft.com/office/powerpoint/2010/main" val="31797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 also want to talk about economics for a bit. Now this will focus on apps, just because they are something easier to measure. Web follows much the same trends, but we’ve gotten used to websites being something you offer for free to get people to pay for a service. Apps are supposed to make you money! </a:t>
            </a:r>
          </a:p>
          <a:p>
            <a:endParaRPr lang="en-US" baseline="0" dirty="0" smtClean="0"/>
          </a:p>
          <a:p>
            <a:r>
              <a:rPr lang="en-US" sz="1200" b="0" i="0" kern="1200" dirty="0" smtClean="0">
                <a:solidFill>
                  <a:schemeClr val="tx1"/>
                </a:solidFill>
                <a:effectLst/>
                <a:latin typeface="+mn-lt"/>
                <a:ea typeface="+mn-ea"/>
                <a:cs typeface="+mn-cs"/>
              </a:rPr>
              <a:t>But</a:t>
            </a:r>
            <a:r>
              <a:rPr lang="en-US" sz="1200" b="0" i="0" kern="1200" baseline="0" dirty="0" smtClean="0">
                <a:solidFill>
                  <a:schemeClr val="tx1"/>
                </a:solidFill>
                <a:effectLst/>
                <a:latin typeface="+mn-lt"/>
                <a:ea typeface="+mn-ea"/>
                <a:cs typeface="+mn-cs"/>
              </a:rPr>
              <a:t> the numbers do not lie. </a:t>
            </a:r>
            <a:r>
              <a:rPr lang="en-US" sz="1200" b="0" i="0" kern="1200" dirty="0" smtClean="0">
                <a:solidFill>
                  <a:schemeClr val="tx1"/>
                </a:solidFill>
                <a:effectLst/>
                <a:latin typeface="+mn-lt"/>
                <a:ea typeface="+mn-ea"/>
                <a:cs typeface="+mn-cs"/>
              </a:rPr>
              <a:t>96% of app publishers do not recover the development costs of their app. The</a:t>
            </a:r>
            <a:r>
              <a:rPr lang="en-US" sz="1200" b="0" i="0" kern="1200" baseline="0" dirty="0" smtClean="0">
                <a:solidFill>
                  <a:schemeClr val="tx1"/>
                </a:solidFill>
                <a:effectLst/>
                <a:latin typeface="+mn-lt"/>
                <a:ea typeface="+mn-ea"/>
                <a:cs typeface="+mn-cs"/>
              </a:rPr>
              <a:t> billions of revenue in the market are concentrated at the top, as it always is. Just twenty publishers make HALF the app revenue in the App Store and Play Store. </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This doesn’t mean to get out of apps. It just means you need to think of them like you have the web for a decade or two. It’s just another endpoint to your service. I expect to see more and more free apps, which are gateways to paid or freemium services. Think strategically about your product before you start paying people to code things. </a:t>
            </a:r>
            <a:endParaRPr lang="en-US" dirty="0" smtClean="0"/>
          </a:p>
        </p:txBody>
      </p:sp>
      <p:sp>
        <p:nvSpPr>
          <p:cNvPr id="4" name="Slide Number Placeholder 3"/>
          <p:cNvSpPr>
            <a:spLocks noGrp="1"/>
          </p:cNvSpPr>
          <p:nvPr>
            <p:ph type="sldNum" sz="quarter" idx="10"/>
          </p:nvPr>
        </p:nvSpPr>
        <p:spPr/>
        <p:txBody>
          <a:bodyPr/>
          <a:lstStyle/>
          <a:p>
            <a:fld id="{E84E1A1A-86FB-4D8F-9AAA-CC197843CE34}" type="slidenum">
              <a:rPr lang="en-US" smtClean="0"/>
              <a:pPr/>
              <a:t>9</a:t>
            </a:fld>
            <a:endParaRPr lang="en-US" dirty="0"/>
          </a:p>
        </p:txBody>
      </p:sp>
    </p:spTree>
    <p:extLst>
      <p:ext uri="{BB962C8B-B14F-4D97-AF65-F5344CB8AC3E}">
        <p14:creationId xmlns:p14="http://schemas.microsoft.com/office/powerpoint/2010/main" val="548732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Title-Slide-Lovebird-1.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337204"/>
            <a:ext cx="6341533" cy="1586442"/>
          </a:xfrm>
        </p:spPr>
        <p:txBody>
          <a:bodyPr/>
          <a:lstStyle>
            <a:lvl1pPr algn="l">
              <a:defRPr>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318934"/>
            <a:ext cx="6400800" cy="1752600"/>
          </a:xfrm>
        </p:spPr>
        <p:txBody>
          <a:bodyPr>
            <a:normAutofit/>
          </a:bodyPr>
          <a:lstStyle>
            <a:lvl1pPr marL="0" indent="0" algn="l">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103746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42927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8382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9252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Title-Slide-Lovebird-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92285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3"/>
          <p:cNvSpPr/>
          <p:nvPr userDrawn="1"/>
        </p:nvSpPr>
        <p:spPr>
          <a:xfrm>
            <a:off x="457200" y="6282452"/>
            <a:ext cx="2999143" cy="246221"/>
          </a:xfrm>
          <a:prstGeom prst="rect">
            <a:avLst/>
          </a:prstGeom>
        </p:spPr>
        <p:txBody>
          <a:bodyPr wrap="square">
            <a:spAutoFit/>
          </a:bodyPr>
          <a:lstStyle/>
          <a:p>
            <a:r>
              <a:rPr lang="en-US" sz="1000" b="0" i="0" kern="1200" dirty="0" smtClean="0">
                <a:solidFill>
                  <a:schemeClr val="bg1">
                    <a:alpha val="46000"/>
                  </a:schemeClr>
                </a:solidFill>
                <a:latin typeface="Palatino"/>
                <a:ea typeface="+mn-ea"/>
                <a:cs typeface="Palatino"/>
              </a:rPr>
              <a:t>© 201</a:t>
            </a:r>
            <a:r>
              <a:rPr lang="en-US" sz="1000" b="0" i="0" kern="1200" baseline="0" dirty="0" smtClean="0">
                <a:solidFill>
                  <a:schemeClr val="bg1">
                    <a:alpha val="46000"/>
                  </a:schemeClr>
                </a:solidFill>
                <a:latin typeface="Palatino"/>
                <a:ea typeface="+mn-ea"/>
                <a:cs typeface="Palatino"/>
              </a:rPr>
              <a:t>6 4ourth Mobile</a:t>
            </a:r>
            <a:endParaRPr lang="en-US" sz="1000" b="0" i="1" kern="1200" dirty="0" smtClean="0">
              <a:solidFill>
                <a:schemeClr val="bg1">
                  <a:alpha val="46000"/>
                </a:schemeClr>
              </a:solidFill>
              <a:latin typeface="Palatino"/>
              <a:ea typeface="+mn-ea"/>
              <a:cs typeface="Palatino"/>
            </a:endParaRPr>
          </a:p>
        </p:txBody>
      </p:sp>
    </p:spTree>
    <p:extLst>
      <p:ext uri="{BB962C8B-B14F-4D97-AF65-F5344CB8AC3E}">
        <p14:creationId xmlns:p14="http://schemas.microsoft.com/office/powerpoint/2010/main" val="3452828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571090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42259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5342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7286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281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93098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Title-Slide-Lovebird-3.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1155171"/>
            <a:ext cx="8229600" cy="707496"/>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2142067"/>
            <a:ext cx="8229600" cy="364913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Box 16"/>
          <p:cNvSpPr txBox="1"/>
          <p:nvPr userDrawn="1"/>
        </p:nvSpPr>
        <p:spPr>
          <a:xfrm>
            <a:off x="8337551" y="6192484"/>
            <a:ext cx="850900" cy="369332"/>
          </a:xfrm>
          <a:prstGeom prst="rect">
            <a:avLst/>
          </a:prstGeom>
          <a:noFill/>
        </p:spPr>
        <p:txBody>
          <a:bodyPr wrap="square" rtlCol="0">
            <a:spAutoFit/>
          </a:bodyPr>
          <a:lstStyle/>
          <a:p>
            <a:pPr algn="ctr"/>
            <a:fld id="{40681935-B1E9-0C42-B5A3-F64407C35846}" type="slidenum">
              <a:rPr lang="en-US" b="0" i="0" smtClean="0">
                <a:solidFill>
                  <a:schemeClr val="bg1">
                    <a:lumMod val="50000"/>
                  </a:schemeClr>
                </a:solidFill>
                <a:latin typeface="Berthold Akzidenz Grotesk Medium" charset="0"/>
                <a:ea typeface="Berthold Akzidenz Grotesk Medium" charset="0"/>
                <a:cs typeface="Berthold Akzidenz Grotesk Medium" charset="0"/>
              </a:rPr>
              <a:pPr algn="ctr"/>
              <a:t>‹#›</a:t>
            </a:fld>
            <a:endParaRPr lang="en-US" b="0" i="0" dirty="0">
              <a:solidFill>
                <a:schemeClr val="bg1">
                  <a:lumMod val="50000"/>
                </a:schemeClr>
              </a:solidFill>
              <a:latin typeface="Berthold Akzidenz Grotesk Medium" charset="0"/>
              <a:ea typeface="Berthold Akzidenz Grotesk Medium" charset="0"/>
              <a:cs typeface="Berthold Akzidenz Grotesk Medium" charset="0"/>
            </a:endParaRPr>
          </a:p>
        </p:txBody>
      </p:sp>
      <p:sp>
        <p:nvSpPr>
          <p:cNvPr id="9" name="Rectangle 8"/>
          <p:cNvSpPr/>
          <p:nvPr userDrawn="1"/>
        </p:nvSpPr>
        <p:spPr>
          <a:xfrm>
            <a:off x="7659025" y="174109"/>
            <a:ext cx="1365253" cy="646331"/>
          </a:xfrm>
          <a:prstGeom prst="rect">
            <a:avLst/>
          </a:prstGeom>
        </p:spPr>
        <p:txBody>
          <a:bodyPr wrap="square">
            <a:spAutoFit/>
          </a:bodyPr>
          <a:lstStyle/>
          <a:p>
            <a:r>
              <a:rPr lang="en-US" sz="1800" b="0" i="0" kern="1200" dirty="0" smtClean="0">
                <a:solidFill>
                  <a:schemeClr val="bg1">
                    <a:alpha val="46000"/>
                  </a:schemeClr>
                </a:solidFill>
                <a:latin typeface="Palatino"/>
                <a:ea typeface="+mn-ea"/>
                <a:cs typeface="Palatino"/>
              </a:rPr>
              <a:t>@shoobe01</a:t>
            </a:r>
            <a:endParaRPr lang="en-US" sz="1800" b="0" i="0" kern="1200" baseline="0" dirty="0" smtClean="0">
              <a:solidFill>
                <a:schemeClr val="bg1">
                  <a:alpha val="46000"/>
                </a:schemeClr>
              </a:solidFill>
              <a:latin typeface="Palatino"/>
              <a:ea typeface="+mn-ea"/>
              <a:cs typeface="Palatino"/>
            </a:endParaRPr>
          </a:p>
          <a:p>
            <a:r>
              <a:rPr lang="en-US" sz="1800" b="0" i="0" kern="1200" dirty="0" smtClean="0">
                <a:solidFill>
                  <a:schemeClr val="bg1">
                    <a:alpha val="46000"/>
                  </a:schemeClr>
                </a:solidFill>
                <a:latin typeface="Palatino"/>
                <a:ea typeface="+mn-ea"/>
                <a:cs typeface="Palatino"/>
              </a:rPr>
              <a:t>4ourth.com</a:t>
            </a:r>
          </a:p>
        </p:txBody>
      </p:sp>
      <p:sp>
        <p:nvSpPr>
          <p:cNvPr id="10" name="Rectangle 9"/>
          <p:cNvSpPr/>
          <p:nvPr userDrawn="1"/>
        </p:nvSpPr>
        <p:spPr>
          <a:xfrm>
            <a:off x="155250" y="170087"/>
            <a:ext cx="6996664" cy="646331"/>
          </a:xfrm>
          <a:prstGeom prst="rect">
            <a:avLst/>
          </a:prstGeom>
          <a:noFill/>
        </p:spPr>
        <p:txBody>
          <a:bodyPr wrap="square">
            <a:spAutoFit/>
          </a:bodyPr>
          <a:lstStyle/>
          <a:p>
            <a:r>
              <a:rPr lang="en-US" sz="1800" b="0" i="0" kern="1200" dirty="0" smtClean="0">
                <a:solidFill>
                  <a:schemeClr val="bg1">
                    <a:alpha val="89000"/>
                  </a:schemeClr>
                </a:solidFill>
                <a:latin typeface="Palatino"/>
                <a:ea typeface="+mn-ea"/>
                <a:cs typeface="Palatino"/>
              </a:rPr>
              <a:t>The Complete Guide to</a:t>
            </a:r>
            <a:r>
              <a:rPr lang="en-US" sz="1800" b="0" i="0" kern="1200" baseline="0" dirty="0" smtClean="0">
                <a:solidFill>
                  <a:schemeClr val="bg1">
                    <a:alpha val="89000"/>
                  </a:schemeClr>
                </a:solidFill>
                <a:latin typeface="Palatino"/>
                <a:ea typeface="+mn-ea"/>
                <a:cs typeface="Palatino"/>
              </a:rPr>
              <a:t> </a:t>
            </a:r>
            <a:r>
              <a:rPr lang="en-US" sz="1800" b="0" i="0" kern="1200" dirty="0" smtClean="0">
                <a:solidFill>
                  <a:schemeClr val="bg1">
                    <a:alpha val="89000"/>
                  </a:schemeClr>
                </a:solidFill>
                <a:latin typeface="Palatino"/>
                <a:ea typeface="+mn-ea"/>
                <a:cs typeface="Palatino"/>
              </a:rPr>
              <a:t>Designing Mobile</a:t>
            </a:r>
            <a:r>
              <a:rPr lang="en-US" sz="1800" b="0" i="0" kern="1200" baseline="0" dirty="0" smtClean="0">
                <a:solidFill>
                  <a:schemeClr val="bg1">
                    <a:alpha val="89000"/>
                  </a:schemeClr>
                </a:solidFill>
                <a:latin typeface="Palatino"/>
                <a:ea typeface="+mn-ea"/>
                <a:cs typeface="Palatino"/>
              </a:rPr>
              <a:t> </a:t>
            </a:r>
            <a:r>
              <a:rPr lang="en-US" sz="1800" b="0" i="0" kern="1200" dirty="0" smtClean="0">
                <a:solidFill>
                  <a:schemeClr val="bg1">
                    <a:alpha val="89000"/>
                  </a:schemeClr>
                </a:solidFill>
                <a:latin typeface="Palatino"/>
                <a:ea typeface="+mn-ea"/>
                <a:cs typeface="Palatino"/>
              </a:rPr>
              <a:t>User Experiences</a:t>
            </a:r>
          </a:p>
          <a:p>
            <a:r>
              <a:rPr lang="en-US" sz="1800" b="0" i="0" kern="1200" baseline="0" dirty="0" smtClean="0">
                <a:solidFill>
                  <a:schemeClr val="bg1">
                    <a:alpha val="89000"/>
                  </a:schemeClr>
                </a:solidFill>
                <a:latin typeface="Palatino"/>
                <a:ea typeface="+mn-ea"/>
                <a:cs typeface="Palatino"/>
              </a:rPr>
              <a:t>3) Platform Choices</a:t>
            </a:r>
          </a:p>
        </p:txBody>
      </p:sp>
    </p:spTree>
    <p:extLst>
      <p:ext uri="{BB962C8B-B14F-4D97-AF65-F5344CB8AC3E}">
        <p14:creationId xmlns:p14="http://schemas.microsoft.com/office/powerpoint/2010/main" val="182892669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hf hdr="0" ftr="0" dt="0"/>
  <p:txStyles>
    <p:titleStyle>
      <a:lvl1pPr algn="l" defTabSz="457200" rtl="0" eaLnBrk="1" latinLnBrk="0" hangingPunct="1">
        <a:spcBef>
          <a:spcPct val="0"/>
        </a:spcBef>
        <a:buNone/>
        <a:defRPr sz="4200" kern="1200">
          <a:solidFill>
            <a:srgbClr val="F2806C"/>
          </a:solidFill>
          <a:latin typeface="Palatino"/>
          <a:ea typeface="+mj-ea"/>
          <a:cs typeface="Palatino"/>
        </a:defRPr>
      </a:lvl1pPr>
    </p:titleStyle>
    <p:bodyStyle>
      <a:lvl1pPr marL="342900" indent="-342900" algn="l" defTabSz="457200" rtl="0" eaLnBrk="1" latinLnBrk="0" hangingPunct="1">
        <a:spcBef>
          <a:spcPct val="20000"/>
        </a:spcBef>
        <a:buFont typeface="Arial"/>
        <a:buChar char="•"/>
        <a:defRPr sz="3600" kern="1200">
          <a:solidFill>
            <a:srgbClr val="F2806C"/>
          </a:solidFill>
          <a:latin typeface="Palatino"/>
          <a:ea typeface="+mn-ea"/>
          <a:cs typeface="Palatino"/>
        </a:defRPr>
      </a:lvl1pPr>
      <a:lvl2pPr marL="742950" indent="-285750" algn="l" defTabSz="457200" rtl="0" eaLnBrk="1" latinLnBrk="0" hangingPunct="1">
        <a:spcBef>
          <a:spcPct val="20000"/>
        </a:spcBef>
        <a:buFont typeface="Arial"/>
        <a:buChar char="–"/>
        <a:defRPr sz="3600" kern="1200">
          <a:solidFill>
            <a:srgbClr val="F2806C"/>
          </a:solidFill>
          <a:latin typeface="Palatino"/>
          <a:ea typeface="+mn-ea"/>
          <a:cs typeface="Palatino"/>
        </a:defRPr>
      </a:lvl2pPr>
      <a:lvl3pPr marL="11430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3pPr>
      <a:lvl4pPr marL="16002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4pPr>
      <a:lvl5pPr marL="20574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4.png"/><Relationship Id="rId1" Type="http://schemas.microsoft.com/office/2007/relationships/media" Target="../media/media1.wav"/><Relationship Id="rId2" Type="http://schemas.openxmlformats.org/officeDocument/2006/relationships/audio" Target="../media/media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0.xml"/><Relationship Id="rId5" Type="http://schemas.openxmlformats.org/officeDocument/2006/relationships/image" Target="../media/image12.png"/><Relationship Id="rId1" Type="http://schemas.microsoft.com/office/2007/relationships/media" Target="../media/media10.m4a"/><Relationship Id="rId2" Type="http://schemas.openxmlformats.org/officeDocument/2006/relationships/audio" Target="../media/media10.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1.xml"/><Relationship Id="rId5" Type="http://schemas.openxmlformats.org/officeDocument/2006/relationships/image" Target="../media/image4.png"/><Relationship Id="rId1" Type="http://schemas.microsoft.com/office/2007/relationships/media" Target="../media/media11.wav"/><Relationship Id="rId2" Type="http://schemas.openxmlformats.org/officeDocument/2006/relationships/audio" Target="../media/media11.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xml"/><Relationship Id="rId5" Type="http://schemas.openxmlformats.org/officeDocument/2006/relationships/image" Target="../media/image5.png"/><Relationship Id="rId6" Type="http://schemas.openxmlformats.org/officeDocument/2006/relationships/image" Target="../media/image4.png"/><Relationship Id="rId1" Type="http://schemas.microsoft.com/office/2007/relationships/media" Target="../media/media2.wav"/><Relationship Id="rId2" Type="http://schemas.openxmlformats.org/officeDocument/2006/relationships/audio" Target="../media/media2.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3.xml"/><Relationship Id="rId5" Type="http://schemas.openxmlformats.org/officeDocument/2006/relationships/image" Target="../media/image4.png"/><Relationship Id="rId1" Type="http://schemas.microsoft.com/office/2007/relationships/media" Target="../media/media3.wav"/><Relationship Id="rId2" Type="http://schemas.openxmlformats.org/officeDocument/2006/relationships/audio" Target="../media/media3.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4.xml"/><Relationship Id="rId5" Type="http://schemas.openxmlformats.org/officeDocument/2006/relationships/image" Target="../media/image6.png"/><Relationship Id="rId6" Type="http://schemas.openxmlformats.org/officeDocument/2006/relationships/image" Target="../media/image4.png"/><Relationship Id="rId1" Type="http://schemas.microsoft.com/office/2007/relationships/media" Target="../media/media4.wav"/><Relationship Id="rId2" Type="http://schemas.openxmlformats.org/officeDocument/2006/relationships/audio" Target="../media/media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5.xml"/><Relationship Id="rId5" Type="http://schemas.openxmlformats.org/officeDocument/2006/relationships/image" Target="../media/image4.png"/><Relationship Id="rId1" Type="http://schemas.microsoft.com/office/2007/relationships/media" Target="../media/media5.wav"/><Relationship Id="rId2" Type="http://schemas.openxmlformats.org/officeDocument/2006/relationships/audio" Target="../media/media5.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6.xml"/><Relationship Id="rId5" Type="http://schemas.openxmlformats.org/officeDocument/2006/relationships/image" Target="../media/image4.png"/><Relationship Id="rId1" Type="http://schemas.microsoft.com/office/2007/relationships/media" Target="../media/media6.wav"/><Relationship Id="rId2" Type="http://schemas.openxmlformats.org/officeDocument/2006/relationships/audio" Target="../media/media6.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7.xml"/><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4.png"/><Relationship Id="rId1" Type="http://schemas.microsoft.com/office/2007/relationships/media" Target="../media/media7.wav"/><Relationship Id="rId2" Type="http://schemas.openxmlformats.org/officeDocument/2006/relationships/audio" Target="../media/media7.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8.xml"/><Relationship Id="rId5" Type="http://schemas.openxmlformats.org/officeDocument/2006/relationships/image" Target="../media/image4.png"/><Relationship Id="rId1" Type="http://schemas.microsoft.com/office/2007/relationships/media" Target="../media/media8.wav"/><Relationship Id="rId2" Type="http://schemas.openxmlformats.org/officeDocument/2006/relationships/audio" Target="../media/media8.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9.xml"/><Relationship Id="rId5" Type="http://schemas.openxmlformats.org/officeDocument/2006/relationships/image" Target="../media/image10.tiff"/><Relationship Id="rId6" Type="http://schemas.openxmlformats.org/officeDocument/2006/relationships/image" Target="../media/image11.tiff"/><Relationship Id="rId7" Type="http://schemas.openxmlformats.org/officeDocument/2006/relationships/image" Target="../media/image12.png"/><Relationship Id="rId1" Type="http://schemas.microsoft.com/office/2007/relationships/media" Target="../media/media9.m4a"/><Relationship Id="rId2"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06706" y="2584824"/>
            <a:ext cx="184666" cy="369332"/>
          </a:xfrm>
          <a:prstGeom prst="rect">
            <a:avLst/>
          </a:prstGeom>
          <a:noFill/>
        </p:spPr>
        <p:txBody>
          <a:bodyPr wrap="none" rtlCol="0">
            <a:spAutoFit/>
          </a:bodyPr>
          <a:lstStyle/>
          <a:p>
            <a:endParaRPr lang="en-US" dirty="0"/>
          </a:p>
        </p:txBody>
      </p:sp>
      <p:sp>
        <p:nvSpPr>
          <p:cNvPr id="6" name="TextBox 5"/>
          <p:cNvSpPr txBox="1"/>
          <p:nvPr/>
        </p:nvSpPr>
        <p:spPr>
          <a:xfrm>
            <a:off x="9915328" y="5584081"/>
            <a:ext cx="184666" cy="369332"/>
          </a:xfrm>
          <a:prstGeom prst="rect">
            <a:avLst/>
          </a:prstGeom>
          <a:noFill/>
        </p:spPr>
        <p:txBody>
          <a:bodyPr wrap="none" rtlCol="0">
            <a:spAutoFit/>
          </a:bodyPr>
          <a:lstStyle/>
          <a:p>
            <a:endParaRPr lang="en-US"/>
          </a:p>
        </p:txBody>
      </p:sp>
      <p:sp>
        <p:nvSpPr>
          <p:cNvPr id="7" name="TextBox 6"/>
          <p:cNvSpPr txBox="1"/>
          <p:nvPr/>
        </p:nvSpPr>
        <p:spPr>
          <a:xfrm>
            <a:off x="9284922" y="834496"/>
            <a:ext cx="3262654" cy="954107"/>
          </a:xfrm>
          <a:prstGeom prst="rect">
            <a:avLst/>
          </a:prstGeom>
          <a:solidFill>
            <a:srgbClr val="CCFFCC"/>
          </a:solidFill>
        </p:spPr>
        <p:txBody>
          <a:bodyPr wrap="square" rtlCol="0">
            <a:spAutoFit/>
          </a:bodyPr>
          <a:lstStyle/>
          <a:p>
            <a:r>
              <a:rPr lang="en-US" sz="2800" b="1" dirty="0" smtClean="0"/>
              <a:t>NOTHING LONGER THAN 20 minutes!</a:t>
            </a:r>
          </a:p>
        </p:txBody>
      </p:sp>
      <p:sp>
        <p:nvSpPr>
          <p:cNvPr id="8" name="TextBox 7"/>
          <p:cNvSpPr txBox="1"/>
          <p:nvPr/>
        </p:nvSpPr>
        <p:spPr>
          <a:xfrm>
            <a:off x="-3428853" y="-15888"/>
            <a:ext cx="3262654" cy="5940088"/>
          </a:xfrm>
          <a:prstGeom prst="rect">
            <a:avLst/>
          </a:prstGeom>
          <a:solidFill>
            <a:srgbClr val="CCFFCC"/>
          </a:solidFill>
        </p:spPr>
        <p:txBody>
          <a:bodyPr wrap="square" rtlCol="0">
            <a:spAutoFit/>
          </a:bodyPr>
          <a:lstStyle/>
          <a:p>
            <a:r>
              <a:rPr lang="en-US" sz="2000" b="1" dirty="0"/>
              <a:t>TIMING/VIDEO</a:t>
            </a:r>
          </a:p>
          <a:p>
            <a:r>
              <a:rPr lang="en-US" sz="2000" b="1" dirty="0"/>
              <a:t>Remove auto-advancing after creating a video version:</a:t>
            </a:r>
          </a:p>
          <a:p>
            <a:endParaRPr lang="en-US" sz="2000" b="1" dirty="0"/>
          </a:p>
          <a:p>
            <a:r>
              <a:rPr lang="en-US" sz="2000" b="1" dirty="0"/>
              <a:t>On/Off:</a:t>
            </a:r>
          </a:p>
          <a:p>
            <a:r>
              <a:rPr lang="en-US" sz="2000" dirty="0"/>
              <a:t>In the tabs (not menu): “Slide Show” </a:t>
            </a:r>
          </a:p>
          <a:p>
            <a:r>
              <a:rPr lang="en-US" sz="2000" dirty="0"/>
              <a:t>[X] Play Narrations</a:t>
            </a:r>
          </a:p>
          <a:p>
            <a:r>
              <a:rPr lang="en-US" sz="2000" dirty="0"/>
              <a:t>[X] Use Timings</a:t>
            </a:r>
          </a:p>
          <a:p>
            <a:r>
              <a:rPr lang="en-US" sz="2000" dirty="0"/>
              <a:t>[  ] Show Media Controls</a:t>
            </a:r>
          </a:p>
          <a:p>
            <a:endParaRPr lang="en-US" sz="2000" dirty="0"/>
          </a:p>
          <a:p>
            <a:r>
              <a:rPr lang="en-US" sz="2000" b="1" dirty="0"/>
              <a:t>Clear the timings completely:</a:t>
            </a:r>
          </a:p>
          <a:p>
            <a:r>
              <a:rPr lang="en-US" sz="2000" dirty="0"/>
              <a:t>Select all the slides</a:t>
            </a:r>
          </a:p>
          <a:p>
            <a:r>
              <a:rPr lang="en-US" sz="2000" dirty="0"/>
              <a:t>Right click a slide &gt; “Slide Transition…”</a:t>
            </a:r>
          </a:p>
          <a:p>
            <a:r>
              <a:rPr lang="en-US" sz="2000" dirty="0"/>
              <a:t>In the “Advance slide” section uncheck “Automatically after”</a:t>
            </a:r>
          </a:p>
        </p:txBody>
      </p:sp>
      <p:pic>
        <p:nvPicPr>
          <p:cNvPr id="9" name="Sound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
        <p:nvSpPr>
          <p:cNvPr id="10" name="Title 1"/>
          <p:cNvSpPr txBox="1">
            <a:spLocks/>
          </p:cNvSpPr>
          <p:nvPr/>
        </p:nvSpPr>
        <p:spPr>
          <a:xfrm>
            <a:off x="685801" y="1486918"/>
            <a:ext cx="7887112" cy="2934475"/>
          </a:xfrm>
          <a:prstGeom prst="rect">
            <a:avLst/>
          </a:prstGeom>
          <a:effectLst>
            <a:glow rad="63500">
              <a:schemeClr val="bg1">
                <a:alpha val="40000"/>
              </a:schemeClr>
            </a:glow>
          </a:effectLst>
        </p:spPr>
        <p:txBody>
          <a:bodyPr vert="horz" lIns="91440" tIns="45720" rIns="91440" bIns="45720" rtlCol="0" anchor="ctr">
            <a:noAutofit/>
          </a:bodyPr>
          <a:lstStyle>
            <a:lvl1pPr algn="l" defTabSz="457200" rtl="0" eaLnBrk="1" latinLnBrk="0" hangingPunct="1">
              <a:spcBef>
                <a:spcPct val="0"/>
              </a:spcBef>
              <a:buNone/>
              <a:defRPr sz="4200" kern="1200">
                <a:solidFill>
                  <a:schemeClr val="bg1"/>
                </a:solidFill>
                <a:latin typeface="Palatino"/>
                <a:ea typeface="+mj-ea"/>
                <a:cs typeface="Palatino"/>
              </a:defRPr>
            </a:lvl1pPr>
          </a:lstStyle>
          <a:p>
            <a:r>
              <a:rPr lang="en-US" sz="2000" dirty="0" smtClean="0">
                <a:solidFill>
                  <a:srgbClr val="FFFFFF"/>
                </a:solidFill>
              </a:rPr>
              <a:t>The complete guide to</a:t>
            </a:r>
            <a:r>
              <a:rPr lang="en-US" sz="1600" dirty="0" smtClean="0">
                <a:solidFill>
                  <a:srgbClr val="FFFFFF"/>
                </a:solidFill>
              </a:rPr>
              <a:t/>
            </a:r>
            <a:br>
              <a:rPr lang="en-US" sz="1600" dirty="0" smtClean="0">
                <a:solidFill>
                  <a:srgbClr val="FFFFFF"/>
                </a:solidFill>
              </a:rPr>
            </a:br>
            <a:r>
              <a:rPr lang="en-US" sz="4800" dirty="0" smtClean="0">
                <a:solidFill>
                  <a:srgbClr val="FFFFFF"/>
                </a:solidFill>
              </a:rPr>
              <a:t>Designing Mobile</a:t>
            </a:r>
            <a:br>
              <a:rPr lang="en-US" sz="4800" dirty="0" smtClean="0">
                <a:solidFill>
                  <a:srgbClr val="FFFFFF"/>
                </a:solidFill>
              </a:rPr>
            </a:br>
            <a:r>
              <a:rPr lang="en-US" sz="4800" dirty="0" smtClean="0">
                <a:solidFill>
                  <a:srgbClr val="FFFFFF"/>
                </a:solidFill>
              </a:rPr>
              <a:t>User Experiences</a:t>
            </a:r>
            <a:br>
              <a:rPr lang="en-US" sz="4800" dirty="0" smtClean="0">
                <a:solidFill>
                  <a:srgbClr val="FFFFFF"/>
                </a:solidFill>
              </a:rPr>
            </a:br>
            <a:r>
              <a:rPr lang="en-US" sz="2000" dirty="0" smtClean="0">
                <a:solidFill>
                  <a:srgbClr val="FFFFFF"/>
                </a:solidFill>
              </a:rPr>
              <a:t/>
            </a:r>
            <a:br>
              <a:rPr lang="en-US" sz="2000" dirty="0" smtClean="0">
                <a:solidFill>
                  <a:srgbClr val="FFFFFF"/>
                </a:solidFill>
              </a:rPr>
            </a:br>
            <a:r>
              <a:rPr lang="en-US" sz="3200" i="1" dirty="0"/>
              <a:t>3) Platform Choices</a:t>
            </a:r>
            <a:endParaRPr lang="en-US" sz="3200" dirty="0">
              <a:solidFill>
                <a:srgbClr val="FFFFFF"/>
              </a:solidFill>
            </a:endParaRPr>
          </a:p>
        </p:txBody>
      </p:sp>
      <p:sp>
        <p:nvSpPr>
          <p:cNvPr id="11" name="Subtitle 2"/>
          <p:cNvSpPr>
            <a:spLocks noGrp="1"/>
          </p:cNvSpPr>
          <p:nvPr>
            <p:ph type="subTitle" idx="1"/>
          </p:nvPr>
        </p:nvSpPr>
        <p:spPr>
          <a:xfrm>
            <a:off x="685801" y="5031631"/>
            <a:ext cx="5083581" cy="921782"/>
          </a:xfrm>
        </p:spPr>
        <p:txBody>
          <a:bodyPr/>
          <a:lstStyle/>
          <a:p>
            <a:r>
              <a:rPr lang="en-US" sz="2000" dirty="0" smtClean="0"/>
              <a:t>@shoobe01</a:t>
            </a:r>
          </a:p>
          <a:p>
            <a:r>
              <a:rPr lang="en-US" sz="2000" dirty="0" smtClean="0"/>
              <a:t>4ourth.com</a:t>
            </a:r>
            <a:endParaRPr lang="en-US" i="1" dirty="0"/>
          </a:p>
        </p:txBody>
      </p:sp>
    </p:spTree>
    <p:extLst>
      <p:ext uri="{BB962C8B-B14F-4D97-AF65-F5344CB8AC3E}">
        <p14:creationId xmlns:p14="http://schemas.microsoft.com/office/powerpoint/2010/main" val="2219002562"/>
      </p:ext>
    </p:extLst>
  </p:cSld>
  <p:clrMapOvr>
    <a:masterClrMapping/>
  </p:clrMapOvr>
  <mc:AlternateContent xmlns:mc="http://schemas.openxmlformats.org/markup-compatibility/2006" xmlns:p14="http://schemas.microsoft.com/office/powerpoint/2010/main">
    <mc:Choice Requires="p14">
      <p:transition p14:dur="400" advTm="25675">
        <p:fade/>
      </p:transition>
    </mc:Choice>
    <mc:Fallback xmlns="">
      <p:transition advTm="256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There’s </a:t>
            </a:r>
            <a:r>
              <a:rPr lang="en-US" dirty="0"/>
              <a:t>More to Each Choice</a:t>
            </a:r>
          </a:p>
        </p:txBody>
      </p:sp>
      <p:graphicFrame>
        <p:nvGraphicFramePr>
          <p:cNvPr id="8" name="Table 7"/>
          <p:cNvGraphicFramePr>
            <a:graphicFrameLocks noGrp="1"/>
          </p:cNvGraphicFramePr>
          <p:nvPr>
            <p:extLst>
              <p:ext uri="{D42A27DB-BD31-4B8C-83A1-F6EECF244321}">
                <p14:modId xmlns:p14="http://schemas.microsoft.com/office/powerpoint/2010/main" val="2329843854"/>
              </p:ext>
            </p:extLst>
          </p:nvPr>
        </p:nvGraphicFramePr>
        <p:xfrm>
          <a:off x="457200" y="2932194"/>
          <a:ext cx="8229600" cy="3499595"/>
        </p:xfrm>
        <a:graphic>
          <a:graphicData uri="http://schemas.openxmlformats.org/drawingml/2006/table">
            <a:tbl>
              <a:tblPr firstRow="1" bandRow="1">
                <a:tableStyleId>{5C22544A-7EE6-4342-B048-85BDC9FD1C3A}</a:tableStyleId>
              </a:tblPr>
              <a:tblGrid>
                <a:gridCol w="2252133"/>
                <a:gridCol w="268111"/>
                <a:gridCol w="5709356"/>
              </a:tblGrid>
              <a:tr h="59558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smtClean="0">
                          <a:solidFill>
                            <a:schemeClr val="bg1"/>
                          </a:solidFill>
                          <a:latin typeface="Akzidenz Grotesk BE"/>
                          <a:cs typeface="Akzidenz Grotesk BE"/>
                        </a:rPr>
                        <a:t>Hybrid</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endParaRPr lang="en-US" sz="2000" dirty="0">
                        <a:solidFill>
                          <a:schemeClr val="bg1"/>
                        </a:solidFill>
                      </a:endParaRPr>
                    </a:p>
                  </a:txBody>
                  <a:tcP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r>
                        <a:rPr lang="en-US" sz="1800" b="0" dirty="0" smtClean="0">
                          <a:solidFill>
                            <a:srgbClr val="FFFFFF"/>
                          </a:solidFill>
                          <a:latin typeface="Akzidenz Grotesk BE"/>
                          <a:cs typeface="Akzidenz Grotesk BE"/>
                        </a:rPr>
                        <a:t>Blurs the lines between web and app. </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r>
              <a:tr h="815624">
                <a:tc>
                  <a:txBody>
                    <a:bodyPr/>
                    <a:lstStyle/>
                    <a:p>
                      <a:pPr marL="0" marR="0" indent="0" algn="l" defTabSz="457200" rtl="0" eaLnBrk="1" fontAlgn="auto" latinLnBrk="0" hangingPunct="1">
                        <a:lnSpc>
                          <a:spcPct val="100000"/>
                        </a:lnSpc>
                        <a:spcBef>
                          <a:spcPts val="0"/>
                        </a:spcBef>
                        <a:spcAft>
                          <a:spcPts val="0"/>
                        </a:spcAft>
                        <a:buClr>
                          <a:srgbClr val="FF0000"/>
                        </a:buClr>
                        <a:buSzTx/>
                        <a:buFont typeface="Wingdings" charset="2"/>
                        <a:buNone/>
                        <a:tabLst/>
                        <a:defRPr/>
                      </a:pPr>
                      <a:r>
                        <a:rPr lang="en-US" sz="2000" b="1" dirty="0" smtClean="0">
                          <a:solidFill>
                            <a:schemeClr val="bg1"/>
                          </a:solidFill>
                          <a:latin typeface="Akzidenz Grotesk BE"/>
                          <a:cs typeface="Akzidenz Grotesk BE"/>
                        </a:rPr>
                        <a:t>Adaptive</a:t>
                      </a: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dirty="0">
                        <a:solidFill>
                          <a:schemeClr val="bg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800" b="0" dirty="0" smtClean="0">
                          <a:solidFill>
                            <a:srgbClr val="FFFFFF"/>
                          </a:solidFill>
                          <a:latin typeface="Akzidenz Grotesk BE"/>
                          <a:cs typeface="Akzidenz Grotesk BE"/>
                        </a:rPr>
                        <a:t>And responsive methods enable the Web to work on a range of devices more easily.</a:t>
                      </a:r>
                    </a:p>
                    <a:p>
                      <a:pPr marL="0" indent="0">
                        <a:buClr>
                          <a:srgbClr val="FF0000"/>
                        </a:buClr>
                        <a:buFont typeface="Wingdings" charset="2"/>
                        <a:buNone/>
                      </a:pPr>
                      <a:endParaRPr lang="en-US" sz="1800" b="0" dirty="0" smtClean="0">
                        <a:solidFill>
                          <a:srgbClr val="FFFFFF"/>
                        </a:solidFill>
                        <a:latin typeface="Akzidenz Grotesk BE"/>
                        <a:cs typeface="Akzidenz Grotesk BE"/>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r>
              <a:tr h="815624">
                <a:tc>
                  <a:txBody>
                    <a:bodyPr/>
                    <a:lstStyle/>
                    <a:p>
                      <a:pPr marL="0" marR="0" indent="0" algn="l" defTabSz="457200" rtl="0" eaLnBrk="1" fontAlgn="auto" latinLnBrk="0" hangingPunct="1">
                        <a:lnSpc>
                          <a:spcPct val="100000"/>
                        </a:lnSpc>
                        <a:spcBef>
                          <a:spcPts val="0"/>
                        </a:spcBef>
                        <a:spcAft>
                          <a:spcPts val="0"/>
                        </a:spcAft>
                        <a:buClr>
                          <a:srgbClr val="FF0000"/>
                        </a:buClr>
                        <a:buSzTx/>
                        <a:buFont typeface="Wingdings" charset="2"/>
                        <a:buNone/>
                        <a:tabLst/>
                        <a:defRPr/>
                      </a:pPr>
                      <a:r>
                        <a:rPr lang="en-US" sz="2000" b="1" dirty="0" smtClean="0">
                          <a:solidFill>
                            <a:schemeClr val="bg1"/>
                          </a:solidFill>
                          <a:latin typeface="Akzidenz Grotesk BE"/>
                          <a:cs typeface="Akzidenz Grotesk BE"/>
                        </a:rPr>
                        <a:t>Messaging</a:t>
                      </a:r>
                    </a:p>
                    <a:p>
                      <a:pPr marL="285750" indent="-285750">
                        <a:buClr>
                          <a:srgbClr val="FF0000"/>
                        </a:buClr>
                        <a:buFont typeface="Wingdings" charset="2"/>
                        <a:buChar char="§"/>
                      </a:pPr>
                      <a:endParaRPr lang="en-US" sz="2000" dirty="0" smtClean="0">
                        <a:solidFill>
                          <a:schemeClr val="bg1"/>
                        </a:solidFill>
                        <a:latin typeface="Akzidenz Grotesk BE"/>
                        <a:cs typeface="Akzidenz Grotesk BE"/>
                      </a:endParaRP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solidFill>
                          <a:schemeClr val="bg1"/>
                        </a:solidFill>
                      </a:endParaRP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dirty="0" smtClean="0">
                          <a:solidFill>
                            <a:srgbClr val="FFFFFF"/>
                          </a:solidFill>
                          <a:latin typeface="Akzidenz Grotesk BE"/>
                          <a:cs typeface="Akzidenz Grotesk BE"/>
                        </a:rPr>
                        <a:t>SMS, Email, Notifications and so on allow engagement with more users, more rapidly. </a:t>
                      </a:r>
                    </a:p>
                    <a:p>
                      <a:pPr marL="0" indent="0">
                        <a:buClr>
                          <a:srgbClr val="FF0000"/>
                        </a:buClr>
                        <a:buFont typeface="Wingdings" charset="2"/>
                        <a:buNone/>
                      </a:pPr>
                      <a:endParaRPr lang="en-US" sz="1800" b="0" dirty="0" smtClean="0">
                        <a:solidFill>
                          <a:srgbClr val="FFFFFF"/>
                        </a:solidFill>
                        <a:latin typeface="Akzidenz Grotesk BE"/>
                        <a:cs typeface="Akzidenz Grotesk BE"/>
                      </a:endParaRP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075211">
                <a:tc>
                  <a:txBody>
                    <a:bodyPr/>
                    <a:lstStyle/>
                    <a:p>
                      <a:pPr marL="0" marR="0" indent="0" algn="l" defTabSz="457200" rtl="0" eaLnBrk="1" fontAlgn="auto" latinLnBrk="0" hangingPunct="1">
                        <a:lnSpc>
                          <a:spcPct val="100000"/>
                        </a:lnSpc>
                        <a:spcBef>
                          <a:spcPts val="0"/>
                        </a:spcBef>
                        <a:spcAft>
                          <a:spcPts val="0"/>
                        </a:spcAft>
                        <a:buClr>
                          <a:srgbClr val="FF0000"/>
                        </a:buClr>
                        <a:buSzTx/>
                        <a:buFont typeface="Wingdings" charset="2"/>
                        <a:buNone/>
                        <a:tabLst/>
                        <a:defRPr/>
                      </a:pPr>
                      <a:r>
                        <a:rPr lang="en-US" sz="2000" b="1" dirty="0" smtClean="0">
                          <a:solidFill>
                            <a:schemeClr val="bg1"/>
                          </a:solidFill>
                          <a:latin typeface="Akzidenz Grotesk BE"/>
                          <a:cs typeface="Akzidenz Grotesk BE"/>
                        </a:rPr>
                        <a:t>Social</a:t>
                      </a:r>
                      <a:r>
                        <a:rPr lang="en-US" sz="2000" b="1" baseline="0" dirty="0" smtClean="0">
                          <a:solidFill>
                            <a:schemeClr val="bg1"/>
                          </a:solidFill>
                          <a:latin typeface="Akzidenz Grotesk BE"/>
                          <a:cs typeface="Akzidenz Grotesk BE"/>
                        </a:rPr>
                        <a:t> Networks</a:t>
                      </a:r>
                      <a:endParaRPr lang="en-US" sz="2000" b="1" dirty="0" smtClean="0">
                        <a:solidFill>
                          <a:schemeClr val="bg1"/>
                        </a:solidFill>
                        <a:latin typeface="Akzidenz Grotesk BE"/>
                        <a:cs typeface="Akzidenz Grotesk BE"/>
                      </a:endParaRP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solidFill>
                          <a:schemeClr val="bg1"/>
                        </a:solidFill>
                      </a:endParaRP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Clr>
                          <a:srgbClr val="FF0000"/>
                        </a:buClr>
                        <a:buFont typeface="Wingdings" charset="2"/>
                        <a:buNone/>
                      </a:pPr>
                      <a:r>
                        <a:rPr lang="en-US" sz="1800" b="0" dirty="0" smtClean="0">
                          <a:solidFill>
                            <a:srgbClr val="FFFFFF"/>
                          </a:solidFill>
                          <a:latin typeface="Akzidenz Grotesk BE"/>
                          <a:cs typeface="Akzidenz Grotesk BE"/>
                        </a:rPr>
                        <a:t>Integrate with users’ existing communications methods. </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5" name="Content Placeholder 2"/>
          <p:cNvSpPr>
            <a:spLocks noGrp="1"/>
          </p:cNvSpPr>
          <p:nvPr>
            <p:ph idx="1"/>
          </p:nvPr>
        </p:nvSpPr>
        <p:spPr>
          <a:xfrm>
            <a:off x="457200" y="1968233"/>
            <a:ext cx="8209367" cy="834332"/>
          </a:xfrm>
        </p:spPr>
        <p:txBody>
          <a:bodyPr>
            <a:normAutofit/>
          </a:bodyPr>
          <a:lstStyle/>
          <a:p>
            <a:pPr marL="0" indent="0">
              <a:buNone/>
            </a:pPr>
            <a:r>
              <a:rPr lang="en-US" sz="2000" dirty="0">
                <a:latin typeface="Akzidenz Grotesk BE"/>
                <a:cs typeface="Akzidenz Grotesk BE"/>
              </a:rPr>
              <a:t>No choices are either/or. There are a range of options, and in many cases more than one choice is needed. </a:t>
            </a: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
        <p:nvSpPr>
          <p:cNvPr id="4" name="TextBox 3"/>
          <p:cNvSpPr txBox="1"/>
          <p:nvPr/>
        </p:nvSpPr>
        <p:spPr>
          <a:xfrm>
            <a:off x="-622300" y="3657600"/>
            <a:ext cx="2133600" cy="923330"/>
          </a:xfrm>
          <a:prstGeom prst="rect">
            <a:avLst/>
          </a:prstGeom>
          <a:solidFill>
            <a:srgbClr val="FFFF00"/>
          </a:solidFill>
        </p:spPr>
        <p:txBody>
          <a:bodyPr wrap="square" rtlCol="0">
            <a:spAutoFit/>
          </a:bodyPr>
          <a:lstStyle/>
          <a:p>
            <a:pPr algn="ctr"/>
            <a:endParaRPr lang="en-US" dirty="0" smtClean="0"/>
          </a:p>
          <a:p>
            <a:pPr algn="ctr"/>
            <a:r>
              <a:rPr lang="en-US" dirty="0" smtClean="0"/>
              <a:t>NEW</a:t>
            </a:r>
          </a:p>
          <a:p>
            <a:pPr algn="ctr"/>
            <a:endParaRPr lang="en-US" dirty="0"/>
          </a:p>
        </p:txBody>
      </p:sp>
    </p:spTree>
    <p:extLst>
      <p:ext uri="{BB962C8B-B14F-4D97-AF65-F5344CB8AC3E}">
        <p14:creationId xmlns:p14="http://schemas.microsoft.com/office/powerpoint/2010/main" val="2120188486"/>
      </p:ext>
    </p:extLst>
  </p:cSld>
  <p:clrMapOvr>
    <a:masterClrMapping/>
  </p:clrMapOvr>
  <mc:AlternateContent xmlns:mc="http://schemas.openxmlformats.org/markup-compatibility/2006" xmlns:p14="http://schemas.microsoft.com/office/powerpoint/2010/main">
    <mc:Choice Requires="p14">
      <p:transition p14:dur="400" advTm="492">
        <p:fade/>
      </p:transition>
    </mc:Choice>
    <mc:Fallback xmlns="">
      <p:transition advTm="4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0290" y="1481938"/>
            <a:ext cx="7501468" cy="707886"/>
          </a:xfrm>
          <a:prstGeom prst="rect">
            <a:avLst/>
          </a:prstGeom>
          <a:noFill/>
        </p:spPr>
        <p:txBody>
          <a:bodyPr wrap="square" rtlCol="0">
            <a:spAutoFit/>
          </a:bodyPr>
          <a:lstStyle/>
          <a:p>
            <a:r>
              <a:rPr lang="en-US" sz="4000" dirty="0" smtClean="0">
                <a:solidFill>
                  <a:srgbClr val="F2806C"/>
                </a:solidFill>
                <a:latin typeface="Palatino"/>
                <a:cs typeface="Palatino"/>
              </a:rPr>
              <a:t>In Part </a:t>
            </a:r>
            <a:r>
              <a:rPr lang="en-US" sz="4000" dirty="0">
                <a:solidFill>
                  <a:srgbClr val="F2806C"/>
                </a:solidFill>
                <a:latin typeface="Palatino"/>
                <a:cs typeface="Palatino"/>
              </a:rPr>
              <a:t>4</a:t>
            </a:r>
            <a:r>
              <a:rPr lang="en-US" sz="4000" dirty="0" smtClean="0">
                <a:solidFill>
                  <a:srgbClr val="F2806C"/>
                </a:solidFill>
                <a:latin typeface="Palatino"/>
                <a:cs typeface="Palatino"/>
              </a:rPr>
              <a:t>:</a:t>
            </a:r>
          </a:p>
        </p:txBody>
      </p:sp>
      <p:sp>
        <p:nvSpPr>
          <p:cNvPr id="4" name="Content Placeholder 2"/>
          <p:cNvSpPr>
            <a:spLocks noGrp="1"/>
          </p:cNvSpPr>
          <p:nvPr>
            <p:ph idx="1"/>
          </p:nvPr>
        </p:nvSpPr>
        <p:spPr>
          <a:xfrm>
            <a:off x="457200" y="2298830"/>
            <a:ext cx="7913687" cy="3593970"/>
          </a:xfrm>
        </p:spPr>
        <p:txBody>
          <a:bodyPr/>
          <a:lstStyle/>
          <a:p>
            <a:pPr marL="0" indent="0">
              <a:buClr>
                <a:srgbClr val="E9213C"/>
              </a:buClr>
              <a:buNone/>
            </a:pPr>
            <a:r>
              <a:rPr lang="en-US" sz="2000" dirty="0" smtClean="0">
                <a:latin typeface="Akzidenz Grotesk BE"/>
                <a:cs typeface="Akzidenz Grotesk BE"/>
              </a:rPr>
              <a:t>Hybrid or native app?</a:t>
            </a:r>
            <a:endParaRPr lang="en-US" sz="2000" dirty="0" smtClean="0">
              <a:solidFill>
                <a:srgbClr val="FFFFFF"/>
              </a:solidFill>
              <a:latin typeface="Akzidenz Grotesk BE"/>
              <a:cs typeface="Akzidenz Grotesk BE"/>
            </a:endParaRPr>
          </a:p>
          <a:p>
            <a:pPr>
              <a:buClr>
                <a:srgbClr val="E9213C"/>
              </a:buClr>
            </a:pPr>
            <a:r>
              <a:rPr lang="en-US" sz="2000" dirty="0" smtClean="0">
                <a:solidFill>
                  <a:srgbClr val="FFFFFF"/>
                </a:solidFill>
                <a:latin typeface="Akzidenz Grotesk BE"/>
                <a:cs typeface="Akzidenz Grotesk BE"/>
              </a:rPr>
              <a:t>Definitions</a:t>
            </a:r>
          </a:p>
          <a:p>
            <a:pPr>
              <a:buClr>
                <a:srgbClr val="E9213C"/>
              </a:buClr>
            </a:pPr>
            <a:r>
              <a:rPr lang="en-US" sz="2000" dirty="0" smtClean="0">
                <a:solidFill>
                  <a:srgbClr val="FFFFFF"/>
                </a:solidFill>
                <a:latin typeface="Akzidenz Grotesk BE"/>
                <a:cs typeface="Akzidenz Grotesk BE"/>
              </a:rPr>
              <a:t>Hybrid tool overview and warnings</a:t>
            </a:r>
          </a:p>
          <a:p>
            <a:pPr>
              <a:buClr>
                <a:srgbClr val="E9213C"/>
              </a:buClr>
            </a:pPr>
            <a:r>
              <a:rPr lang="en-US" sz="2000" dirty="0" smtClean="0">
                <a:solidFill>
                  <a:srgbClr val="FFFFFF"/>
                </a:solidFill>
                <a:latin typeface="Akzidenz Grotesk BE"/>
                <a:cs typeface="Akzidenz Grotesk BE"/>
              </a:rPr>
              <a:t>Continuum of choice</a:t>
            </a:r>
          </a:p>
          <a:p>
            <a:pPr>
              <a:buClr>
                <a:srgbClr val="E9213C"/>
              </a:buClr>
            </a:pPr>
            <a:r>
              <a:rPr lang="en-US" sz="2000" dirty="0" err="1" smtClean="0">
                <a:solidFill>
                  <a:srgbClr val="FFFFFF"/>
                </a:solidFill>
                <a:latin typeface="Akzidenz Grotesk BE"/>
                <a:cs typeface="Akzidenz Grotesk BE"/>
              </a:rPr>
              <a:t>Webviews</a:t>
            </a:r>
            <a:endParaRPr lang="en-US" sz="2000" dirty="0" smtClean="0">
              <a:solidFill>
                <a:srgbClr val="FFFFFF"/>
              </a:solidFill>
              <a:latin typeface="Akzidenz Grotesk BE"/>
              <a:cs typeface="Akzidenz Grotesk BE"/>
            </a:endParaRPr>
          </a:p>
          <a:p>
            <a:pPr>
              <a:buClr>
                <a:srgbClr val="E9213C"/>
              </a:buClr>
            </a:pPr>
            <a:r>
              <a:rPr lang="en-US" sz="2000" dirty="0" smtClean="0">
                <a:solidFill>
                  <a:srgbClr val="FFFFFF"/>
                </a:solidFill>
                <a:latin typeface="Akzidenz Grotesk BE"/>
                <a:cs typeface="Akzidenz Grotesk BE"/>
              </a:rPr>
              <a:t>Future of </a:t>
            </a:r>
            <a:r>
              <a:rPr lang="en-US" sz="2000" dirty="0" err="1" smtClean="0">
                <a:solidFill>
                  <a:srgbClr val="FFFFFF"/>
                </a:solidFill>
                <a:latin typeface="Akzidenz Grotesk BE"/>
                <a:cs typeface="Akzidenz Grotesk BE"/>
              </a:rPr>
              <a:t>webapps</a:t>
            </a:r>
            <a:endParaRPr lang="en-US" sz="2000" dirty="0" smtClean="0">
              <a:solidFill>
                <a:srgbClr val="FFFFFF"/>
              </a:solidFill>
              <a:latin typeface="Akzidenz Grotesk BE"/>
              <a:cs typeface="Akzidenz Grotesk BE"/>
            </a:endParaRPr>
          </a:p>
          <a:p>
            <a:pPr>
              <a:buClr>
                <a:srgbClr val="E9213C"/>
              </a:buClr>
            </a:pPr>
            <a:endParaRPr lang="en-US" sz="2000" dirty="0" smtClean="0">
              <a:solidFill>
                <a:srgbClr val="FFFFFF"/>
              </a:solidFill>
              <a:latin typeface="Akzidenz Grotesk BE"/>
              <a:cs typeface="Akzidenz Grotesk BE"/>
            </a:endParaRPr>
          </a:p>
          <a:p>
            <a:pPr>
              <a:buClr>
                <a:srgbClr val="E9213C"/>
              </a:buClr>
            </a:pPr>
            <a:endParaRPr lang="en-US" sz="2000" dirty="0">
              <a:solidFill>
                <a:srgbClr val="FFFFFF"/>
              </a:solidFill>
              <a:latin typeface="Akzidenz Grotesk BE"/>
              <a:cs typeface="Akzidenz Grotesk BE"/>
            </a:endParaRP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635229596"/>
      </p:ext>
    </p:extLst>
  </p:cSld>
  <p:clrMapOvr>
    <a:masterClrMapping/>
  </p:clrMapOvr>
  <mc:AlternateContent xmlns:mc="http://schemas.openxmlformats.org/markup-compatibility/2006" xmlns:p14="http://schemas.microsoft.com/office/powerpoint/2010/main">
    <mc:Choice Requires="p14">
      <p:transition p14:dur="400" advTm="12393">
        <p:fade/>
      </p:transition>
    </mc:Choice>
    <mc:Fallback xmlns="">
      <p:transition advTm="123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descr="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304" y="2005499"/>
            <a:ext cx="7857356" cy="3657600"/>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948852191"/>
      </p:ext>
    </p:extLst>
  </p:cSld>
  <p:clrMapOvr>
    <a:masterClrMapping/>
  </p:clrMapOvr>
  <mc:AlternateContent xmlns:mc="http://schemas.openxmlformats.org/markup-compatibility/2006" xmlns:p14="http://schemas.microsoft.com/office/powerpoint/2010/main">
    <mc:Choice Requires="p14">
      <p:transition p14:dur="400" advTm="17924">
        <p:fade/>
      </p:transition>
    </mc:Choice>
    <mc:Fallback xmlns="">
      <p:transition advTm="179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val 1"/>
          <p:cNvSpPr/>
          <p:nvPr/>
        </p:nvSpPr>
        <p:spPr>
          <a:xfrm>
            <a:off x="1254387" y="1619488"/>
            <a:ext cx="4555607" cy="4555607"/>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4960209" y="2171897"/>
            <a:ext cx="1618617" cy="1618617"/>
          </a:xfrm>
          <a:prstGeom prst="ellipse">
            <a:avLst/>
          </a:prstGeom>
          <a:solidFill>
            <a:srgbClr val="FF8C88"/>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5783789" y="3173388"/>
            <a:ext cx="1618617" cy="1618617"/>
          </a:xfrm>
          <a:prstGeom prst="ellipse">
            <a:avLst/>
          </a:prstGeom>
          <a:noFill/>
          <a:ln w="57150" cmpd="sng">
            <a:solidFill>
              <a:schemeClr val="bg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6803161" y="4028528"/>
            <a:ext cx="1618617" cy="1618617"/>
          </a:xfrm>
          <a:prstGeom prst="ellipse">
            <a:avLst/>
          </a:prstGeom>
          <a:solidFill>
            <a:srgbClr val="BA7A8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511656" y="3282682"/>
            <a:ext cx="1855201" cy="1015663"/>
          </a:xfrm>
          <a:prstGeom prst="rect">
            <a:avLst/>
          </a:prstGeom>
          <a:noFill/>
        </p:spPr>
        <p:txBody>
          <a:bodyPr wrap="square" rtlCol="0">
            <a:spAutoFit/>
          </a:bodyPr>
          <a:lstStyle/>
          <a:p>
            <a:pPr algn="ctr"/>
            <a:r>
              <a:rPr lang="en-US" sz="2000" dirty="0" smtClean="0">
                <a:latin typeface="Akzidenz Grotesk BE Md"/>
                <a:cs typeface="Akzidenz Grotesk BE Md"/>
              </a:rPr>
              <a:t>(Desktop)</a:t>
            </a:r>
          </a:p>
          <a:p>
            <a:pPr algn="ctr"/>
            <a:endParaRPr lang="en-US" sz="2000" dirty="0" smtClean="0">
              <a:latin typeface="Akzidenz Grotesk BE Md"/>
              <a:cs typeface="Akzidenz Grotesk BE Md"/>
            </a:endParaRPr>
          </a:p>
          <a:p>
            <a:pPr algn="ctr"/>
            <a:r>
              <a:rPr lang="en-US" sz="2000" dirty="0" smtClean="0">
                <a:latin typeface="Akzidenz Grotesk BE Md"/>
                <a:cs typeface="Akzidenz Grotesk BE Md"/>
              </a:rPr>
              <a:t>Web</a:t>
            </a:r>
            <a:endParaRPr lang="en-US" sz="2000" dirty="0">
              <a:latin typeface="Akzidenz Grotesk BE Md"/>
              <a:cs typeface="Akzidenz Grotesk BE Md"/>
            </a:endParaRPr>
          </a:p>
        </p:txBody>
      </p:sp>
      <p:sp>
        <p:nvSpPr>
          <p:cNvPr id="10" name="TextBox 9"/>
          <p:cNvSpPr txBox="1"/>
          <p:nvPr/>
        </p:nvSpPr>
        <p:spPr>
          <a:xfrm>
            <a:off x="4856188" y="2646141"/>
            <a:ext cx="1855201" cy="707886"/>
          </a:xfrm>
          <a:prstGeom prst="rect">
            <a:avLst/>
          </a:prstGeom>
          <a:noFill/>
        </p:spPr>
        <p:txBody>
          <a:bodyPr wrap="square" rtlCol="0">
            <a:spAutoFit/>
          </a:bodyPr>
          <a:lstStyle/>
          <a:p>
            <a:pPr algn="ctr"/>
            <a:r>
              <a:rPr lang="en-US" sz="2000" dirty="0" smtClean="0">
                <a:latin typeface="Akzidenz Grotesk BE Md"/>
                <a:cs typeface="Akzidenz Grotesk BE Md"/>
              </a:rPr>
              <a:t>Mobile</a:t>
            </a:r>
          </a:p>
          <a:p>
            <a:pPr algn="ctr"/>
            <a:r>
              <a:rPr lang="en-US" sz="2000" dirty="0" smtClean="0">
                <a:latin typeface="Akzidenz Grotesk BE Md"/>
                <a:cs typeface="Akzidenz Grotesk BE Md"/>
              </a:rPr>
              <a:t>Web</a:t>
            </a:r>
            <a:endParaRPr lang="en-US" sz="2000" dirty="0">
              <a:latin typeface="Akzidenz Grotesk BE Md"/>
              <a:cs typeface="Akzidenz Grotesk BE Md"/>
            </a:endParaRPr>
          </a:p>
        </p:txBody>
      </p:sp>
      <p:sp>
        <p:nvSpPr>
          <p:cNvPr id="11" name="TextBox 10"/>
          <p:cNvSpPr txBox="1"/>
          <p:nvPr/>
        </p:nvSpPr>
        <p:spPr>
          <a:xfrm>
            <a:off x="6682847" y="4509407"/>
            <a:ext cx="1855201" cy="707886"/>
          </a:xfrm>
          <a:prstGeom prst="rect">
            <a:avLst/>
          </a:prstGeom>
          <a:noFill/>
        </p:spPr>
        <p:txBody>
          <a:bodyPr wrap="square" rtlCol="0">
            <a:spAutoFit/>
          </a:bodyPr>
          <a:lstStyle/>
          <a:p>
            <a:pPr algn="ctr"/>
            <a:r>
              <a:rPr lang="en-US" sz="2000" dirty="0" smtClean="0">
                <a:latin typeface="Akzidenz Grotesk BE Md"/>
                <a:cs typeface="Akzidenz Grotesk BE Md"/>
              </a:rPr>
              <a:t>Mobile</a:t>
            </a:r>
          </a:p>
          <a:p>
            <a:pPr algn="ctr"/>
            <a:r>
              <a:rPr lang="en-US" sz="2000" dirty="0" smtClean="0">
                <a:latin typeface="Akzidenz Grotesk BE Md"/>
                <a:cs typeface="Akzidenz Grotesk BE Md"/>
              </a:rPr>
              <a:t>App</a:t>
            </a:r>
            <a:endParaRPr lang="en-US" sz="2000" dirty="0">
              <a:latin typeface="Akzidenz Grotesk BE Md"/>
              <a:cs typeface="Akzidenz Grotesk BE Md"/>
            </a:endParaRPr>
          </a:p>
        </p:txBody>
      </p:sp>
      <p:sp>
        <p:nvSpPr>
          <p:cNvPr id="12" name="TextBox 11"/>
          <p:cNvSpPr txBox="1"/>
          <p:nvPr/>
        </p:nvSpPr>
        <p:spPr>
          <a:xfrm>
            <a:off x="5698162" y="3646047"/>
            <a:ext cx="1855201" cy="707886"/>
          </a:xfrm>
          <a:prstGeom prst="rect">
            <a:avLst/>
          </a:prstGeom>
          <a:noFill/>
        </p:spPr>
        <p:txBody>
          <a:bodyPr wrap="square" rtlCol="0">
            <a:spAutoFit/>
          </a:bodyPr>
          <a:lstStyle/>
          <a:p>
            <a:pPr algn="ctr"/>
            <a:r>
              <a:rPr lang="en-US" sz="2000" dirty="0" smtClean="0">
                <a:solidFill>
                  <a:schemeClr val="bg1"/>
                </a:solidFill>
                <a:latin typeface="Akzidenz Grotesk BE Md"/>
                <a:cs typeface="Akzidenz Grotesk BE Md"/>
              </a:rPr>
              <a:t>Hybrid</a:t>
            </a:r>
          </a:p>
          <a:p>
            <a:pPr algn="ctr"/>
            <a:r>
              <a:rPr lang="en-US" sz="2000" dirty="0" smtClean="0">
                <a:solidFill>
                  <a:schemeClr val="bg1"/>
                </a:solidFill>
                <a:latin typeface="Akzidenz Grotesk BE Md"/>
                <a:cs typeface="Akzidenz Grotesk BE Md"/>
              </a:rPr>
              <a:t>App</a:t>
            </a:r>
            <a:endParaRPr lang="en-US" sz="2000" dirty="0">
              <a:solidFill>
                <a:schemeClr val="bg1"/>
              </a:solidFill>
              <a:latin typeface="Akzidenz Grotesk BE Md"/>
              <a:cs typeface="Akzidenz Grotesk BE Md"/>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307632163"/>
      </p:ext>
    </p:extLst>
  </p:cSld>
  <p:clrMapOvr>
    <a:masterClrMapping/>
  </p:clrMapOvr>
  <mc:AlternateContent xmlns:mc="http://schemas.openxmlformats.org/markup-compatibility/2006" xmlns:p14="http://schemas.microsoft.com/office/powerpoint/2010/main">
    <mc:Choice Requires="p14">
      <p:transition p14:dur="400" advTm="20808">
        <p:fade/>
      </p:transition>
    </mc:Choice>
    <mc:Fallback xmlns="">
      <p:transition advTm="208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439" y="1130556"/>
            <a:ext cx="8862152" cy="5640760"/>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52390331"/>
      </p:ext>
    </p:extLst>
  </p:cSld>
  <p:clrMapOvr>
    <a:masterClrMapping/>
  </p:clrMapOvr>
  <mc:AlternateContent xmlns:mc="http://schemas.openxmlformats.org/markup-compatibility/2006" xmlns:p14="http://schemas.microsoft.com/office/powerpoint/2010/main">
    <mc:Choice Requires="p14">
      <p:transition p14:dur="400" advTm="29244">
        <p:fade/>
      </p:transition>
    </mc:Choice>
    <mc:Fallback xmlns="">
      <p:transition advTm="292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or App?</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17386722"/>
      </p:ext>
    </p:extLst>
  </p:cSld>
  <p:clrMapOvr>
    <a:masterClrMapping/>
  </p:clrMapOvr>
  <mc:AlternateContent xmlns:mc="http://schemas.openxmlformats.org/markup-compatibility/2006" xmlns:p14="http://schemas.microsoft.com/office/powerpoint/2010/main">
    <mc:Choice Requires="p14">
      <p:transition p14:dur="400" advTm="27347">
        <p:fade/>
      </p:transition>
    </mc:Choice>
    <mc:Fallback xmlns="">
      <p:transition advTm="273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 or App?</a:t>
            </a:r>
          </a:p>
        </p:txBody>
      </p:sp>
      <p:graphicFrame>
        <p:nvGraphicFramePr>
          <p:cNvPr id="8" name="Table 7"/>
          <p:cNvGraphicFramePr>
            <a:graphicFrameLocks noGrp="1"/>
          </p:cNvGraphicFramePr>
          <p:nvPr>
            <p:extLst>
              <p:ext uri="{D42A27DB-BD31-4B8C-83A1-F6EECF244321}">
                <p14:modId xmlns:p14="http://schemas.microsoft.com/office/powerpoint/2010/main" val="3434697628"/>
              </p:ext>
            </p:extLst>
          </p:nvPr>
        </p:nvGraphicFramePr>
        <p:xfrm>
          <a:off x="457200" y="2614661"/>
          <a:ext cx="8229600" cy="3133600"/>
        </p:xfrm>
        <a:graphic>
          <a:graphicData uri="http://schemas.openxmlformats.org/drawingml/2006/table">
            <a:tbl>
              <a:tblPr firstRow="1" bandRow="1">
                <a:tableStyleId>{5C22544A-7EE6-4342-B048-85BDC9FD1C3A}</a:tableStyleId>
              </a:tblPr>
              <a:tblGrid>
                <a:gridCol w="1144165"/>
                <a:gridCol w="358926"/>
                <a:gridCol w="6726509"/>
              </a:tblGrid>
              <a:tr h="90580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smtClean="0">
                          <a:solidFill>
                            <a:schemeClr val="bg1"/>
                          </a:solidFill>
                          <a:latin typeface="Akzidenz Grotesk BE"/>
                          <a:cs typeface="Akzidenz Grotesk BE"/>
                        </a:rPr>
                        <a:t>Web</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endParaRPr lang="en-US" sz="2000" dirty="0">
                        <a:solidFill>
                          <a:schemeClr val="bg1"/>
                        </a:solidFill>
                      </a:endParaRPr>
                    </a:p>
                  </a:txBody>
                  <a:tcP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r>
                        <a:rPr lang="en-US" sz="1800" b="0" dirty="0" smtClean="0">
                          <a:solidFill>
                            <a:schemeClr val="bg1"/>
                          </a:solidFill>
                          <a:latin typeface="Akzidenz Grotesk BE"/>
                          <a:cs typeface="Akzidenz Grotesk BE"/>
                        </a:rPr>
                        <a:t>HTML-based content or functions run inside a browser, run on remote servers.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r>
              <a:tr h="783986">
                <a:tc>
                  <a:txBody>
                    <a:bodyPr/>
                    <a:lstStyle/>
                    <a:p>
                      <a:pPr marL="0" marR="0" indent="0" algn="l" defTabSz="457200" rtl="0" eaLnBrk="1" fontAlgn="auto" latinLnBrk="0" hangingPunct="1">
                        <a:lnSpc>
                          <a:spcPct val="100000"/>
                        </a:lnSpc>
                        <a:spcBef>
                          <a:spcPts val="0"/>
                        </a:spcBef>
                        <a:spcAft>
                          <a:spcPts val="0"/>
                        </a:spcAft>
                        <a:buClr>
                          <a:srgbClr val="FF0000"/>
                        </a:buClr>
                        <a:buSzTx/>
                        <a:buFont typeface="Wingdings" charset="2"/>
                        <a:buNone/>
                        <a:tabLst/>
                        <a:defRPr/>
                      </a:pPr>
                      <a:r>
                        <a:rPr lang="en-US" sz="1800" b="1" dirty="0" err="1" smtClean="0">
                          <a:solidFill>
                            <a:schemeClr val="bg1"/>
                          </a:solidFill>
                          <a:latin typeface="Akzidenz Grotesk BE"/>
                          <a:cs typeface="Akzidenz Grotesk BE"/>
                        </a:rPr>
                        <a:t>Webapp</a:t>
                      </a:r>
                      <a:endParaRPr lang="en-US" sz="1800" b="1" dirty="0" smtClean="0">
                        <a:solidFill>
                          <a:schemeClr val="bg1"/>
                        </a:solidFill>
                        <a:latin typeface="Akzidenz Grotesk BE"/>
                        <a:cs typeface="Akzidenz Grotesk BE"/>
                      </a:endParaRPr>
                    </a:p>
                    <a:p>
                      <a:pPr marL="0" indent="0">
                        <a:buClr>
                          <a:srgbClr val="FF0000"/>
                        </a:buClr>
                        <a:buFont typeface="Wingdings" charset="2"/>
                        <a:buNone/>
                      </a:pPr>
                      <a:endParaRPr lang="en-US" sz="1800" dirty="0" smtClean="0">
                        <a:solidFill>
                          <a:schemeClr val="bg1"/>
                        </a:solidFill>
                        <a:latin typeface="Akzidenz Grotesk BE"/>
                        <a:cs typeface="Akzidenz Grotesk BE"/>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dirty="0">
                        <a:solidFill>
                          <a:schemeClr val="bg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
                          <a:srgbClr val="FF0000"/>
                        </a:buClr>
                        <a:buSzTx/>
                        <a:buFont typeface="Wingdings" charset="2"/>
                        <a:buNone/>
                        <a:tabLst/>
                        <a:defRPr/>
                      </a:pPr>
                      <a:r>
                        <a:rPr lang="en-US" sz="1800" dirty="0" smtClean="0">
                          <a:solidFill>
                            <a:schemeClr val="bg1"/>
                          </a:solidFill>
                          <a:latin typeface="Akzidenz Grotesk BE"/>
                          <a:cs typeface="Akzidenz Grotesk BE"/>
                        </a:rPr>
                        <a:t>Self-contained web product with additional, locally-run functions. </a:t>
                      </a:r>
                    </a:p>
                    <a:p>
                      <a:pPr marL="0" indent="0">
                        <a:buClr>
                          <a:srgbClr val="FF0000"/>
                        </a:buClr>
                        <a:buFont typeface="Wingdings" charset="2"/>
                        <a:buNone/>
                      </a:pPr>
                      <a:endParaRPr lang="en-US" sz="1800" dirty="0" smtClean="0">
                        <a:solidFill>
                          <a:schemeClr val="bg1"/>
                        </a:solidFill>
                        <a:latin typeface="Akzidenz Grotesk BE"/>
                        <a:cs typeface="Akzidenz Grotesk BE"/>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r>
              <a:tr h="1443812">
                <a:tc>
                  <a:txBody>
                    <a:bodyPr/>
                    <a:lstStyle/>
                    <a:p>
                      <a:pPr marL="0" marR="0" indent="0" algn="l" defTabSz="457200" rtl="0" eaLnBrk="1" fontAlgn="auto" latinLnBrk="0" hangingPunct="1">
                        <a:lnSpc>
                          <a:spcPct val="100000"/>
                        </a:lnSpc>
                        <a:spcBef>
                          <a:spcPts val="0"/>
                        </a:spcBef>
                        <a:spcAft>
                          <a:spcPts val="0"/>
                        </a:spcAft>
                        <a:buClr>
                          <a:srgbClr val="FF0000"/>
                        </a:buClr>
                        <a:buSzTx/>
                        <a:buFont typeface="Wingdings" charset="2"/>
                        <a:buNone/>
                        <a:tabLst/>
                        <a:defRPr/>
                      </a:pPr>
                      <a:r>
                        <a:rPr lang="en-US" sz="1800" b="1" dirty="0" smtClean="0">
                          <a:solidFill>
                            <a:schemeClr val="bg1"/>
                          </a:solidFill>
                          <a:latin typeface="Akzidenz Grotesk BE"/>
                          <a:cs typeface="Akzidenz Grotesk BE"/>
                        </a:rPr>
                        <a:t>App</a:t>
                      </a:r>
                    </a:p>
                    <a:p>
                      <a:pPr marL="285750" indent="-285750">
                        <a:buClr>
                          <a:srgbClr val="FF0000"/>
                        </a:buClr>
                        <a:buFont typeface="Wingdings" charset="2"/>
                        <a:buChar char="§"/>
                      </a:pPr>
                      <a:endParaRPr lang="en-US" sz="1800" dirty="0" smtClean="0">
                        <a:solidFill>
                          <a:schemeClr val="bg1"/>
                        </a:solidFill>
                        <a:latin typeface="Akzidenz Grotesk BE"/>
                        <a:cs typeface="Akzidenz Grotesk BE"/>
                      </a:endParaRP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solidFill>
                          <a:schemeClr val="bg1"/>
                        </a:solidFill>
                      </a:endParaRP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
                          <a:srgbClr val="FF0000"/>
                        </a:buClr>
                        <a:buSzTx/>
                        <a:buFont typeface="Wingdings" charset="2"/>
                        <a:buNone/>
                        <a:tabLst/>
                        <a:defRPr/>
                      </a:pPr>
                      <a:r>
                        <a:rPr lang="en-US" sz="1800" dirty="0" smtClean="0">
                          <a:solidFill>
                            <a:schemeClr val="bg1"/>
                          </a:solidFill>
                          <a:latin typeface="Akzidenz Grotesk BE"/>
                          <a:cs typeface="Akzidenz Grotesk BE"/>
                        </a:rPr>
                        <a:t>Locally-stored and locally-run, software package. </a:t>
                      </a:r>
                    </a:p>
                    <a:p>
                      <a:pPr marL="0" indent="0">
                        <a:buClr>
                          <a:srgbClr val="FF0000"/>
                        </a:buClr>
                        <a:buFont typeface="Wingdings" charset="2"/>
                        <a:buNone/>
                      </a:pPr>
                      <a:endParaRPr lang="en-US" sz="1800" dirty="0" smtClean="0">
                        <a:solidFill>
                          <a:schemeClr val="bg1"/>
                        </a:solidFill>
                        <a:latin typeface="Akzidenz Grotesk BE"/>
                        <a:cs typeface="Akzidenz Grotesk BE"/>
                      </a:endParaRP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5" name="Content Placeholder 2"/>
          <p:cNvSpPr>
            <a:spLocks noGrp="1"/>
          </p:cNvSpPr>
          <p:nvPr>
            <p:ph idx="1"/>
          </p:nvPr>
        </p:nvSpPr>
        <p:spPr>
          <a:xfrm>
            <a:off x="457200" y="1968233"/>
            <a:ext cx="8209367" cy="491794"/>
          </a:xfrm>
        </p:spPr>
        <p:txBody>
          <a:bodyPr/>
          <a:lstStyle/>
          <a:p>
            <a:pPr marL="0" indent="0">
              <a:buNone/>
            </a:pPr>
            <a:r>
              <a:rPr lang="en-US" sz="2000" dirty="0" smtClean="0">
                <a:latin typeface="Akzidenz Grotesk BE"/>
                <a:cs typeface="Akzidenz Grotesk BE"/>
              </a:rPr>
              <a:t>Often, both are called for, and complement each other:</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69535891"/>
      </p:ext>
    </p:extLst>
  </p:cSld>
  <p:clrMapOvr>
    <a:masterClrMapping/>
  </p:clrMapOvr>
  <mc:AlternateContent xmlns:mc="http://schemas.openxmlformats.org/markup-compatibility/2006" xmlns:p14="http://schemas.microsoft.com/office/powerpoint/2010/main">
    <mc:Choice Requires="p14">
      <p:transition p14:dur="400" advTm="80019">
        <p:fade/>
      </p:transition>
    </mc:Choice>
    <mc:Fallback xmlns="">
      <p:transition advTm="800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014-11-18 16.38.0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8340" y="1851240"/>
            <a:ext cx="2403216" cy="4272383"/>
          </a:xfrm>
          <a:prstGeom prst="rect">
            <a:avLst/>
          </a:prstGeom>
        </p:spPr>
      </p:pic>
      <p:pic>
        <p:nvPicPr>
          <p:cNvPr id="9" name="Picture 8" descr="2014-11-18 16.38.4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12455" y="1840568"/>
            <a:ext cx="2431102" cy="4321959"/>
          </a:xfrm>
          <a:prstGeom prst="rect">
            <a:avLst/>
          </a:prstGeom>
        </p:spPr>
      </p:pic>
      <p:pic>
        <p:nvPicPr>
          <p:cNvPr id="11" name="Picture 10" descr="Clicks.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56033" y="1264197"/>
            <a:ext cx="2923015" cy="5441403"/>
          </a:xfrm>
          <a:prstGeom prst="rect">
            <a:avLst/>
          </a:prstGeom>
        </p:spPr>
      </p:pic>
      <p:pic>
        <p:nvPicPr>
          <p:cNvPr id="12" name="Picture 11" descr="Clicks.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812419" y="1264197"/>
            <a:ext cx="2923015" cy="5441403"/>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840274158"/>
      </p:ext>
    </p:extLst>
  </p:cSld>
  <p:clrMapOvr>
    <a:masterClrMapping/>
  </p:clrMapOvr>
  <mc:AlternateContent xmlns:mc="http://schemas.openxmlformats.org/markup-compatibility/2006" xmlns:p14="http://schemas.microsoft.com/office/powerpoint/2010/main">
    <mc:Choice Requires="p14">
      <p:transition p14:dur="400" advTm="34886">
        <p:fade/>
      </p:transition>
    </mc:Choice>
    <mc:Fallback xmlns="">
      <p:transition advTm="348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Best Practices</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649234262"/>
              </p:ext>
            </p:extLst>
          </p:nvPr>
        </p:nvGraphicFramePr>
        <p:xfrm>
          <a:off x="457200" y="1934317"/>
          <a:ext cx="8229600" cy="4265150"/>
        </p:xfrm>
        <a:graphic>
          <a:graphicData uri="http://schemas.openxmlformats.org/drawingml/2006/table">
            <a:tbl>
              <a:tblPr firstRow="1" bandRow="1">
                <a:tableStyleId>{5C22544A-7EE6-4342-B048-85BDC9FD1C3A}</a:tableStyleId>
              </a:tblPr>
              <a:tblGrid>
                <a:gridCol w="4001773"/>
                <a:gridCol w="220878"/>
                <a:gridCol w="4006949"/>
              </a:tblGrid>
              <a:tr h="42646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smtClean="0">
                          <a:solidFill>
                            <a:schemeClr val="bg1"/>
                          </a:solidFill>
                          <a:latin typeface="Akzidenz Grotesk BE"/>
                          <a:cs typeface="Akzidenz Grotesk BE"/>
                        </a:rPr>
                        <a:t>Web for Discovery</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endParaRPr lang="en-US" sz="2000" dirty="0">
                        <a:solidFill>
                          <a:schemeClr val="bg1"/>
                        </a:solidFill>
                      </a:endParaRPr>
                    </a:p>
                  </a:txBody>
                  <a:tcP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smtClean="0">
                          <a:solidFill>
                            <a:schemeClr val="bg1"/>
                          </a:solidFill>
                          <a:latin typeface="Akzidenz Grotesk BE"/>
                          <a:cs typeface="Akzidenz Grotesk BE"/>
                        </a:rPr>
                        <a:t>Apps for Access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r>
              <a:tr h="1919343">
                <a:tc>
                  <a:txBody>
                    <a:bodyPr/>
                    <a:lstStyle/>
                    <a:p>
                      <a:pPr marL="285750" indent="-285750">
                        <a:buClr>
                          <a:srgbClr val="FF0000"/>
                        </a:buClr>
                        <a:buFont typeface="Wingdings" charset="2"/>
                        <a:buChar char="§"/>
                      </a:pPr>
                      <a:r>
                        <a:rPr lang="en-US" sz="1800" dirty="0" smtClean="0">
                          <a:solidFill>
                            <a:schemeClr val="bg1"/>
                          </a:solidFill>
                          <a:latin typeface="Akzidenz Grotesk BE"/>
                          <a:cs typeface="Akzidenz Grotesk BE"/>
                        </a:rPr>
                        <a:t>Content can be found with search, and sites linked. </a:t>
                      </a:r>
                    </a:p>
                    <a:p>
                      <a:pPr marL="285750" indent="-285750">
                        <a:buClr>
                          <a:srgbClr val="FF0000"/>
                        </a:buClr>
                        <a:buFont typeface="Wingdings" charset="2"/>
                        <a:buChar char="§"/>
                      </a:pPr>
                      <a:r>
                        <a:rPr lang="en-US" sz="1800" dirty="0" smtClean="0">
                          <a:solidFill>
                            <a:schemeClr val="bg1"/>
                          </a:solidFill>
                          <a:latin typeface="Akzidenz Grotesk BE"/>
                          <a:cs typeface="Akzidenz Grotesk BE"/>
                        </a:rPr>
                        <a:t>Easy to build with well-understood methods. </a:t>
                      </a:r>
                    </a:p>
                    <a:p>
                      <a:pPr marL="285750" indent="-285750">
                        <a:buClr>
                          <a:srgbClr val="FF0000"/>
                        </a:buClr>
                        <a:buFont typeface="Wingdings" charset="2"/>
                        <a:buChar char="§"/>
                      </a:pPr>
                      <a:r>
                        <a:rPr lang="en-US" sz="1800" dirty="0" smtClean="0">
                          <a:solidFill>
                            <a:schemeClr val="bg1"/>
                          </a:solidFill>
                          <a:latin typeface="Akzidenz Grotesk BE"/>
                          <a:cs typeface="Akzidenz Grotesk BE"/>
                        </a:rPr>
                        <a:t>Can be made to work on any connected device. </a:t>
                      </a: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a:solidFill>
                          <a:schemeClr val="bg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285750" indent="-285750">
                        <a:buClr>
                          <a:srgbClr val="FF0000"/>
                        </a:buClr>
                        <a:buFont typeface="Wingdings" charset="2"/>
                        <a:buChar char="§"/>
                      </a:pPr>
                      <a:r>
                        <a:rPr lang="en-US" sz="1800" dirty="0" smtClean="0">
                          <a:solidFill>
                            <a:schemeClr val="bg1"/>
                          </a:solidFill>
                          <a:latin typeface="Akzidenz Grotesk BE"/>
                          <a:cs typeface="Akzidenz Grotesk BE"/>
                        </a:rPr>
                        <a:t>Highest performance, best look and feel.</a:t>
                      </a:r>
                    </a:p>
                    <a:p>
                      <a:pPr marL="285750" indent="-285750">
                        <a:buClr>
                          <a:srgbClr val="FF0000"/>
                        </a:buClr>
                        <a:buFont typeface="Wingdings" charset="2"/>
                        <a:buChar char="§"/>
                      </a:pPr>
                      <a:r>
                        <a:rPr lang="en-US" sz="1800" dirty="0" smtClean="0">
                          <a:solidFill>
                            <a:schemeClr val="bg1"/>
                          </a:solidFill>
                          <a:latin typeface="Akzidenz Grotesk BE"/>
                          <a:cs typeface="Akzidenz Grotesk BE"/>
                        </a:rPr>
                        <a:t>Can work without network.</a:t>
                      </a:r>
                    </a:p>
                    <a:p>
                      <a:pPr marL="285750" indent="-285750">
                        <a:buClr>
                          <a:srgbClr val="FF0000"/>
                        </a:buClr>
                        <a:buFont typeface="Wingdings" charset="2"/>
                        <a:buChar char="§"/>
                      </a:pPr>
                      <a:r>
                        <a:rPr lang="en-US" sz="1800" dirty="0" smtClean="0">
                          <a:solidFill>
                            <a:schemeClr val="bg1"/>
                          </a:solidFill>
                          <a:latin typeface="Akzidenz Grotesk BE"/>
                          <a:cs typeface="Akzidenz Grotesk BE"/>
                        </a:rPr>
                        <a:t>Access to all device and OS features. </a:t>
                      </a: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r>
              <a:tr h="1919343">
                <a:tc>
                  <a:txBody>
                    <a:bodyPr/>
                    <a:lstStyle/>
                    <a:p>
                      <a:pPr marL="285750" indent="-285750">
                        <a:buClr>
                          <a:srgbClr val="FF0000"/>
                        </a:buClr>
                        <a:buFont typeface="Wingdings" charset="2"/>
                        <a:buChar char="§"/>
                      </a:pPr>
                      <a:r>
                        <a:rPr lang="en-US" sz="1800" dirty="0" smtClean="0">
                          <a:solidFill>
                            <a:schemeClr val="bg1"/>
                          </a:solidFill>
                          <a:latin typeface="Akzidenz Grotesk BE"/>
                          <a:cs typeface="Akzidenz Grotesk BE"/>
                        </a:rPr>
                        <a:t>Requires connection for any use</a:t>
                      </a:r>
                    </a:p>
                    <a:p>
                      <a:pPr marL="285750" indent="-285750">
                        <a:buClr>
                          <a:srgbClr val="FF0000"/>
                        </a:buClr>
                        <a:buFont typeface="Wingdings" charset="2"/>
                        <a:buChar char="§"/>
                      </a:pPr>
                      <a:r>
                        <a:rPr lang="en-US" sz="1800" dirty="0" smtClean="0">
                          <a:solidFill>
                            <a:schemeClr val="bg1"/>
                          </a:solidFill>
                          <a:latin typeface="Akzidenz Grotesk BE"/>
                          <a:cs typeface="Akzidenz Grotesk BE"/>
                        </a:rPr>
                        <a:t>No access to many device and OS features</a:t>
                      </a:r>
                    </a:p>
                    <a:p>
                      <a:pPr marL="285750" indent="-285750">
                        <a:buClr>
                          <a:srgbClr val="FF0000"/>
                        </a:buClr>
                        <a:buFont typeface="Wingdings" charset="2"/>
                        <a:buChar char="§"/>
                      </a:pPr>
                      <a:r>
                        <a:rPr lang="en-US" sz="1800" dirty="0" smtClean="0">
                          <a:solidFill>
                            <a:schemeClr val="bg1"/>
                          </a:solidFill>
                          <a:latin typeface="Akzidenz Grotesk BE"/>
                          <a:cs typeface="Akzidenz Grotesk BE"/>
                        </a:rPr>
                        <a:t>Special considerations required for good performance on a variety of device. </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solidFill>
                          <a:schemeClr val="bg1"/>
                        </a:solidFill>
                      </a:endParaRP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Clr>
                          <a:srgbClr val="FF0000"/>
                        </a:buClr>
                        <a:buFont typeface="Wingdings" charset="2"/>
                        <a:buChar char="§"/>
                      </a:pPr>
                      <a:r>
                        <a:rPr lang="en-US" sz="1800" dirty="0" smtClean="0">
                          <a:solidFill>
                            <a:schemeClr val="bg1"/>
                          </a:solidFill>
                          <a:latin typeface="Akzidenz Grotesk BE"/>
                          <a:cs typeface="Akzidenz Grotesk BE"/>
                        </a:rPr>
                        <a:t>Must be installed, cannot be searched for.</a:t>
                      </a:r>
                    </a:p>
                    <a:p>
                      <a:pPr marL="285750" indent="-285750">
                        <a:buClr>
                          <a:srgbClr val="FF0000"/>
                        </a:buClr>
                        <a:buFont typeface="Wingdings" charset="2"/>
                        <a:buChar char="§"/>
                      </a:pPr>
                      <a:r>
                        <a:rPr lang="en-US" sz="1800" dirty="0" smtClean="0">
                          <a:solidFill>
                            <a:schemeClr val="bg1"/>
                          </a:solidFill>
                          <a:latin typeface="Akzidenz Grotesk BE"/>
                          <a:cs typeface="Akzidenz Grotesk BE"/>
                        </a:rPr>
                        <a:t>Content updates can be difficult. </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289931649"/>
      </p:ext>
    </p:extLst>
  </p:cSld>
  <p:clrMapOvr>
    <a:masterClrMapping/>
  </p:clrMapOvr>
  <mc:AlternateContent xmlns:mc="http://schemas.openxmlformats.org/markup-compatibility/2006" xmlns:p14="http://schemas.microsoft.com/office/powerpoint/2010/main">
    <mc:Choice Requires="p14">
      <p:transition p14:dur="400" advTm="127422">
        <p:fade/>
      </p:transition>
    </mc:Choice>
    <mc:Fallback xmlns="">
      <p:transition advTm="1274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a:srcRect l="20719" t="18629" r="13564" b="14909"/>
          <a:stretch/>
        </p:blipFill>
        <p:spPr>
          <a:xfrm>
            <a:off x="1532585" y="1186831"/>
            <a:ext cx="6478073" cy="5072302"/>
          </a:xfrm>
          <a:prstGeom prst="rect">
            <a:avLst/>
          </a:prstGeom>
        </p:spPr>
      </p:pic>
      <p:sp>
        <p:nvSpPr>
          <p:cNvPr id="6" name="Rectangle 5"/>
          <p:cNvSpPr/>
          <p:nvPr/>
        </p:nvSpPr>
        <p:spPr>
          <a:xfrm>
            <a:off x="7469746" y="5628068"/>
            <a:ext cx="540913" cy="67113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2" name="Picture 1"/>
          <p:cNvPicPr>
            <a:picLocks noChangeAspect="1"/>
          </p:cNvPicPr>
          <p:nvPr/>
        </p:nvPicPr>
        <p:blipFill>
          <a:blip r:embed="rId6"/>
          <a:stretch>
            <a:fillRect/>
          </a:stretch>
        </p:blipFill>
        <p:spPr>
          <a:xfrm>
            <a:off x="9276914" y="755172"/>
            <a:ext cx="4365938" cy="3270190"/>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116897917"/>
      </p:ext>
    </p:extLst>
  </p:cSld>
  <p:clrMapOvr>
    <a:masterClrMapping/>
  </p:clrMapOvr>
  <mc:AlternateContent xmlns:mc="http://schemas.openxmlformats.org/markup-compatibility/2006" xmlns:p14="http://schemas.microsoft.com/office/powerpoint/2010/main">
    <mc:Choice Requires="p14">
      <p:transition p14:dur="400" advTm="51178">
        <p:fade/>
      </p:transition>
    </mc:Choice>
    <mc:Fallback xmlns="">
      <p:transition advTm="511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203203</TotalTime>
  <Words>1984</Words>
  <Application>Microsoft Macintosh PowerPoint</Application>
  <PresentationFormat>On-screen Show (4:3)</PresentationFormat>
  <Paragraphs>130</Paragraphs>
  <Slides>11</Slides>
  <Notes>11</Notes>
  <HiddenSlides>0</HiddenSlides>
  <MMClips>11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Akzidenz Grotesk BE</vt:lpstr>
      <vt:lpstr>Akzidenz Grotesk BE Md</vt:lpstr>
      <vt:lpstr>Arial</vt:lpstr>
      <vt:lpstr>Berthold Akzidenz Grotesk Medium</vt:lpstr>
      <vt:lpstr>Calibri</vt:lpstr>
      <vt:lpstr>Palatino</vt:lpstr>
      <vt:lpstr>Wingdings</vt:lpstr>
      <vt:lpstr>Office Theme</vt:lpstr>
      <vt:lpstr>PowerPoint Presentation</vt:lpstr>
      <vt:lpstr>PowerPoint Presentation</vt:lpstr>
      <vt:lpstr>PowerPoint Presentation</vt:lpstr>
      <vt:lpstr>PowerPoint Presentation</vt:lpstr>
      <vt:lpstr>Web or App?</vt:lpstr>
      <vt:lpstr>Web or App?</vt:lpstr>
      <vt:lpstr>PowerPoint Presentation</vt:lpstr>
      <vt:lpstr>Best Practices</vt:lpstr>
      <vt:lpstr>PowerPoint Presentation</vt:lpstr>
      <vt:lpstr>There’s More to Each Choice</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Hoober</dc:creator>
  <cp:lastModifiedBy>Steven Hoobr</cp:lastModifiedBy>
  <cp:revision>1382</cp:revision>
  <cp:lastPrinted>2013-04-15T23:35:07Z</cp:lastPrinted>
  <dcterms:created xsi:type="dcterms:W3CDTF">2011-10-30T17:26:39Z</dcterms:created>
  <dcterms:modified xsi:type="dcterms:W3CDTF">2016-03-11T04:59:36Z</dcterms:modified>
</cp:coreProperties>
</file>