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591" r:id="rId2"/>
    <p:sldId id="601" r:id="rId3"/>
    <p:sldId id="608" r:id="rId4"/>
    <p:sldId id="605" r:id="rId5"/>
    <p:sldId id="606" r:id="rId6"/>
    <p:sldId id="607" r:id="rId7"/>
    <p:sldId id="609" r:id="rId8"/>
    <p:sldId id="610" r:id="rId9"/>
    <p:sldId id="61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5" autoAdjust="0"/>
    <p:restoredTop sz="70439" autoAdjust="0"/>
  </p:normalViewPr>
  <p:slideViewPr>
    <p:cSldViewPr snapToGrid="0" snapToObjects="1">
      <p:cViewPr varScale="1">
        <p:scale>
          <a:sx n="90" d="100"/>
          <a:sy n="90" d="100"/>
        </p:scale>
        <p:origin x="1504"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3/10/16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we’ll start talking more about how people use the</a:t>
            </a:r>
            <a:r>
              <a:rPr lang="en-US" sz="1200" kern="1200" baseline="0" dirty="0" smtClean="0">
                <a:solidFill>
                  <a:schemeClr val="tx1"/>
                </a:solidFill>
                <a:effectLst/>
                <a:latin typeface="+mn-lt"/>
                <a:ea typeface="+mn-ea"/>
                <a:cs typeface="+mn-cs"/>
              </a:rPr>
              <a:t> varying range of devices they actually carry, and how they interface with the technology of the computer terminals in their pockets.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45403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both of these, don’t</a:t>
            </a:r>
            <a:r>
              <a:rPr lang="en-US" sz="1200" kern="1200" baseline="0" dirty="0" smtClean="0">
                <a:solidFill>
                  <a:schemeClr val="tx1"/>
                </a:solidFill>
                <a:effectLst/>
                <a:latin typeface="+mn-lt"/>
                <a:ea typeface="+mn-ea"/>
                <a:cs typeface="+mn-cs"/>
              </a:rPr>
              <a:t> worry about the dates. It takes a while to get the data in, and the market doesn’t change fast. This is true today, I am sure.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12904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180288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3) Platform Choices</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quirksmode.org/blog/archives/2015/05/web_vs_native_l.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thenextweb.com/dd/2014/02/08/decide-responsive-website-native-mobile-ap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aringfireball.net/2014/04/rethinking_what_we_mean_by_mobile_we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research.microsoft.com/en-us/people/mickens/ToWashItAllAway.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communities-dominate.blogs.com/brands/2014/08/the-comprehensive-app-economics-blog-2014-yes-peak-app-is-apt-name-sheer-disaster-industry-with-only.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visionmobile.com/blog/2015/02/app-developer-trends-q1-2015/" TargetMode="External"/><Relationship Id="rId4" Type="http://schemas.openxmlformats.org/officeDocument/2006/relationships/image" Target="../media/image4.tif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quirksmode.org/blog/archives/2015/05/tools_dont_solv.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10"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3) Platform Choices</a:t>
            </a:r>
            <a:br>
              <a:rPr lang="en-US" sz="3200" i="1" dirty="0">
                <a:solidFill>
                  <a:schemeClr val="bg1"/>
                </a:solidFill>
              </a:rPr>
            </a:br>
            <a:r>
              <a:rPr lang="en-US" sz="3200" i="1" dirty="0">
                <a:solidFill>
                  <a:schemeClr val="bg1"/>
                </a:solidFill>
              </a:rPr>
              <a:t>    </a:t>
            </a:r>
            <a:r>
              <a:rPr lang="en-US" sz="3200" b="1" i="1" dirty="0" smtClean="0">
                <a:solidFill>
                  <a:schemeClr val="bg1"/>
                </a:solidFill>
              </a:rPr>
              <a:t> </a:t>
            </a:r>
            <a:r>
              <a:rPr lang="en-US" sz="3200" b="1" dirty="0" smtClean="0">
                <a:solidFill>
                  <a:schemeClr val="bg1"/>
                </a:solidFill>
                <a:latin typeface="Akzidenz Grotesk BE"/>
                <a:cs typeface="Akzidenz Grotesk BE"/>
              </a:rPr>
              <a:t>Resources</a:t>
            </a:r>
            <a:endParaRPr lang="en-US" sz="3200" dirty="0">
              <a:solidFill>
                <a:srgbClr val="FFFFFF"/>
              </a:solidFill>
            </a:endParaRPr>
          </a:p>
        </p:txBody>
      </p:sp>
      <p:sp>
        <p:nvSpPr>
          <p:cNvPr id="11"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We'll get to more of this in the next two lessons, so I've reserved the detailed references there, but here are a few </a:t>
            </a:r>
            <a:r>
              <a:rPr lang="en-US" sz="2000" dirty="0" smtClean="0">
                <a:solidFill>
                  <a:srgbClr val="FFFFFF"/>
                </a:solidFill>
                <a:latin typeface="Akzidenz Grotesk BE"/>
                <a:cs typeface="Akzidenz Grotesk BE"/>
              </a:rPr>
              <a:t>more </a:t>
            </a:r>
            <a:r>
              <a:rPr lang="en-US" sz="2000" dirty="0">
                <a:solidFill>
                  <a:srgbClr val="FFFFFF"/>
                </a:solidFill>
                <a:latin typeface="Akzidenz Grotesk BE"/>
                <a:cs typeface="Akzidenz Grotesk BE"/>
              </a:rPr>
              <a:t>articles to review </a:t>
            </a:r>
            <a:r>
              <a:rPr lang="en-US" sz="2000" dirty="0" smtClean="0">
                <a:solidFill>
                  <a:srgbClr val="FFFFFF"/>
                </a:solidFill>
                <a:latin typeface="Akzidenz Grotesk BE"/>
                <a:cs typeface="Akzidenz Grotesk BE"/>
              </a:rPr>
              <a:t>so you may </a:t>
            </a:r>
            <a:r>
              <a:rPr lang="en-US" sz="2000" dirty="0">
                <a:solidFill>
                  <a:srgbClr val="FFFFFF"/>
                </a:solidFill>
                <a:latin typeface="Akzidenz Grotesk BE"/>
                <a:cs typeface="Akzidenz Grotesk BE"/>
              </a:rPr>
              <a:t>think about how we frame </a:t>
            </a:r>
            <a:r>
              <a:rPr lang="en-US" sz="2000" dirty="0" smtClean="0">
                <a:solidFill>
                  <a:srgbClr val="FFFFFF"/>
                </a:solidFill>
                <a:latin typeface="Akzidenz Grotesk BE"/>
                <a:cs typeface="Akzidenz Grotesk BE"/>
              </a:rPr>
              <a:t>mobile needs, </a:t>
            </a:r>
            <a:r>
              <a:rPr lang="en-US" sz="2000" dirty="0">
                <a:solidFill>
                  <a:srgbClr val="FFFFFF"/>
                </a:solidFill>
                <a:latin typeface="Akzidenz Grotesk BE"/>
                <a:cs typeface="Akzidenz Grotesk BE"/>
              </a:rPr>
              <a:t>and how devices are used. </a:t>
            </a: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Platform Choices</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862870"/>
          </a:xfrm>
          <a:prstGeom prst="rect">
            <a:avLst/>
          </a:prstGeom>
          <a:noFill/>
        </p:spPr>
        <p:txBody>
          <a:bodyPr wrap="square" rtlCol="0">
            <a:spAutoFit/>
          </a:bodyPr>
          <a:lstStyle/>
          <a:p>
            <a:r>
              <a:rPr lang="en-US" sz="3200" dirty="0">
                <a:solidFill>
                  <a:srgbClr val="F2806C"/>
                </a:solidFill>
                <a:latin typeface="Palatino"/>
                <a:cs typeface="Palatino"/>
              </a:rPr>
              <a:t>Web vs. native: let’s concede </a:t>
            </a:r>
            <a:r>
              <a:rPr lang="en-US" sz="3200" dirty="0" smtClean="0">
                <a:solidFill>
                  <a:srgbClr val="F2806C"/>
                </a:solidFill>
                <a:latin typeface="Palatino"/>
                <a:cs typeface="Palatino"/>
              </a:rPr>
              <a:t>defeat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http://www.quirksmode.org/blog/archives/2015/05/</a:t>
            </a:r>
            <a:r>
              <a:rPr lang="en-US" sz="2000" dirty="0" smtClean="0">
                <a:solidFill>
                  <a:schemeClr val="accent6">
                    <a:lumMod val="75000"/>
                  </a:schemeClr>
                </a:solidFill>
                <a:latin typeface="Akzidenz Grotesk BE"/>
                <a:cs typeface="Akzidenz Grotesk BE"/>
                <a:hlinkClick r:id="rId3"/>
              </a:rPr>
              <a:t>web_vs_native_l.html</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BONUS – New since the original presentation, PPK posted a </a:t>
            </a:r>
            <a:r>
              <a:rPr lang="en-US" sz="2000" dirty="0" err="1" smtClean="0">
                <a:solidFill>
                  <a:schemeClr val="bg1"/>
                </a:solidFill>
                <a:latin typeface="Akzidenz Grotesk BE"/>
                <a:cs typeface="Akzidenz Grotesk BE"/>
              </a:rPr>
              <a:t>linkbait</a:t>
            </a:r>
            <a:r>
              <a:rPr lang="en-US" sz="2000" dirty="0" smtClean="0">
                <a:solidFill>
                  <a:schemeClr val="bg1"/>
                </a:solidFill>
                <a:latin typeface="Akzidenz Grotesk BE"/>
                <a:cs typeface="Akzidenz Grotesk BE"/>
              </a:rPr>
              <a:t> headline article that in fact addresses the exact point I make: There’s no either/or, but they each have their own points and it’s dumb to try to emulate native on Web. Let it be the Web! </a:t>
            </a:r>
            <a:endParaRPr lang="en-US" sz="2000" dirty="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It’s time to </a:t>
            </a:r>
            <a:r>
              <a:rPr lang="en-US" sz="2000" i="1" dirty="0" err="1">
                <a:solidFill>
                  <a:schemeClr val="bg1"/>
                </a:solidFill>
                <a:latin typeface="Akzidenz Grotesk BE"/>
                <a:cs typeface="Akzidenz Grotesk BE"/>
              </a:rPr>
              <a:t>recognise</a:t>
            </a:r>
            <a:r>
              <a:rPr lang="en-US" sz="2000" i="1" dirty="0">
                <a:solidFill>
                  <a:schemeClr val="bg1"/>
                </a:solidFill>
                <a:latin typeface="Akzidenz Grotesk BE"/>
                <a:cs typeface="Akzidenz Grotesk BE"/>
              </a:rPr>
              <a:t> that this is the wrong approach. We shouldn’t try to compete with native apps in terms set by the native apps. Instead, we should concentrate on the unique web selling points: its reach, which, more or less by definition, encompasses all native platforms, URLs, which are fantastically useful and don’t work in a native environment, and its hassle-free quality.</a:t>
            </a:r>
          </a:p>
          <a:p>
            <a:pPr>
              <a:buClr>
                <a:srgbClr val="E9213C"/>
              </a:buClr>
            </a:pP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17962419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832093"/>
          </a:xfrm>
          <a:prstGeom prst="rect">
            <a:avLst/>
          </a:prstGeom>
          <a:noFill/>
        </p:spPr>
        <p:txBody>
          <a:bodyPr wrap="square" rtlCol="0">
            <a:spAutoFit/>
          </a:bodyPr>
          <a:lstStyle/>
          <a:p>
            <a:r>
              <a:rPr lang="en-US" sz="3200" dirty="0">
                <a:solidFill>
                  <a:srgbClr val="F2806C"/>
                </a:solidFill>
                <a:latin typeface="Palatino"/>
                <a:cs typeface="Palatino"/>
              </a:rPr>
              <a:t>How to decide between a responsive website or a native mobile </a:t>
            </a:r>
            <a:r>
              <a:rPr lang="en-US" sz="3200" dirty="0" smtClean="0">
                <a:solidFill>
                  <a:srgbClr val="F2806C"/>
                </a:solidFill>
                <a:latin typeface="Palatino"/>
                <a:cs typeface="Palatino"/>
              </a:rPr>
              <a:t>app</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err="1">
                <a:solidFill>
                  <a:schemeClr val="accent6">
                    <a:lumMod val="75000"/>
                  </a:schemeClr>
                </a:solidFill>
                <a:latin typeface="Akzidenz Grotesk BE"/>
                <a:cs typeface="Akzidenz Grotesk BE"/>
                <a:hlinkClick r:id="rId3"/>
              </a:rPr>
              <a:t>thenextweb.com</a:t>
            </a:r>
            <a:r>
              <a:rPr lang="en-US" sz="2000" dirty="0">
                <a:solidFill>
                  <a:schemeClr val="accent6">
                    <a:lumMod val="75000"/>
                  </a:schemeClr>
                </a:solidFill>
                <a:latin typeface="Akzidenz Grotesk BE"/>
                <a:cs typeface="Akzidenz Grotesk BE"/>
                <a:hlinkClick r:id="rId3"/>
              </a:rPr>
              <a:t>/</a:t>
            </a:r>
            <a:r>
              <a:rPr lang="en-US" sz="2000" dirty="0" err="1">
                <a:solidFill>
                  <a:schemeClr val="accent6">
                    <a:lumMod val="75000"/>
                  </a:schemeClr>
                </a:solidFill>
                <a:latin typeface="Akzidenz Grotesk BE"/>
                <a:cs typeface="Akzidenz Grotesk BE"/>
                <a:hlinkClick r:id="rId3"/>
              </a:rPr>
              <a:t>dd</a:t>
            </a:r>
            <a:r>
              <a:rPr lang="en-US" sz="2000" dirty="0">
                <a:solidFill>
                  <a:schemeClr val="accent6">
                    <a:lumMod val="75000"/>
                  </a:schemeClr>
                </a:solidFill>
                <a:latin typeface="Akzidenz Grotesk BE"/>
                <a:cs typeface="Akzidenz Grotesk BE"/>
                <a:hlinkClick r:id="rId3"/>
              </a:rPr>
              <a:t>/2014/02/08/decide-responsive-website-native-mobile-app/</a:t>
            </a:r>
            <a:endParaRPr lang="en-US" sz="2000" dirty="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Long, detailed article, but it does start with the basic premise that they do different things, so it may not be a choice. </a:t>
            </a:r>
          </a:p>
          <a:p>
            <a:pPr>
              <a:buClr>
                <a:srgbClr val="E9213C"/>
              </a:buClr>
            </a:pPr>
            <a:endParaRPr lang="en-US" i="1" dirty="0" smtClean="0">
              <a:solidFill>
                <a:srgbClr val="FFFFFF"/>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If your company can afford it, it’s highly recommended that you build both a responsive site and a native mobile app in order to help your business work towards capturing the attention of your entire mobile audience. The native mobile app will provide a mobile centric experience for your existing and most loyal customers, while your responsive website can help provide an optimized experience to new and old visitors browsing your website or discovering it for the very first time.</a:t>
            </a:r>
          </a:p>
        </p:txBody>
      </p:sp>
    </p:spTree>
    <p:extLst>
      <p:ext uri="{BB962C8B-B14F-4D97-AF65-F5344CB8AC3E}">
        <p14:creationId xmlns:p14="http://schemas.microsoft.com/office/powerpoint/2010/main" val="37680545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678204"/>
          </a:xfrm>
          <a:prstGeom prst="rect">
            <a:avLst/>
          </a:prstGeom>
          <a:noFill/>
        </p:spPr>
        <p:txBody>
          <a:bodyPr wrap="square" rtlCol="0">
            <a:spAutoFit/>
          </a:bodyPr>
          <a:lstStyle/>
          <a:p>
            <a:r>
              <a:rPr lang="en-US" sz="3200" dirty="0">
                <a:solidFill>
                  <a:srgbClr val="F2806C"/>
                </a:solidFill>
                <a:latin typeface="Palatino"/>
                <a:cs typeface="Palatino"/>
              </a:rPr>
              <a:t>Rethinking What We Mean by ‘Mobile Web</a:t>
            </a:r>
            <a:r>
              <a:rPr lang="en-US" sz="3200" dirty="0" smtClean="0">
                <a:solidFill>
                  <a:srgbClr val="F2806C"/>
                </a:solidFill>
                <a:latin typeface="Palatino"/>
                <a:cs typeface="Palatino"/>
              </a:rPr>
              <a: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http://daringfireball.net/2014/04/</a:t>
            </a:r>
            <a:r>
              <a:rPr lang="en-US" sz="2000" dirty="0" smtClean="0">
                <a:solidFill>
                  <a:schemeClr val="accent6">
                    <a:lumMod val="75000"/>
                  </a:schemeClr>
                </a:solidFill>
                <a:latin typeface="Akzidenz Grotesk BE"/>
                <a:cs typeface="Akzidenz Grotesk BE"/>
                <a:hlinkClick r:id="rId3"/>
              </a:rPr>
              <a:t>rethinking_what_we_mean_by_mobile_web</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am pretty sure I don’t agree with this movement, to make Web = = Internet,</a:t>
            </a:r>
            <a:r>
              <a:rPr lang="en-US" sz="2000" dirty="0">
                <a:solidFill>
                  <a:schemeClr val="bg1"/>
                </a:solidFill>
                <a:latin typeface="Akzidenz Grotesk BE"/>
                <a:cs typeface="Akzidenz Grotesk BE"/>
              </a:rPr>
              <a:t> </a:t>
            </a:r>
            <a:r>
              <a:rPr lang="en-US" sz="2000" dirty="0" smtClean="0">
                <a:solidFill>
                  <a:schemeClr val="bg1"/>
                </a:solidFill>
                <a:latin typeface="Akzidenz Grotesk BE"/>
                <a:cs typeface="Akzidenz Grotesk BE"/>
              </a:rPr>
              <a:t>but for our purposes the concept is nice, to get out of the either/or mindset.</a:t>
            </a:r>
          </a:p>
          <a:p>
            <a:pPr>
              <a:buClr>
                <a:srgbClr val="E9213C"/>
              </a:buClr>
            </a:pPr>
            <a:endParaRPr lang="en-US" sz="2000" i="1" dirty="0">
              <a:solidFill>
                <a:schemeClr val="bg1"/>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We shouldn’t think of the “web” as only what renders inside a web browser. The web is HTTP, and the open Internet. What exactly are people doing with these mobile apps? Largely, using the same services, which, on the desktop, they use in a web browser. Plus, on mobile, the difference between “apps” and “the web” is easily conflated. When I’m using </a:t>
            </a:r>
            <a:r>
              <a:rPr lang="en-US" i="1" dirty="0" err="1">
                <a:solidFill>
                  <a:srgbClr val="FFFFFF"/>
                </a:solidFill>
                <a:latin typeface="Akzidenz Grotesk BE"/>
                <a:cs typeface="Akzidenz Grotesk BE"/>
              </a:rPr>
              <a:t>Tweetbot</a:t>
            </a:r>
            <a:r>
              <a:rPr lang="en-US" i="1" dirty="0">
                <a:solidFill>
                  <a:srgbClr val="FFFFFF"/>
                </a:solidFill>
                <a:latin typeface="Akzidenz Grotesk BE"/>
                <a:cs typeface="Akzidenz Grotesk BE"/>
              </a:rPr>
              <a:t>, for example, much of my time in the app is spent reading web pages rendered in a web browser. Surely that’s true of mobile Facebook users, as well. What should that count as, “app” or “web”?</a:t>
            </a:r>
          </a:p>
        </p:txBody>
      </p:sp>
    </p:spTree>
    <p:extLst>
      <p:ext uri="{BB962C8B-B14F-4D97-AF65-F5344CB8AC3E}">
        <p14:creationId xmlns:p14="http://schemas.microsoft.com/office/powerpoint/2010/main" val="237444139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585871"/>
          </a:xfrm>
          <a:prstGeom prst="rect">
            <a:avLst/>
          </a:prstGeom>
          <a:noFill/>
        </p:spPr>
        <p:txBody>
          <a:bodyPr wrap="square" rtlCol="0">
            <a:spAutoFit/>
          </a:bodyPr>
          <a:lstStyle/>
          <a:p>
            <a:r>
              <a:rPr lang="en-US" sz="3200" dirty="0">
                <a:solidFill>
                  <a:srgbClr val="F2806C"/>
                </a:solidFill>
                <a:latin typeface="Palatino"/>
                <a:cs typeface="Palatino"/>
              </a:rPr>
              <a:t>To Wash It All </a:t>
            </a:r>
            <a:r>
              <a:rPr lang="en-US" sz="3200" dirty="0" smtClean="0">
                <a:solidFill>
                  <a:srgbClr val="F2806C"/>
                </a:solidFill>
                <a:latin typeface="Palatino"/>
                <a:cs typeface="Palatino"/>
              </a:rPr>
              <a:t>Away</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http://research.microsoft.com/en-us/people/mickens/</a:t>
            </a:r>
            <a:r>
              <a:rPr lang="en-US" sz="2000" dirty="0" smtClean="0">
                <a:solidFill>
                  <a:schemeClr val="accent6">
                    <a:lumMod val="75000"/>
                  </a:schemeClr>
                </a:solidFill>
                <a:latin typeface="Akzidenz Grotesk BE"/>
                <a:cs typeface="Akzidenz Grotesk BE"/>
                <a:hlinkClick r:id="rId3"/>
              </a:rPr>
              <a:t>ToWashItAllAway.pdf</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 PDF, but a good one so don’t let that scare you off. Not least as it’s just funny as hell. </a:t>
            </a:r>
          </a:p>
          <a:p>
            <a:pPr>
              <a:buClr>
                <a:srgbClr val="E9213C"/>
              </a:buClr>
            </a:pPr>
            <a:endParaRPr lang="en-US" sz="2000" i="1" dirty="0">
              <a:solidFill>
                <a:schemeClr val="bg1"/>
              </a:solidFill>
              <a:latin typeface="Akzidenz Grotesk BE"/>
              <a:cs typeface="Akzidenz Grotesk BE"/>
            </a:endParaRPr>
          </a:p>
          <a:p>
            <a:pPr>
              <a:buClr>
                <a:srgbClr val="E9213C"/>
              </a:buClr>
            </a:pPr>
            <a:r>
              <a:rPr lang="en-US" sz="2000" i="1" dirty="0">
                <a:solidFill>
                  <a:schemeClr val="bg1"/>
                </a:solidFill>
                <a:latin typeface="Akzidenz Grotesk BE"/>
                <a:cs typeface="Akzidenz Grotesk BE"/>
              </a:rPr>
              <a:t>T</a:t>
            </a:r>
            <a:r>
              <a:rPr lang="en-US" sz="2000" i="1" dirty="0" smtClean="0">
                <a:solidFill>
                  <a:schemeClr val="bg1"/>
                </a:solidFill>
                <a:latin typeface="Akzidenz Grotesk BE"/>
                <a:cs typeface="Akzidenz Grotesk BE"/>
              </a:rPr>
              <a:t>he World Wide </a:t>
            </a:r>
            <a:r>
              <a:rPr lang="en-US" sz="2000" i="1" dirty="0">
                <a:solidFill>
                  <a:schemeClr val="bg1"/>
                </a:solidFill>
                <a:latin typeface="Akzidenz Grotesk BE"/>
                <a:cs typeface="Akzidenz Grotesk BE"/>
              </a:rPr>
              <a:t>Web Consortium (W3C) provides “official” specifications</a:t>
            </a:r>
          </a:p>
          <a:p>
            <a:pPr>
              <a:buClr>
                <a:srgbClr val="E9213C"/>
              </a:buClr>
            </a:pPr>
            <a:r>
              <a:rPr lang="en-US" sz="2000" i="1" dirty="0">
                <a:solidFill>
                  <a:schemeClr val="bg1"/>
                </a:solidFill>
                <a:latin typeface="Akzidenz Grotesk BE"/>
                <a:cs typeface="Akzidenz Grotesk BE"/>
              </a:rPr>
              <a:t>for many client-side Web technologies. Unfortunately, </a:t>
            </a:r>
            <a:r>
              <a:rPr lang="en-US" sz="2000" i="1" dirty="0" smtClean="0">
                <a:solidFill>
                  <a:schemeClr val="bg1"/>
                </a:solidFill>
                <a:latin typeface="Akzidenz Grotesk BE"/>
                <a:cs typeface="Akzidenz Grotesk BE"/>
              </a:rPr>
              <a:t>these specifications </a:t>
            </a:r>
            <a:r>
              <a:rPr lang="en-US" sz="2000" i="1" dirty="0">
                <a:solidFill>
                  <a:schemeClr val="bg1"/>
                </a:solidFill>
                <a:latin typeface="Akzidenz Grotesk BE"/>
                <a:cs typeface="Akzidenz Grotesk BE"/>
              </a:rPr>
              <a:t>are binding upon browser vendors in the </a:t>
            </a:r>
            <a:r>
              <a:rPr lang="en-US" sz="2000" i="1" dirty="0" smtClean="0">
                <a:solidFill>
                  <a:schemeClr val="bg1"/>
                </a:solidFill>
                <a:latin typeface="Akzidenz Grotesk BE"/>
                <a:cs typeface="Akzidenz Grotesk BE"/>
              </a:rPr>
              <a:t>same way </a:t>
            </a:r>
            <a:r>
              <a:rPr lang="en-US" sz="2000" i="1" dirty="0">
                <a:solidFill>
                  <a:schemeClr val="bg1"/>
                </a:solidFill>
                <a:latin typeface="Akzidenz Grotesk BE"/>
                <a:cs typeface="Akzidenz Grotesk BE"/>
              </a:rPr>
              <a:t>that you can ask a Gila monster to meet you at the airport</a:t>
            </a:r>
            <a:r>
              <a:rPr lang="en-US" sz="2000" i="1" dirty="0" smtClean="0">
                <a:solidFill>
                  <a:schemeClr val="bg1"/>
                </a:solidFill>
                <a:latin typeface="Akzidenz Grotesk BE"/>
                <a:cs typeface="Akzidenz Grotesk BE"/>
              </a:rPr>
              <a:t>, but </a:t>
            </a:r>
            <a:r>
              <a:rPr lang="en-US" sz="2000" i="1" dirty="0">
                <a:solidFill>
                  <a:schemeClr val="bg1"/>
                </a:solidFill>
                <a:latin typeface="Akzidenz Grotesk BE"/>
                <a:cs typeface="Akzidenz Grotesk BE"/>
              </a:rPr>
              <a:t>that </a:t>
            </a:r>
            <a:r>
              <a:rPr lang="en-US" sz="2000" i="1" dirty="0" err="1">
                <a:solidFill>
                  <a:schemeClr val="bg1"/>
                </a:solidFill>
                <a:latin typeface="Akzidenz Grotesk BE"/>
                <a:cs typeface="Akzidenz Grotesk BE"/>
              </a:rPr>
              <a:t>gila</a:t>
            </a:r>
            <a:r>
              <a:rPr lang="en-US" sz="2000" i="1" dirty="0">
                <a:solidFill>
                  <a:schemeClr val="bg1"/>
                </a:solidFill>
                <a:latin typeface="Akzidenz Grotesk BE"/>
                <a:cs typeface="Akzidenz Grotesk BE"/>
              </a:rPr>
              <a:t> monster may, in fact, have better things to do </a:t>
            </a:r>
            <a:endParaRPr lang="en-US" sz="2000" i="1" dirty="0" smtClean="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It does settle down, and is specific, not just a griping rant, but is good background if you think the Web can do anything, easily.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340833242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078313"/>
          </a:xfrm>
          <a:prstGeom prst="rect">
            <a:avLst/>
          </a:prstGeom>
          <a:noFill/>
        </p:spPr>
        <p:txBody>
          <a:bodyPr wrap="square" rtlCol="0">
            <a:spAutoFit/>
          </a:bodyPr>
          <a:lstStyle/>
          <a:p>
            <a:r>
              <a:rPr lang="en-US" sz="3200" dirty="0">
                <a:solidFill>
                  <a:srgbClr val="F2806C"/>
                </a:solidFill>
                <a:latin typeface="Palatino"/>
                <a:cs typeface="Palatino"/>
              </a:rPr>
              <a:t>The Comprehensive App Economics Blog </a:t>
            </a:r>
            <a:r>
              <a:rPr lang="en-US" sz="3200" dirty="0" smtClean="0">
                <a:solidFill>
                  <a:srgbClr val="F2806C"/>
                </a:solidFill>
                <a:latin typeface="Palatino"/>
                <a:cs typeface="Palatino"/>
              </a:rPr>
              <a:t>2014</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communities-dominate.blogs.com/brands/2014/08/the-comprehensive-app-economics-blog-2014-yes-peak-app-is-apt-name-sheer-disaster-industry-with-only.html</a:t>
            </a:r>
            <a:endParaRPr lang="en-US" sz="2000" dirty="0" smtClean="0">
              <a:solidFill>
                <a:schemeClr val="accent6">
                  <a:lumMod val="75000"/>
                </a:schemeClr>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3.8</a:t>
            </a:r>
            <a:r>
              <a:rPr lang="en-US" sz="2000" i="1" dirty="0">
                <a:solidFill>
                  <a:schemeClr val="bg1"/>
                </a:solidFill>
                <a:latin typeface="Akzidenz Grotesk BE"/>
                <a:cs typeface="Akzidenz Grotesk BE"/>
              </a:rPr>
              <a:t>% of smartphone app developers are able to turn some profit. Yes over 96% of smartphone app developers lose money on the project. Only 1.3% of developers have a hit product. This is essentially 10 times worse than normal hits businesses. Your chances of success are nearly as bad as 1 in 100. You are better off learning to rap or writing a book</a:t>
            </a:r>
            <a:r>
              <a:rPr lang="en-US" sz="2000" i="1" dirty="0" smtClean="0">
                <a:solidFill>
                  <a:schemeClr val="bg1"/>
                </a:solidFill>
                <a:latin typeface="Akzidenz Grotesk BE"/>
                <a:cs typeface="Akzidenz Grotesk BE"/>
              </a:rPr>
              <a:t>.</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An app alone won’t make you rich and famous. A website is no better. Have a good business, a service people want to pay for, first. Mobile is huge, but it’s not magic.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180698275"/>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89" y="1481938"/>
            <a:ext cx="8479397" cy="2123658"/>
          </a:xfrm>
          <a:prstGeom prst="rect">
            <a:avLst/>
          </a:prstGeom>
          <a:noFill/>
        </p:spPr>
        <p:txBody>
          <a:bodyPr wrap="square" rtlCol="0">
            <a:spAutoFit/>
          </a:bodyPr>
          <a:lstStyle/>
          <a:p>
            <a:r>
              <a:rPr lang="en-US" sz="3200" dirty="0">
                <a:solidFill>
                  <a:srgbClr val="F2806C"/>
                </a:solidFill>
                <a:latin typeface="Palatino"/>
                <a:cs typeface="Palatino"/>
              </a:rPr>
              <a:t>App developer trends Q1 </a:t>
            </a:r>
            <a:r>
              <a:rPr lang="en-US" sz="3200" dirty="0" smtClean="0">
                <a:solidFill>
                  <a:srgbClr val="F2806C"/>
                </a:solidFill>
                <a:latin typeface="Palatino"/>
                <a:cs typeface="Palatino"/>
              </a:rPr>
              <a:t>2015</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http://www.visionmobile.com/blog/2015/02/app-developer-trends-q1-2015</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Vision Mobile (who provided much of the data on the previous slide’s link) disagrees with </a:t>
            </a:r>
            <a:r>
              <a:rPr lang="en-US" sz="2000" i="1" dirty="0" err="1" smtClean="0">
                <a:solidFill>
                  <a:schemeClr val="bg1"/>
                </a:solidFill>
                <a:latin typeface="Akzidenz Grotesk BE"/>
                <a:cs typeface="Akzidenz Grotesk BE"/>
              </a:rPr>
              <a:t>Tomi</a:t>
            </a:r>
            <a:r>
              <a:rPr lang="en-US" sz="2000" i="1" dirty="0" smtClean="0">
                <a:solidFill>
                  <a:schemeClr val="bg1"/>
                </a:solidFill>
                <a:latin typeface="Akzidenz Grotesk BE"/>
                <a:cs typeface="Akzidenz Grotesk BE"/>
              </a:rPr>
              <a:t>… a bit. But only in details. Even their numbers show a wild disparity between high and low profit app developers. </a:t>
            </a:r>
            <a:endParaRPr lang="en-US" i="1" dirty="0">
              <a:solidFill>
                <a:srgbClr val="FFFFFF"/>
              </a:solidFill>
              <a:latin typeface="Akzidenz Grotesk BE"/>
              <a:cs typeface="Akzidenz Grotesk BE"/>
            </a:endParaRPr>
          </a:p>
        </p:txBody>
      </p:sp>
      <p:pic>
        <p:nvPicPr>
          <p:cNvPr id="3" name="Picture 2"/>
          <p:cNvPicPr>
            <a:picLocks noChangeAspect="1"/>
          </p:cNvPicPr>
          <p:nvPr/>
        </p:nvPicPr>
        <p:blipFill rotWithShape="1">
          <a:blip r:embed="rId4"/>
          <a:srcRect l="20719" t="18629" r="1726" b="12275"/>
          <a:stretch/>
        </p:blipFill>
        <p:spPr>
          <a:xfrm>
            <a:off x="2658850" y="3706048"/>
            <a:ext cx="3813387" cy="2630342"/>
          </a:xfrm>
          <a:prstGeom prst="rect">
            <a:avLst/>
          </a:prstGeom>
        </p:spPr>
      </p:pic>
    </p:spTree>
    <p:extLst>
      <p:ext uri="{BB962C8B-B14F-4D97-AF65-F5344CB8AC3E}">
        <p14:creationId xmlns:p14="http://schemas.microsoft.com/office/powerpoint/2010/main" val="212563333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462760"/>
          </a:xfrm>
          <a:prstGeom prst="rect">
            <a:avLst/>
          </a:prstGeom>
          <a:noFill/>
        </p:spPr>
        <p:txBody>
          <a:bodyPr wrap="square" rtlCol="0">
            <a:spAutoFit/>
          </a:bodyPr>
          <a:lstStyle/>
          <a:p>
            <a:r>
              <a:rPr lang="en-US" sz="3200" dirty="0">
                <a:solidFill>
                  <a:srgbClr val="F2806C"/>
                </a:solidFill>
                <a:latin typeface="Palatino"/>
                <a:cs typeface="Palatino"/>
              </a:rPr>
              <a:t>Tools don’t solve the web’s problems, they ARE the problem</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www.quirksmode.org/blog/archives/2015/05/tools_dont_solv.html</a:t>
            </a:r>
            <a:endParaRPr lang="en-US" sz="2000" dirty="0" smtClean="0">
              <a:solidFill>
                <a:schemeClr val="accent6">
                  <a:lumMod val="75000"/>
                </a:schemeClr>
              </a:solidFill>
              <a:latin typeface="Akzidenz Grotesk BE"/>
              <a:cs typeface="Akzidenz Grotesk BE"/>
            </a:endParaRPr>
          </a:p>
          <a:p>
            <a:pPr>
              <a:buClr>
                <a:srgbClr val="E9213C"/>
              </a:buClr>
            </a:pP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Don’t </a:t>
            </a:r>
            <a:r>
              <a:rPr lang="en-US" sz="2000" dirty="0">
                <a:solidFill>
                  <a:schemeClr val="bg1"/>
                </a:solidFill>
                <a:latin typeface="Akzidenz Grotesk BE"/>
                <a:cs typeface="Akzidenz Grotesk BE"/>
              </a:rPr>
              <a:t>get caught up in false choices and trends. There are those who want to build apps because they are faster… but they don’t have to be</a:t>
            </a:r>
            <a:r>
              <a:rPr lang="en-US" sz="2000" dirty="0" smtClean="0">
                <a:solidFill>
                  <a:schemeClr val="bg1"/>
                </a:solidFill>
                <a:latin typeface="Akzidenz Grotesk BE"/>
                <a:cs typeface="Akzidenz Grotesk BE"/>
              </a:rPr>
              <a:t>. </a:t>
            </a:r>
            <a:endParaRPr lang="en-US" sz="2000" dirty="0">
              <a:solidFill>
                <a:schemeClr val="bg1"/>
              </a:solidFill>
              <a:latin typeface="Akzidenz Grotesk BE"/>
              <a:cs typeface="Akzidenz Grotesk BE"/>
            </a:endParaRPr>
          </a:p>
          <a:p>
            <a:pPr>
              <a:buClr>
                <a:srgbClr val="E9213C"/>
              </a:buClr>
            </a:pPr>
            <a:endParaRPr lang="en-US" sz="2000" i="1" dirty="0">
              <a:solidFill>
                <a:schemeClr val="bg1"/>
              </a:solidFill>
              <a:latin typeface="Akzidenz Grotesk BE"/>
              <a:cs typeface="Akzidenz Grotesk BE"/>
            </a:endParaRPr>
          </a:p>
          <a:p>
            <a:pPr>
              <a:buClr>
                <a:srgbClr val="E9213C"/>
              </a:buClr>
            </a:pPr>
            <a:r>
              <a:rPr lang="en-US" sz="2000" i="1" dirty="0" smtClean="0">
                <a:solidFill>
                  <a:schemeClr val="bg1"/>
                </a:solidFill>
                <a:latin typeface="Akzidenz Grotesk BE"/>
                <a:cs typeface="Akzidenz Grotesk BE"/>
              </a:rPr>
              <a:t>Web </a:t>
            </a:r>
            <a:r>
              <a:rPr lang="en-US" sz="2000" i="1" dirty="0">
                <a:solidFill>
                  <a:schemeClr val="bg1"/>
                </a:solidFill>
                <a:latin typeface="Akzidenz Grotesk BE"/>
                <a:cs typeface="Akzidenz Grotesk BE"/>
              </a:rPr>
              <a:t>does not have to emulate native, web has to </a:t>
            </a:r>
            <a:r>
              <a:rPr lang="en-US" sz="2000" i="1" dirty="0" err="1">
                <a:solidFill>
                  <a:schemeClr val="bg1"/>
                </a:solidFill>
                <a:latin typeface="Akzidenz Grotesk BE"/>
                <a:cs typeface="Akzidenz Grotesk BE"/>
              </a:rPr>
              <a:t>capitalise</a:t>
            </a:r>
            <a:r>
              <a:rPr lang="en-US" sz="2000" i="1" dirty="0">
                <a:solidFill>
                  <a:schemeClr val="bg1"/>
                </a:solidFill>
                <a:latin typeface="Akzidenz Grotesk BE"/>
                <a:cs typeface="Akzidenz Grotesk BE"/>
              </a:rPr>
              <a:t> on its own strengths, primarily its reach, which still outstrips native and will continue to do so as long as we have more than one </a:t>
            </a:r>
            <a:r>
              <a:rPr lang="en-US" sz="2000" i="1" dirty="0" smtClean="0">
                <a:solidFill>
                  <a:schemeClr val="bg1"/>
                </a:solidFill>
                <a:latin typeface="Akzidenz Grotesk BE"/>
                <a:cs typeface="Akzidenz Grotesk BE"/>
              </a:rPr>
              <a:t>native platform… the </a:t>
            </a:r>
            <a:r>
              <a:rPr lang="en-US" sz="2000" i="1" dirty="0">
                <a:solidFill>
                  <a:schemeClr val="bg1"/>
                </a:solidFill>
                <a:latin typeface="Akzidenz Grotesk BE"/>
                <a:cs typeface="Akzidenz Grotesk BE"/>
              </a:rPr>
              <a:t>solution is simple: ditch the tools. All of them. (No, I’m not being particularly subtle here.) Teach the newbies proper web development. That’s it, really.</a:t>
            </a:r>
          </a:p>
        </p:txBody>
      </p:sp>
    </p:spTree>
    <p:extLst>
      <p:ext uri="{BB962C8B-B14F-4D97-AF65-F5344CB8AC3E}">
        <p14:creationId xmlns:p14="http://schemas.microsoft.com/office/powerpoint/2010/main" val="206223844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197202</TotalTime>
  <Words>1058</Words>
  <Application>Microsoft Macintosh PowerPoint</Application>
  <PresentationFormat>On-screen Show (4:3)</PresentationFormat>
  <Paragraphs>74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Akzidenz Grotesk</vt:lpstr>
      <vt:lpstr>Akzidenz Grotesk BE</vt:lpstr>
      <vt:lpstr>Arial</vt:lpstr>
      <vt:lpstr>Calibri</vt:lpstr>
      <vt:lpstr>Palatino</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1374</cp:revision>
  <cp:lastPrinted>2013-04-15T23:35:07Z</cp:lastPrinted>
  <dcterms:created xsi:type="dcterms:W3CDTF">2011-10-30T17:26:39Z</dcterms:created>
  <dcterms:modified xsi:type="dcterms:W3CDTF">2016-03-11T05:03:16Z</dcterms:modified>
</cp:coreProperties>
</file>