
<file path=[Content_Types].xml><?xml version="1.0" encoding="utf-8"?>
<Types xmlns="http://schemas.openxmlformats.org/package/2006/content-types">
  <Default Extension="xml" ContentType="application/xml"/>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7"/>
  </p:notesMasterIdLst>
  <p:handoutMasterIdLst>
    <p:handoutMasterId r:id="rId8"/>
  </p:handoutMasterIdLst>
  <p:sldIdLst>
    <p:sldId id="591" r:id="rId2"/>
    <p:sldId id="601" r:id="rId3"/>
    <p:sldId id="603" r:id="rId4"/>
    <p:sldId id="604" r:id="rId5"/>
    <p:sldId id="602"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9213C"/>
    <a:srgbClr val="562D26"/>
    <a:srgbClr val="F2806C"/>
    <a:srgbClr val="FF72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70478" autoAdjust="0"/>
  </p:normalViewPr>
  <p:slideViewPr>
    <p:cSldViewPr snapToGrid="0" snapToObjects="1">
      <p:cViewPr varScale="1">
        <p:scale>
          <a:sx n="69" d="100"/>
          <a:sy n="69" d="100"/>
        </p:scale>
        <p:origin x="1784" y="176"/>
      </p:cViewPr>
      <p:guideLst>
        <p:guide orient="horz" pos="2160"/>
        <p:guide pos="2880"/>
      </p:guideLst>
    </p:cSldViewPr>
  </p:slideViewPr>
  <p:outlineViewPr>
    <p:cViewPr>
      <p:scale>
        <a:sx n="33" d="100"/>
        <a:sy n="33" d="100"/>
      </p:scale>
      <p:origin x="0" y="7880"/>
    </p:cViewPr>
  </p:outlineViewPr>
  <p:notesTextViewPr>
    <p:cViewPr>
      <p:scale>
        <a:sx n="100" d="100"/>
        <a:sy n="100" d="100"/>
      </p:scale>
      <p:origin x="0" y="0"/>
    </p:cViewPr>
  </p:notesTextViewPr>
  <p:sorterViewPr>
    <p:cViewPr>
      <p:scale>
        <a:sx n="89" d="100"/>
        <a:sy n="89" d="100"/>
      </p:scale>
      <p:origin x="0" y="0"/>
    </p:cViewPr>
  </p:sorterViewPr>
  <p:notesViewPr>
    <p:cSldViewPr snapToGrid="0" snapToObjects="1">
      <p:cViewPr>
        <p:scale>
          <a:sx n="75" d="100"/>
          <a:sy n="75" d="100"/>
        </p:scale>
        <p:origin x="-2912" y="-8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esProps" Target="presProps.xml"/><Relationship Id="rId1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83E2636-F00D-3B4C-91BC-978C0CC75288}" type="datetime1">
              <a:rPr lang="en-US" smtClean="0"/>
              <a:t>10/11/15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13E92EE-8017-1746-A6F4-E4C0BCDFA803}" type="slidenum">
              <a:rPr lang="en-US" smtClean="0"/>
              <a:t>‹#›</a:t>
            </a:fld>
            <a:endParaRPr lang="en-US"/>
          </a:p>
        </p:txBody>
      </p:sp>
    </p:spTree>
    <p:extLst>
      <p:ext uri="{BB962C8B-B14F-4D97-AF65-F5344CB8AC3E}">
        <p14:creationId xmlns:p14="http://schemas.microsoft.com/office/powerpoint/2010/main" val="32795066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DADC0-0B0F-C44F-96FC-226034E2F398}" type="datetime1">
              <a:rPr lang="en-US" smtClean="0"/>
              <a:t>10/11/15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9D55F2-16B5-3A42-80D9-9BC8F66E0B68}" type="slidenum">
              <a:rPr lang="en-US" smtClean="0"/>
              <a:t>‹#›</a:t>
            </a:fld>
            <a:endParaRPr lang="en-US"/>
          </a:p>
        </p:txBody>
      </p:sp>
    </p:spTree>
    <p:extLst>
      <p:ext uri="{BB962C8B-B14F-4D97-AF65-F5344CB8AC3E}">
        <p14:creationId xmlns:p14="http://schemas.microsoft.com/office/powerpoint/2010/main" val="429443971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100387" cy="2327275"/>
          </a:xfrm>
        </p:spPr>
      </p:sp>
      <p:sp>
        <p:nvSpPr>
          <p:cNvPr id="3" name="Notes Placeholder 2"/>
          <p:cNvSpPr>
            <a:spLocks noGrp="1"/>
          </p:cNvSpPr>
          <p:nvPr>
            <p:ph type="body" idx="1"/>
          </p:nvPr>
        </p:nvSpPr>
        <p:spPr/>
        <p:txBody>
          <a:bodyPr/>
          <a:lstStyle/>
          <a:p>
            <a:endParaRPr lang="en-US" sz="1200"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1</a:t>
            </a:fld>
            <a:endParaRPr lang="en-US"/>
          </a:p>
        </p:txBody>
      </p:sp>
    </p:spTree>
    <p:extLst>
      <p:ext uri="{BB962C8B-B14F-4D97-AF65-F5344CB8AC3E}">
        <p14:creationId xmlns:p14="http://schemas.microsoft.com/office/powerpoint/2010/main" val="6425703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Next we’ll start talking more about how people use the</a:t>
            </a:r>
            <a:r>
              <a:rPr lang="en-US" sz="1200" kern="1200" baseline="0" dirty="0" smtClean="0">
                <a:solidFill>
                  <a:schemeClr val="tx1"/>
                </a:solidFill>
                <a:effectLst/>
                <a:latin typeface="+mn-lt"/>
                <a:ea typeface="+mn-ea"/>
                <a:cs typeface="+mn-cs"/>
              </a:rPr>
              <a:t> varying range of devices they actually carry, and how they interface with the technology of the computer terminals in their pockets. </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2</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3</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4</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5</a:t>
            </a:fld>
            <a:endParaRPr lang="en-US"/>
          </a:p>
        </p:txBody>
      </p:sp>
    </p:spTree>
    <p:extLst>
      <p:ext uri="{BB962C8B-B14F-4D97-AF65-F5344CB8AC3E}">
        <p14:creationId xmlns:p14="http://schemas.microsoft.com/office/powerpoint/2010/main" val="2419257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descr="Title-Slide-Lovebird-1.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685800" y="1337204"/>
            <a:ext cx="6341533" cy="1586442"/>
          </a:xfrm>
        </p:spPr>
        <p:txBody>
          <a:bodyPr/>
          <a:lstStyle>
            <a:lvl1pPr algn="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318934"/>
            <a:ext cx="6400800"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41037465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2429277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783824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192522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3" name="Picture 2" descr="Title-Slide-Lovebird-2.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2922858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4528282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35710907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422593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953429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772862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82811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930988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descr="Title-Slide-Lovebird-3.png"/>
          <p:cNvPicPr>
            <a:picLocks noChangeAspect="1"/>
          </p:cNvPicPr>
          <p:nvPr userDrawn="1"/>
        </p:nvPicPr>
        <p:blipFill>
          <a:blip r:embed="rId14"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1155171"/>
            <a:ext cx="8229600" cy="707496"/>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2142067"/>
            <a:ext cx="8229600" cy="398409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TextBox 16"/>
          <p:cNvSpPr txBox="1"/>
          <p:nvPr userDrawn="1"/>
        </p:nvSpPr>
        <p:spPr>
          <a:xfrm>
            <a:off x="8337551" y="6139934"/>
            <a:ext cx="850900" cy="369332"/>
          </a:xfrm>
          <a:prstGeom prst="rect">
            <a:avLst/>
          </a:prstGeom>
          <a:noFill/>
        </p:spPr>
        <p:txBody>
          <a:bodyPr wrap="square" rtlCol="0">
            <a:spAutoFit/>
          </a:bodyPr>
          <a:lstStyle/>
          <a:p>
            <a:pPr algn="ctr"/>
            <a:fld id="{40681935-B1E9-0C42-B5A3-F64407C35846}" type="slidenum">
              <a:rPr lang="en-US" smtClean="0">
                <a:solidFill>
                  <a:schemeClr val="bg1">
                    <a:lumMod val="50000"/>
                  </a:schemeClr>
                </a:solidFill>
                <a:latin typeface="Akzidenz Grotesk"/>
                <a:cs typeface="Akzidenz Grotesk"/>
              </a:rPr>
              <a:pPr algn="ctr"/>
              <a:t>‹#›</a:t>
            </a:fld>
            <a:endParaRPr lang="en-US" dirty="0">
              <a:solidFill>
                <a:schemeClr val="bg1">
                  <a:lumMod val="50000"/>
                </a:schemeClr>
              </a:solidFill>
              <a:latin typeface="Akzidenz Grotesk"/>
              <a:cs typeface="Akzidenz Grotesk"/>
            </a:endParaRPr>
          </a:p>
        </p:txBody>
      </p:sp>
      <p:sp>
        <p:nvSpPr>
          <p:cNvPr id="9" name="Rectangle 8"/>
          <p:cNvSpPr/>
          <p:nvPr userDrawn="1"/>
        </p:nvSpPr>
        <p:spPr>
          <a:xfrm>
            <a:off x="457200" y="6282452"/>
            <a:ext cx="2999143" cy="246221"/>
          </a:xfrm>
          <a:prstGeom prst="rect">
            <a:avLst/>
          </a:prstGeom>
        </p:spPr>
        <p:txBody>
          <a:bodyPr wrap="square">
            <a:spAutoFit/>
          </a:bodyPr>
          <a:lstStyle/>
          <a:p>
            <a:r>
              <a:rPr lang="en-US" sz="1000" b="0" i="0" kern="1200" dirty="0" smtClean="0">
                <a:solidFill>
                  <a:schemeClr val="bg1">
                    <a:alpha val="46000"/>
                  </a:schemeClr>
                </a:solidFill>
                <a:latin typeface="Palatino"/>
                <a:ea typeface="+mn-ea"/>
                <a:cs typeface="Palatino"/>
              </a:rPr>
              <a:t>© 2015</a:t>
            </a:r>
            <a:r>
              <a:rPr lang="en-US" sz="1000" b="0" i="0" kern="1200" baseline="0" dirty="0" smtClean="0">
                <a:solidFill>
                  <a:schemeClr val="bg1">
                    <a:alpha val="46000"/>
                  </a:schemeClr>
                </a:solidFill>
                <a:latin typeface="Palatino"/>
                <a:ea typeface="+mn-ea"/>
                <a:cs typeface="Palatino"/>
              </a:rPr>
              <a:t> 4ourth Mobile</a:t>
            </a:r>
            <a:endParaRPr lang="en-US" sz="1000" b="0" i="1" kern="1200" dirty="0" smtClean="0">
              <a:solidFill>
                <a:schemeClr val="bg1">
                  <a:alpha val="46000"/>
                </a:schemeClr>
              </a:solidFill>
              <a:latin typeface="Palatino"/>
              <a:ea typeface="+mn-ea"/>
              <a:cs typeface="Palatino"/>
            </a:endParaRPr>
          </a:p>
        </p:txBody>
      </p:sp>
      <p:sp>
        <p:nvSpPr>
          <p:cNvPr id="10" name="Rectangle 9"/>
          <p:cNvSpPr/>
          <p:nvPr userDrawn="1"/>
        </p:nvSpPr>
        <p:spPr>
          <a:xfrm>
            <a:off x="7659025" y="174109"/>
            <a:ext cx="1365253" cy="646331"/>
          </a:xfrm>
          <a:prstGeom prst="rect">
            <a:avLst/>
          </a:prstGeom>
        </p:spPr>
        <p:txBody>
          <a:bodyPr wrap="square">
            <a:spAutoFit/>
          </a:bodyPr>
          <a:lstStyle/>
          <a:p>
            <a:r>
              <a:rPr lang="en-US" sz="1800" b="0" i="0" kern="1200" dirty="0" smtClean="0">
                <a:solidFill>
                  <a:schemeClr val="bg1">
                    <a:alpha val="46000"/>
                  </a:schemeClr>
                </a:solidFill>
                <a:latin typeface="Palatino"/>
                <a:ea typeface="+mn-ea"/>
                <a:cs typeface="Palatino"/>
              </a:rPr>
              <a:t>@shoobe01</a:t>
            </a:r>
            <a:endParaRPr lang="en-US" sz="1800" b="0" i="0" kern="1200" baseline="0" dirty="0" smtClean="0">
              <a:solidFill>
                <a:schemeClr val="bg1">
                  <a:alpha val="46000"/>
                </a:schemeClr>
              </a:solidFill>
              <a:latin typeface="Palatino"/>
              <a:ea typeface="+mn-ea"/>
              <a:cs typeface="Palatino"/>
            </a:endParaRPr>
          </a:p>
          <a:p>
            <a:r>
              <a:rPr lang="en-US" sz="1800" b="0" i="0" kern="1200" dirty="0" smtClean="0">
                <a:solidFill>
                  <a:schemeClr val="bg1">
                    <a:alpha val="46000"/>
                  </a:schemeClr>
                </a:solidFill>
                <a:latin typeface="Palatino"/>
                <a:ea typeface="+mn-ea"/>
                <a:cs typeface="Palatino"/>
              </a:rPr>
              <a:t>4ourth.com</a:t>
            </a:r>
          </a:p>
        </p:txBody>
      </p:sp>
      <p:sp>
        <p:nvSpPr>
          <p:cNvPr id="11" name="Rectangle 10"/>
          <p:cNvSpPr/>
          <p:nvPr userDrawn="1"/>
        </p:nvSpPr>
        <p:spPr>
          <a:xfrm>
            <a:off x="155250" y="170087"/>
            <a:ext cx="6996664" cy="646331"/>
          </a:xfrm>
          <a:prstGeom prst="rect">
            <a:avLst/>
          </a:prstGeom>
          <a:noFill/>
        </p:spPr>
        <p:txBody>
          <a:bodyPr wrap="square">
            <a:spAutoFit/>
          </a:bodyPr>
          <a:lstStyle/>
          <a:p>
            <a:r>
              <a:rPr lang="en-US" sz="1800" b="0" i="0" kern="1200" dirty="0" smtClean="0">
                <a:solidFill>
                  <a:schemeClr val="bg1">
                    <a:alpha val="89000"/>
                  </a:schemeClr>
                </a:solidFill>
                <a:latin typeface="Palatino"/>
                <a:ea typeface="+mn-ea"/>
                <a:cs typeface="Palatino"/>
              </a:rPr>
              <a:t>The Complete Guide to</a:t>
            </a:r>
            <a:r>
              <a:rPr lang="en-US" sz="1800" b="0" i="0" kern="1200" baseline="0" dirty="0" smtClean="0">
                <a:solidFill>
                  <a:schemeClr val="bg1">
                    <a:alpha val="89000"/>
                  </a:schemeClr>
                </a:solidFill>
                <a:latin typeface="Palatino"/>
                <a:ea typeface="+mn-ea"/>
                <a:cs typeface="Palatino"/>
              </a:rPr>
              <a:t> </a:t>
            </a:r>
            <a:r>
              <a:rPr lang="en-US" sz="1800" b="0" i="0" kern="1200" dirty="0" smtClean="0">
                <a:solidFill>
                  <a:schemeClr val="bg1">
                    <a:alpha val="89000"/>
                  </a:schemeClr>
                </a:solidFill>
                <a:latin typeface="Palatino"/>
                <a:ea typeface="+mn-ea"/>
                <a:cs typeface="Palatino"/>
              </a:rPr>
              <a:t>Designing Mobile</a:t>
            </a:r>
            <a:r>
              <a:rPr lang="en-US" sz="1800" b="0" i="0" kern="1200" baseline="0" dirty="0" smtClean="0">
                <a:solidFill>
                  <a:schemeClr val="bg1">
                    <a:alpha val="89000"/>
                  </a:schemeClr>
                </a:solidFill>
                <a:latin typeface="Palatino"/>
                <a:ea typeface="+mn-ea"/>
                <a:cs typeface="Palatino"/>
              </a:rPr>
              <a:t> </a:t>
            </a:r>
            <a:r>
              <a:rPr lang="en-US" sz="1800" b="0" i="0" kern="1200" dirty="0" smtClean="0">
                <a:solidFill>
                  <a:schemeClr val="bg1">
                    <a:alpha val="89000"/>
                  </a:schemeClr>
                </a:solidFill>
                <a:latin typeface="Palatino"/>
                <a:ea typeface="+mn-ea"/>
                <a:cs typeface="Palatino"/>
              </a:rPr>
              <a:t>User Experiences</a:t>
            </a:r>
          </a:p>
          <a:p>
            <a:r>
              <a:rPr lang="en-US" sz="1800" b="0" i="0" kern="1200" baseline="0" dirty="0" smtClean="0">
                <a:solidFill>
                  <a:schemeClr val="bg1">
                    <a:alpha val="89000"/>
                  </a:schemeClr>
                </a:solidFill>
                <a:latin typeface="Palatino"/>
                <a:ea typeface="+mn-ea"/>
                <a:cs typeface="Palatino"/>
              </a:rPr>
              <a:t>3) Platform Choices</a:t>
            </a:r>
            <a:endParaRPr lang="en-US" sz="1800" b="0" i="0" kern="1200" baseline="0" dirty="0" smtClean="0">
              <a:solidFill>
                <a:schemeClr val="bg1">
                  <a:alpha val="89000"/>
                </a:schemeClr>
              </a:solidFill>
              <a:latin typeface="Palatino"/>
              <a:ea typeface="+mn-ea"/>
              <a:cs typeface="Palatino"/>
            </a:endParaRPr>
          </a:p>
        </p:txBody>
      </p:sp>
    </p:spTree>
    <p:extLst>
      <p:ext uri="{BB962C8B-B14F-4D97-AF65-F5344CB8AC3E}">
        <p14:creationId xmlns:p14="http://schemas.microsoft.com/office/powerpoint/2010/main" val="1828926695"/>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hf hdr="0" ftr="0" dt="0"/>
  <p:txStyles>
    <p:titleStyle>
      <a:lvl1pPr algn="l" defTabSz="457200" rtl="0" eaLnBrk="1" latinLnBrk="0" hangingPunct="1">
        <a:spcBef>
          <a:spcPct val="0"/>
        </a:spcBef>
        <a:buNone/>
        <a:defRPr sz="4200" kern="1200">
          <a:solidFill>
            <a:schemeClr val="tx1"/>
          </a:solidFill>
          <a:latin typeface="Palatino Linotype"/>
          <a:ea typeface="+mj-ea"/>
          <a:cs typeface="Palatino Linotype"/>
        </a:defRPr>
      </a:lvl1pPr>
    </p:titleStyle>
    <p:bodyStyle>
      <a:lvl1pPr marL="342900" indent="-342900" algn="l" defTabSz="457200" rtl="0" eaLnBrk="1" latinLnBrk="0" hangingPunct="1">
        <a:spcBef>
          <a:spcPct val="20000"/>
        </a:spcBef>
        <a:buFont typeface="Arial"/>
        <a:buChar char="•"/>
        <a:defRPr sz="3600" kern="1200">
          <a:solidFill>
            <a:schemeClr val="tx1"/>
          </a:solidFill>
          <a:latin typeface="Palatino"/>
          <a:ea typeface="+mn-ea"/>
          <a:cs typeface="Palatino"/>
        </a:defRPr>
      </a:lvl1pPr>
      <a:lvl2pPr marL="742950" indent="-285750" algn="l" defTabSz="457200" rtl="0" eaLnBrk="1" latinLnBrk="0" hangingPunct="1">
        <a:spcBef>
          <a:spcPct val="20000"/>
        </a:spcBef>
        <a:buFont typeface="Arial"/>
        <a:buChar char="–"/>
        <a:defRPr sz="3600" kern="1200">
          <a:solidFill>
            <a:schemeClr val="tx1"/>
          </a:solidFill>
          <a:latin typeface="Palatino"/>
          <a:ea typeface="+mn-ea"/>
          <a:cs typeface="Palatino"/>
        </a:defRPr>
      </a:lvl2pPr>
      <a:lvl3pPr marL="1143000" indent="-228600" algn="l" defTabSz="457200" rtl="0" eaLnBrk="1" latinLnBrk="0" hangingPunct="1">
        <a:spcBef>
          <a:spcPct val="20000"/>
        </a:spcBef>
        <a:buFont typeface="Arial"/>
        <a:buChar char="•"/>
        <a:defRPr sz="3600" kern="1200">
          <a:solidFill>
            <a:schemeClr val="tx1"/>
          </a:solidFill>
          <a:latin typeface="Palatino"/>
          <a:ea typeface="+mn-ea"/>
          <a:cs typeface="Palatino"/>
        </a:defRPr>
      </a:lvl3pPr>
      <a:lvl4pPr marL="1600200" indent="-228600" algn="l" defTabSz="457200" rtl="0" eaLnBrk="1" latinLnBrk="0" hangingPunct="1">
        <a:spcBef>
          <a:spcPct val="20000"/>
        </a:spcBef>
        <a:buFont typeface="Arial"/>
        <a:buChar char="–"/>
        <a:defRPr sz="3600" kern="1200">
          <a:solidFill>
            <a:schemeClr val="tx1"/>
          </a:solidFill>
          <a:latin typeface="Palatino"/>
          <a:ea typeface="+mn-ea"/>
          <a:cs typeface="Palatino"/>
        </a:defRPr>
      </a:lvl4pPr>
      <a:lvl5pPr marL="2057400" indent="-228600" algn="l" defTabSz="457200" rtl="0" eaLnBrk="1" latinLnBrk="0" hangingPunct="1">
        <a:spcBef>
          <a:spcPct val="20000"/>
        </a:spcBef>
        <a:buFont typeface="Arial"/>
        <a:buChar char="»"/>
        <a:defRPr sz="3600" kern="1200">
          <a:solidFill>
            <a:schemeClr val="tx1"/>
          </a:solidFill>
          <a:latin typeface="Palatino"/>
          <a:ea typeface="+mn-ea"/>
          <a:cs typeface="Palatino"/>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p:cNvSpPr txBox="1"/>
          <p:nvPr/>
        </p:nvSpPr>
        <p:spPr>
          <a:xfrm>
            <a:off x="-2106706" y="2584824"/>
            <a:ext cx="184666" cy="369332"/>
          </a:xfrm>
          <a:prstGeom prst="rect">
            <a:avLst/>
          </a:prstGeom>
          <a:noFill/>
        </p:spPr>
        <p:txBody>
          <a:bodyPr wrap="none" rtlCol="0">
            <a:spAutoFit/>
          </a:bodyPr>
          <a:lstStyle/>
          <a:p>
            <a:endParaRPr lang="en-US" dirty="0"/>
          </a:p>
        </p:txBody>
      </p:sp>
      <p:sp>
        <p:nvSpPr>
          <p:cNvPr id="6" name="TextBox 5"/>
          <p:cNvSpPr txBox="1"/>
          <p:nvPr/>
        </p:nvSpPr>
        <p:spPr>
          <a:xfrm>
            <a:off x="9915328" y="5584081"/>
            <a:ext cx="184666" cy="369332"/>
          </a:xfrm>
          <a:prstGeom prst="rect">
            <a:avLst/>
          </a:prstGeom>
          <a:noFill/>
        </p:spPr>
        <p:txBody>
          <a:bodyPr wrap="none" rtlCol="0">
            <a:spAutoFit/>
          </a:bodyPr>
          <a:lstStyle/>
          <a:p>
            <a:endParaRPr lang="en-US"/>
          </a:p>
        </p:txBody>
      </p:sp>
      <p:sp>
        <p:nvSpPr>
          <p:cNvPr id="8" name="TextBox 7"/>
          <p:cNvSpPr txBox="1"/>
          <p:nvPr/>
        </p:nvSpPr>
        <p:spPr>
          <a:xfrm>
            <a:off x="-3428853" y="-15888"/>
            <a:ext cx="3262654" cy="5940088"/>
          </a:xfrm>
          <a:prstGeom prst="rect">
            <a:avLst/>
          </a:prstGeom>
          <a:solidFill>
            <a:srgbClr val="CCFFCC"/>
          </a:solidFill>
        </p:spPr>
        <p:txBody>
          <a:bodyPr wrap="square" rtlCol="0">
            <a:spAutoFit/>
          </a:bodyPr>
          <a:lstStyle/>
          <a:p>
            <a:r>
              <a:rPr lang="en-US" sz="2000" b="1" dirty="0"/>
              <a:t>TIMING/VIDEO</a:t>
            </a:r>
          </a:p>
          <a:p>
            <a:r>
              <a:rPr lang="en-US" sz="2000" b="1" dirty="0"/>
              <a:t>Remove auto-advancing after creating a video version:</a:t>
            </a:r>
          </a:p>
          <a:p>
            <a:endParaRPr lang="en-US" sz="2000" b="1" dirty="0"/>
          </a:p>
          <a:p>
            <a:r>
              <a:rPr lang="en-US" sz="2000" b="1" dirty="0"/>
              <a:t>On/Off:</a:t>
            </a:r>
          </a:p>
          <a:p>
            <a:r>
              <a:rPr lang="en-US" sz="2000" dirty="0"/>
              <a:t>In the tabs (not menu): “Slide Show” </a:t>
            </a:r>
          </a:p>
          <a:p>
            <a:r>
              <a:rPr lang="en-US" sz="2000" dirty="0"/>
              <a:t>[X] Play Narrations</a:t>
            </a:r>
          </a:p>
          <a:p>
            <a:r>
              <a:rPr lang="en-US" sz="2000" dirty="0"/>
              <a:t>[X] Use Timings</a:t>
            </a:r>
          </a:p>
          <a:p>
            <a:r>
              <a:rPr lang="en-US" sz="2000" dirty="0"/>
              <a:t>[  ] Show Media Controls</a:t>
            </a:r>
          </a:p>
          <a:p>
            <a:endParaRPr lang="en-US" sz="2000" dirty="0"/>
          </a:p>
          <a:p>
            <a:r>
              <a:rPr lang="en-US" sz="2000" b="1" dirty="0"/>
              <a:t>Clear the timings completely:</a:t>
            </a:r>
          </a:p>
          <a:p>
            <a:r>
              <a:rPr lang="en-US" sz="2000" dirty="0"/>
              <a:t>Select all the slides</a:t>
            </a:r>
          </a:p>
          <a:p>
            <a:r>
              <a:rPr lang="en-US" sz="2000" dirty="0"/>
              <a:t>Right click a slide &gt; “Slide Transition…”</a:t>
            </a:r>
          </a:p>
          <a:p>
            <a:r>
              <a:rPr lang="en-US" sz="2000" dirty="0"/>
              <a:t>In the “Advance slide” section uncheck “Automatically after”</a:t>
            </a:r>
          </a:p>
        </p:txBody>
      </p:sp>
      <p:sp>
        <p:nvSpPr>
          <p:cNvPr id="9" name="Title 1"/>
          <p:cNvSpPr txBox="1">
            <a:spLocks/>
          </p:cNvSpPr>
          <p:nvPr/>
        </p:nvSpPr>
        <p:spPr>
          <a:xfrm>
            <a:off x="685801" y="1868237"/>
            <a:ext cx="7887112" cy="2934475"/>
          </a:xfrm>
          <a:prstGeom prst="rect">
            <a:avLst/>
          </a:prstGeom>
          <a:effectLst>
            <a:glow rad="63500">
              <a:schemeClr val="bg1">
                <a:alpha val="40000"/>
              </a:schemeClr>
            </a:glow>
          </a:effectLst>
        </p:spPr>
        <p:txBody>
          <a:bodyPr vert="horz" lIns="91440" tIns="45720" rIns="91440" bIns="45720" rtlCol="0" anchor="ctr">
            <a:noAutofit/>
          </a:bodyPr>
          <a:lstStyle>
            <a:lvl1pPr algn="l" defTabSz="457200" rtl="0" eaLnBrk="1" latinLnBrk="0" hangingPunct="1">
              <a:spcBef>
                <a:spcPct val="0"/>
              </a:spcBef>
              <a:buNone/>
              <a:defRPr sz="4200" kern="1200">
                <a:solidFill>
                  <a:schemeClr val="tx1"/>
                </a:solidFill>
                <a:latin typeface="Palatino Linotype"/>
                <a:ea typeface="+mj-ea"/>
                <a:cs typeface="Palatino Linotype"/>
              </a:defRPr>
            </a:lvl1pPr>
          </a:lstStyle>
          <a:p>
            <a:r>
              <a:rPr lang="en-US" sz="2000" dirty="0" smtClean="0">
                <a:solidFill>
                  <a:srgbClr val="FFFFFF"/>
                </a:solidFill>
              </a:rPr>
              <a:t>The complete guide to</a:t>
            </a:r>
            <a:r>
              <a:rPr lang="en-US" sz="1600" dirty="0" smtClean="0">
                <a:solidFill>
                  <a:srgbClr val="FFFFFF"/>
                </a:solidFill>
              </a:rPr>
              <a:t/>
            </a:r>
            <a:br>
              <a:rPr lang="en-US" sz="1600" dirty="0" smtClean="0">
                <a:solidFill>
                  <a:srgbClr val="FFFFFF"/>
                </a:solidFill>
              </a:rPr>
            </a:br>
            <a:r>
              <a:rPr lang="en-US" sz="4800" dirty="0" smtClean="0">
                <a:solidFill>
                  <a:srgbClr val="FFFFFF"/>
                </a:solidFill>
              </a:rPr>
              <a:t>Designing Mobile</a:t>
            </a:r>
            <a:br>
              <a:rPr lang="en-US" sz="4800" dirty="0" smtClean="0">
                <a:solidFill>
                  <a:srgbClr val="FFFFFF"/>
                </a:solidFill>
              </a:rPr>
            </a:br>
            <a:r>
              <a:rPr lang="en-US" sz="4800" dirty="0" smtClean="0">
                <a:solidFill>
                  <a:srgbClr val="FFFFFF"/>
                </a:solidFill>
              </a:rPr>
              <a:t>User Experiences</a:t>
            </a:r>
            <a:br>
              <a:rPr lang="en-US" sz="4800" dirty="0" smtClean="0">
                <a:solidFill>
                  <a:srgbClr val="FFFFFF"/>
                </a:solidFill>
              </a:rPr>
            </a:br>
            <a:r>
              <a:rPr lang="en-US" sz="2000" dirty="0" smtClean="0">
                <a:solidFill>
                  <a:srgbClr val="FFFFFF"/>
                </a:solidFill>
              </a:rPr>
              <a:t/>
            </a:r>
            <a:br>
              <a:rPr lang="en-US" sz="2000" dirty="0" smtClean="0">
                <a:solidFill>
                  <a:srgbClr val="FFFFFF"/>
                </a:solidFill>
              </a:rPr>
            </a:br>
            <a:r>
              <a:rPr lang="en-US" sz="3200" i="1" dirty="0">
                <a:solidFill>
                  <a:schemeClr val="bg1"/>
                </a:solidFill>
              </a:rPr>
              <a:t>3) Platform Choices</a:t>
            </a:r>
            <a:br>
              <a:rPr lang="en-US" sz="3200" i="1" dirty="0">
                <a:solidFill>
                  <a:schemeClr val="bg1"/>
                </a:solidFill>
              </a:rPr>
            </a:br>
            <a:r>
              <a:rPr lang="en-US" sz="3200" i="1" dirty="0">
                <a:solidFill>
                  <a:schemeClr val="bg1"/>
                </a:solidFill>
              </a:rPr>
              <a:t>    </a:t>
            </a:r>
            <a:r>
              <a:rPr lang="en-US" sz="3200" b="1" i="1" dirty="0">
                <a:solidFill>
                  <a:schemeClr val="bg1"/>
                </a:solidFill>
              </a:rPr>
              <a:t> </a:t>
            </a:r>
            <a:r>
              <a:rPr lang="en-US" sz="3200" b="1" dirty="0">
                <a:solidFill>
                  <a:schemeClr val="bg1"/>
                </a:solidFill>
                <a:latin typeface="Akzidenz Grotesk BE"/>
                <a:cs typeface="Akzidenz Grotesk BE"/>
              </a:rPr>
              <a:t>Assignment</a:t>
            </a:r>
            <a:endParaRPr lang="en-US" sz="3200" dirty="0">
              <a:solidFill>
                <a:srgbClr val="FFFFFF"/>
              </a:solidFill>
            </a:endParaRPr>
          </a:p>
        </p:txBody>
      </p:sp>
      <p:sp>
        <p:nvSpPr>
          <p:cNvPr id="10" name="Subtitle 2"/>
          <p:cNvSpPr txBox="1">
            <a:spLocks/>
          </p:cNvSpPr>
          <p:nvPr/>
        </p:nvSpPr>
        <p:spPr>
          <a:xfrm>
            <a:off x="685801" y="5031631"/>
            <a:ext cx="5083581" cy="921782"/>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3600" kern="1200">
                <a:solidFill>
                  <a:schemeClr val="bg1"/>
                </a:solidFill>
                <a:latin typeface="Palatino"/>
                <a:ea typeface="+mn-ea"/>
                <a:cs typeface="Palatino"/>
              </a:defRPr>
            </a:lvl1pPr>
            <a:lvl2pPr marL="457200" indent="0" algn="ctr" defTabSz="457200" rtl="0" eaLnBrk="1" latinLnBrk="0" hangingPunct="1">
              <a:spcBef>
                <a:spcPct val="20000"/>
              </a:spcBef>
              <a:buFont typeface="Arial"/>
              <a:buNone/>
              <a:defRPr sz="3600" kern="1200">
                <a:solidFill>
                  <a:schemeClr val="tx1">
                    <a:tint val="75000"/>
                  </a:schemeClr>
                </a:solidFill>
                <a:latin typeface="Palatino"/>
                <a:ea typeface="+mn-ea"/>
                <a:cs typeface="Palatino"/>
              </a:defRPr>
            </a:lvl2pPr>
            <a:lvl3pPr marL="914400" indent="0" algn="ctr" defTabSz="457200" rtl="0" eaLnBrk="1" latinLnBrk="0" hangingPunct="1">
              <a:spcBef>
                <a:spcPct val="20000"/>
              </a:spcBef>
              <a:buFont typeface="Arial"/>
              <a:buNone/>
              <a:defRPr sz="3600" kern="1200">
                <a:solidFill>
                  <a:schemeClr val="tx1">
                    <a:tint val="75000"/>
                  </a:schemeClr>
                </a:solidFill>
                <a:latin typeface="Palatino"/>
                <a:ea typeface="+mn-ea"/>
                <a:cs typeface="Palatino"/>
              </a:defRPr>
            </a:lvl3pPr>
            <a:lvl4pPr marL="1371600" indent="0" algn="ctr" defTabSz="457200" rtl="0" eaLnBrk="1" latinLnBrk="0" hangingPunct="1">
              <a:spcBef>
                <a:spcPct val="20000"/>
              </a:spcBef>
              <a:buFont typeface="Arial"/>
              <a:buNone/>
              <a:defRPr sz="3600" kern="1200">
                <a:solidFill>
                  <a:schemeClr val="tx1">
                    <a:tint val="75000"/>
                  </a:schemeClr>
                </a:solidFill>
                <a:latin typeface="Palatino"/>
                <a:ea typeface="+mn-ea"/>
                <a:cs typeface="Palatino"/>
              </a:defRPr>
            </a:lvl4pPr>
            <a:lvl5pPr marL="1828800" indent="0" algn="ctr" defTabSz="457200" rtl="0" eaLnBrk="1" latinLnBrk="0" hangingPunct="1">
              <a:spcBef>
                <a:spcPct val="20000"/>
              </a:spcBef>
              <a:buFont typeface="Arial"/>
              <a:buNone/>
              <a:defRPr sz="3600" kern="1200">
                <a:solidFill>
                  <a:schemeClr val="tx1">
                    <a:tint val="75000"/>
                  </a:schemeClr>
                </a:solidFill>
                <a:latin typeface="Palatino"/>
                <a:ea typeface="+mn-ea"/>
                <a:cs typeface="Palatino"/>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2000" smtClean="0"/>
              <a:t>@shoobe01</a:t>
            </a:r>
          </a:p>
          <a:p>
            <a:r>
              <a:rPr lang="en-US" sz="2000" smtClean="0"/>
              <a:t>4ourth.com</a:t>
            </a:r>
            <a:endParaRPr lang="en-US" i="1" dirty="0"/>
          </a:p>
        </p:txBody>
      </p:sp>
    </p:spTree>
    <p:extLst>
      <p:ext uri="{BB962C8B-B14F-4D97-AF65-F5344CB8AC3E}">
        <p14:creationId xmlns:p14="http://schemas.microsoft.com/office/powerpoint/2010/main" val="2219002562"/>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450290" y="1481938"/>
            <a:ext cx="7501468" cy="584776"/>
          </a:xfrm>
          <a:prstGeom prst="rect">
            <a:avLst/>
          </a:prstGeom>
          <a:noFill/>
        </p:spPr>
        <p:txBody>
          <a:bodyPr wrap="square" rtlCol="0">
            <a:spAutoFit/>
          </a:bodyPr>
          <a:lstStyle/>
          <a:p>
            <a:r>
              <a:rPr lang="en-US" sz="3200" dirty="0" smtClean="0">
                <a:solidFill>
                  <a:srgbClr val="F2806C"/>
                </a:solidFill>
                <a:latin typeface="Palatino"/>
                <a:cs typeface="Palatino"/>
              </a:rPr>
              <a:t>People &amp; Technology</a:t>
            </a:r>
          </a:p>
        </p:txBody>
      </p:sp>
      <p:sp>
        <p:nvSpPr>
          <p:cNvPr id="4" name="Content Placeholder 2"/>
          <p:cNvSpPr>
            <a:spLocks noGrp="1"/>
          </p:cNvSpPr>
          <p:nvPr>
            <p:ph idx="1"/>
          </p:nvPr>
        </p:nvSpPr>
        <p:spPr>
          <a:xfrm>
            <a:off x="457200" y="2298830"/>
            <a:ext cx="7913687" cy="4329360"/>
          </a:xfrm>
        </p:spPr>
        <p:txBody>
          <a:bodyPr>
            <a:normAutofit/>
          </a:bodyPr>
          <a:lstStyle/>
          <a:p>
            <a:pPr marL="0" indent="0">
              <a:buClr>
                <a:srgbClr val="E9213C"/>
              </a:buClr>
              <a:buNone/>
            </a:pPr>
            <a:r>
              <a:rPr lang="en-US" sz="2000" dirty="0">
                <a:solidFill>
                  <a:schemeClr val="bg1"/>
                </a:solidFill>
                <a:latin typeface="Akzidenz Grotesk BE"/>
                <a:cs typeface="Akzidenz Grotesk BE"/>
              </a:rPr>
              <a:t>Take stock of your organization (or your client's) and the needs of the product you are working </a:t>
            </a:r>
            <a:r>
              <a:rPr lang="en-US" sz="2000" dirty="0" smtClean="0">
                <a:solidFill>
                  <a:schemeClr val="bg1"/>
                </a:solidFill>
                <a:latin typeface="Akzidenz Grotesk BE"/>
                <a:cs typeface="Akzidenz Grotesk BE"/>
              </a:rPr>
              <a:t>on:</a:t>
            </a:r>
          </a:p>
          <a:p>
            <a:pPr>
              <a:buClr>
                <a:srgbClr val="E9213C"/>
              </a:buClr>
            </a:pPr>
            <a:r>
              <a:rPr lang="en-US" sz="2000" dirty="0" smtClean="0">
                <a:solidFill>
                  <a:schemeClr val="bg1"/>
                </a:solidFill>
                <a:latin typeface="Akzidenz Grotesk BE"/>
                <a:cs typeface="Akzidenz Grotesk BE"/>
              </a:rPr>
              <a:t>When </a:t>
            </a:r>
            <a:r>
              <a:rPr lang="en-US" sz="2000" dirty="0">
                <a:solidFill>
                  <a:schemeClr val="bg1"/>
                </a:solidFill>
                <a:latin typeface="Akzidenz Grotesk BE"/>
                <a:cs typeface="Akzidenz Grotesk BE"/>
              </a:rPr>
              <a:t>someone says "website" does everyone mean "desktop web"? </a:t>
            </a:r>
          </a:p>
          <a:p>
            <a:pPr>
              <a:buClr>
                <a:srgbClr val="E9213C"/>
              </a:buClr>
            </a:pPr>
            <a:r>
              <a:rPr lang="en-US" sz="2000" dirty="0">
                <a:solidFill>
                  <a:schemeClr val="bg1"/>
                </a:solidFill>
                <a:latin typeface="Akzidenz Grotesk BE"/>
                <a:cs typeface="Akzidenz Grotesk BE"/>
              </a:rPr>
              <a:t>	</a:t>
            </a:r>
            <a:r>
              <a:rPr lang="en-US" sz="2000" dirty="0" smtClean="0">
                <a:solidFill>
                  <a:schemeClr val="bg1"/>
                </a:solidFill>
                <a:latin typeface="Akzidenz Grotesk BE"/>
                <a:cs typeface="Akzidenz Grotesk BE"/>
              </a:rPr>
              <a:t>Is </a:t>
            </a:r>
            <a:r>
              <a:rPr lang="en-US" sz="2000" dirty="0">
                <a:solidFill>
                  <a:schemeClr val="bg1"/>
                </a:solidFill>
                <a:latin typeface="Akzidenz Grotesk BE"/>
                <a:cs typeface="Akzidenz Grotesk BE"/>
              </a:rPr>
              <a:t>that backed up with research? Do you know how many visitors come from mobile? </a:t>
            </a:r>
          </a:p>
        </p:txBody>
      </p:sp>
    </p:spTree>
    <p:extLst>
      <p:ext uri="{BB962C8B-B14F-4D97-AF65-F5344CB8AC3E}">
        <p14:creationId xmlns:p14="http://schemas.microsoft.com/office/powerpoint/2010/main" val="3192536428"/>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450290" y="1481938"/>
            <a:ext cx="7501468" cy="584776"/>
          </a:xfrm>
          <a:prstGeom prst="rect">
            <a:avLst/>
          </a:prstGeom>
          <a:noFill/>
        </p:spPr>
        <p:txBody>
          <a:bodyPr wrap="square" rtlCol="0">
            <a:spAutoFit/>
          </a:bodyPr>
          <a:lstStyle/>
          <a:p>
            <a:r>
              <a:rPr lang="en-US" sz="3200" dirty="0" smtClean="0">
                <a:solidFill>
                  <a:srgbClr val="F2806C"/>
                </a:solidFill>
                <a:latin typeface="Palatino"/>
                <a:cs typeface="Palatino"/>
              </a:rPr>
              <a:t>People &amp; Technology</a:t>
            </a:r>
          </a:p>
        </p:txBody>
      </p:sp>
      <p:sp>
        <p:nvSpPr>
          <p:cNvPr id="4" name="Content Placeholder 2"/>
          <p:cNvSpPr>
            <a:spLocks noGrp="1"/>
          </p:cNvSpPr>
          <p:nvPr>
            <p:ph idx="1"/>
          </p:nvPr>
        </p:nvSpPr>
        <p:spPr>
          <a:xfrm>
            <a:off x="457200" y="2298830"/>
            <a:ext cx="7913687" cy="4329360"/>
          </a:xfrm>
        </p:spPr>
        <p:txBody>
          <a:bodyPr>
            <a:normAutofit/>
          </a:bodyPr>
          <a:lstStyle/>
          <a:p>
            <a:pPr>
              <a:buClr>
                <a:srgbClr val="E9213C"/>
              </a:buClr>
            </a:pPr>
            <a:r>
              <a:rPr lang="en-US" sz="2000" dirty="0" smtClean="0">
                <a:solidFill>
                  <a:schemeClr val="bg1"/>
                </a:solidFill>
                <a:latin typeface="Akzidenz Grotesk BE"/>
                <a:cs typeface="Akzidenz Grotesk BE"/>
              </a:rPr>
              <a:t>Do </a:t>
            </a:r>
            <a:r>
              <a:rPr lang="en-US" sz="2000" dirty="0">
                <a:solidFill>
                  <a:schemeClr val="bg1"/>
                </a:solidFill>
                <a:latin typeface="Akzidenz Grotesk BE"/>
                <a:cs typeface="Akzidenz Grotesk BE"/>
              </a:rPr>
              <a:t>the various customer </a:t>
            </a:r>
            <a:r>
              <a:rPr lang="en-US" sz="2000" dirty="0" err="1">
                <a:solidFill>
                  <a:schemeClr val="bg1"/>
                </a:solidFill>
                <a:latin typeface="Akzidenz Grotesk BE"/>
                <a:cs typeface="Akzidenz Grotesk BE"/>
              </a:rPr>
              <a:t>touchpoint</a:t>
            </a:r>
            <a:r>
              <a:rPr lang="en-US" sz="2000" dirty="0">
                <a:solidFill>
                  <a:schemeClr val="bg1"/>
                </a:solidFill>
                <a:latin typeface="Akzidenz Grotesk BE"/>
                <a:cs typeface="Akzidenz Grotesk BE"/>
              </a:rPr>
              <a:t> teams talk to each other? </a:t>
            </a:r>
            <a:endParaRPr lang="en-US" sz="2000" dirty="0" smtClean="0">
              <a:solidFill>
                <a:schemeClr val="bg1"/>
              </a:solidFill>
              <a:latin typeface="Akzidenz Grotesk BE"/>
              <a:cs typeface="Akzidenz Grotesk BE"/>
            </a:endParaRPr>
          </a:p>
          <a:p>
            <a:pPr lvl="1">
              <a:buClr>
                <a:srgbClr val="E9213C"/>
              </a:buClr>
            </a:pPr>
            <a:r>
              <a:rPr lang="en-US" sz="2000" dirty="0" smtClean="0">
                <a:solidFill>
                  <a:schemeClr val="bg1"/>
                </a:solidFill>
                <a:latin typeface="Akzidenz Grotesk BE"/>
                <a:cs typeface="Akzidenz Grotesk BE"/>
              </a:rPr>
              <a:t>Stores</a:t>
            </a:r>
            <a:r>
              <a:rPr lang="en-US" sz="2000" dirty="0">
                <a:solidFill>
                  <a:schemeClr val="bg1"/>
                </a:solidFill>
                <a:latin typeface="Akzidenz Grotesk BE"/>
                <a:cs typeface="Akzidenz Grotesk BE"/>
              </a:rPr>
              <a:t>, print, web, apps, phone; all need to communicate the same way and use the same data. </a:t>
            </a:r>
            <a:endParaRPr lang="en-US" sz="2000" dirty="0" smtClean="0">
              <a:solidFill>
                <a:schemeClr val="bg1"/>
              </a:solidFill>
              <a:latin typeface="Akzidenz Grotesk BE"/>
              <a:cs typeface="Akzidenz Grotesk BE"/>
            </a:endParaRPr>
          </a:p>
          <a:p>
            <a:pPr lvl="1">
              <a:buClr>
                <a:srgbClr val="E9213C"/>
              </a:buClr>
            </a:pPr>
            <a:r>
              <a:rPr lang="en-US" sz="2000" dirty="0" smtClean="0">
                <a:solidFill>
                  <a:schemeClr val="bg1"/>
                </a:solidFill>
                <a:latin typeface="Akzidenz Grotesk BE"/>
                <a:cs typeface="Akzidenz Grotesk BE"/>
              </a:rPr>
              <a:t>Draw </a:t>
            </a:r>
            <a:r>
              <a:rPr lang="en-US" sz="2000" dirty="0">
                <a:solidFill>
                  <a:schemeClr val="bg1"/>
                </a:solidFill>
                <a:latin typeface="Akzidenz Grotesk BE"/>
                <a:cs typeface="Akzidenz Grotesk BE"/>
              </a:rPr>
              <a:t>a diagram of ALL the customer </a:t>
            </a:r>
            <a:r>
              <a:rPr lang="en-US" sz="2000" dirty="0" err="1">
                <a:solidFill>
                  <a:schemeClr val="bg1"/>
                </a:solidFill>
                <a:latin typeface="Akzidenz Grotesk BE"/>
                <a:cs typeface="Akzidenz Grotesk BE"/>
              </a:rPr>
              <a:t>touchpoints</a:t>
            </a:r>
            <a:r>
              <a:rPr lang="en-US" sz="2000" dirty="0">
                <a:solidFill>
                  <a:schemeClr val="bg1"/>
                </a:solidFill>
                <a:latin typeface="Akzidenz Grotesk BE"/>
                <a:cs typeface="Akzidenz Grotesk BE"/>
              </a:rPr>
              <a:t> and how they inter-relate. And think outside the box… or about the box if you mail people </a:t>
            </a:r>
            <a:r>
              <a:rPr lang="en-US" sz="2000" dirty="0" smtClean="0">
                <a:solidFill>
                  <a:schemeClr val="bg1"/>
                </a:solidFill>
                <a:latin typeface="Akzidenz Grotesk BE"/>
                <a:cs typeface="Akzidenz Grotesk BE"/>
              </a:rPr>
              <a:t>stuff. Be sure to include </a:t>
            </a:r>
            <a:r>
              <a:rPr lang="en-US" sz="2000" dirty="0">
                <a:solidFill>
                  <a:schemeClr val="bg1"/>
                </a:solidFill>
                <a:latin typeface="Akzidenz Grotesk BE"/>
                <a:cs typeface="Akzidenz Grotesk BE"/>
              </a:rPr>
              <a:t>everything</a:t>
            </a:r>
            <a:r>
              <a:rPr lang="en-US" sz="2000" dirty="0" smtClean="0">
                <a:solidFill>
                  <a:schemeClr val="bg1"/>
                </a:solidFill>
                <a:latin typeface="Akzidenz Grotesk BE"/>
                <a:cs typeface="Akzidenz Grotesk BE"/>
              </a:rPr>
              <a:t>.</a:t>
            </a:r>
            <a:endParaRPr lang="en-US" sz="2000" dirty="0">
              <a:solidFill>
                <a:schemeClr val="bg1"/>
              </a:solidFill>
              <a:latin typeface="Akzidenz Grotesk BE"/>
              <a:cs typeface="Akzidenz Grotesk BE"/>
            </a:endParaRPr>
          </a:p>
        </p:txBody>
      </p:sp>
    </p:spTree>
    <p:extLst>
      <p:ext uri="{BB962C8B-B14F-4D97-AF65-F5344CB8AC3E}">
        <p14:creationId xmlns:p14="http://schemas.microsoft.com/office/powerpoint/2010/main" val="3813620640"/>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450290" y="1481938"/>
            <a:ext cx="7501468" cy="584776"/>
          </a:xfrm>
          <a:prstGeom prst="rect">
            <a:avLst/>
          </a:prstGeom>
          <a:noFill/>
        </p:spPr>
        <p:txBody>
          <a:bodyPr wrap="square" rtlCol="0">
            <a:spAutoFit/>
          </a:bodyPr>
          <a:lstStyle/>
          <a:p>
            <a:r>
              <a:rPr lang="en-US" sz="3200" dirty="0" smtClean="0">
                <a:solidFill>
                  <a:srgbClr val="F2806C"/>
                </a:solidFill>
                <a:latin typeface="Palatino"/>
                <a:cs typeface="Palatino"/>
              </a:rPr>
              <a:t>People &amp; Technology</a:t>
            </a:r>
          </a:p>
        </p:txBody>
      </p:sp>
      <p:sp>
        <p:nvSpPr>
          <p:cNvPr id="4" name="Content Placeholder 2"/>
          <p:cNvSpPr>
            <a:spLocks noGrp="1"/>
          </p:cNvSpPr>
          <p:nvPr>
            <p:ph idx="1"/>
          </p:nvPr>
        </p:nvSpPr>
        <p:spPr>
          <a:xfrm>
            <a:off x="457200" y="2298830"/>
            <a:ext cx="7913687" cy="4329360"/>
          </a:xfrm>
        </p:spPr>
        <p:txBody>
          <a:bodyPr>
            <a:normAutofit/>
          </a:bodyPr>
          <a:lstStyle/>
          <a:p>
            <a:pPr>
              <a:buClr>
                <a:srgbClr val="E9213C"/>
              </a:buClr>
            </a:pPr>
            <a:r>
              <a:rPr lang="en-US" sz="2000" dirty="0" smtClean="0">
                <a:solidFill>
                  <a:schemeClr val="bg1"/>
                </a:solidFill>
                <a:latin typeface="Akzidenz Grotesk BE"/>
                <a:cs typeface="Akzidenz Grotesk BE"/>
              </a:rPr>
              <a:t>What </a:t>
            </a:r>
            <a:r>
              <a:rPr lang="en-US" sz="2000" dirty="0">
                <a:solidFill>
                  <a:schemeClr val="bg1"/>
                </a:solidFill>
                <a:latin typeface="Akzidenz Grotesk BE"/>
                <a:cs typeface="Akzidenz Grotesk BE"/>
              </a:rPr>
              <a:t>needs does your new product really have? Really? </a:t>
            </a:r>
            <a:endParaRPr lang="en-US" sz="2000" dirty="0" smtClean="0">
              <a:solidFill>
                <a:schemeClr val="bg1"/>
              </a:solidFill>
              <a:latin typeface="Akzidenz Grotesk BE"/>
              <a:cs typeface="Akzidenz Grotesk BE"/>
            </a:endParaRPr>
          </a:p>
          <a:p>
            <a:pPr lvl="1">
              <a:buClr>
                <a:srgbClr val="E9213C"/>
              </a:buClr>
            </a:pPr>
            <a:r>
              <a:rPr lang="en-US" sz="2000" dirty="0" smtClean="0">
                <a:solidFill>
                  <a:schemeClr val="bg1"/>
                </a:solidFill>
                <a:latin typeface="Akzidenz Grotesk BE"/>
                <a:cs typeface="Akzidenz Grotesk BE"/>
              </a:rPr>
              <a:t>When </a:t>
            </a:r>
            <a:r>
              <a:rPr lang="en-US" sz="2000" dirty="0">
                <a:solidFill>
                  <a:schemeClr val="bg1"/>
                </a:solidFill>
                <a:latin typeface="Akzidenz Grotesk BE"/>
                <a:cs typeface="Akzidenz Grotesk BE"/>
              </a:rPr>
              <a:t>the VP comes and asks for an app, ask why. We'll talk more about this in the next two decks.  </a:t>
            </a:r>
          </a:p>
        </p:txBody>
      </p:sp>
    </p:spTree>
    <p:extLst>
      <p:ext uri="{BB962C8B-B14F-4D97-AF65-F5344CB8AC3E}">
        <p14:creationId xmlns:p14="http://schemas.microsoft.com/office/powerpoint/2010/main" val="3321862150"/>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450290" y="1481938"/>
            <a:ext cx="7501468" cy="584776"/>
          </a:xfrm>
          <a:prstGeom prst="rect">
            <a:avLst/>
          </a:prstGeom>
          <a:noFill/>
        </p:spPr>
        <p:txBody>
          <a:bodyPr wrap="square" rtlCol="0">
            <a:spAutoFit/>
          </a:bodyPr>
          <a:lstStyle/>
          <a:p>
            <a:r>
              <a:rPr lang="en-US" sz="3200" dirty="0" smtClean="0">
                <a:solidFill>
                  <a:srgbClr val="F2806C"/>
                </a:solidFill>
                <a:latin typeface="Palatino"/>
                <a:cs typeface="Palatino"/>
              </a:rPr>
              <a:t>People &amp; Technology</a:t>
            </a:r>
          </a:p>
        </p:txBody>
      </p:sp>
      <p:sp>
        <p:nvSpPr>
          <p:cNvPr id="4" name="Content Placeholder 2"/>
          <p:cNvSpPr>
            <a:spLocks noGrp="1"/>
          </p:cNvSpPr>
          <p:nvPr>
            <p:ph idx="1"/>
          </p:nvPr>
        </p:nvSpPr>
        <p:spPr>
          <a:xfrm>
            <a:off x="457200" y="2298830"/>
            <a:ext cx="7913687" cy="3593970"/>
          </a:xfrm>
        </p:spPr>
        <p:txBody>
          <a:bodyPr>
            <a:normAutofit/>
          </a:bodyPr>
          <a:lstStyle/>
          <a:p>
            <a:pPr marL="0" indent="0">
              <a:buClr>
                <a:srgbClr val="E9213C"/>
              </a:buClr>
              <a:buNone/>
            </a:pPr>
            <a:r>
              <a:rPr lang="en-US" sz="2000" dirty="0" smtClean="0">
                <a:solidFill>
                  <a:schemeClr val="bg1"/>
                </a:solidFill>
                <a:latin typeface="Akzidenz Grotesk BE"/>
                <a:cs typeface="Akzidenz Grotesk BE"/>
              </a:rPr>
              <a:t>And </a:t>
            </a:r>
            <a:r>
              <a:rPr lang="en-US" sz="2000" dirty="0">
                <a:solidFill>
                  <a:schemeClr val="bg1"/>
                </a:solidFill>
                <a:latin typeface="Akzidenz Grotesk BE"/>
                <a:cs typeface="Akzidenz Grotesk BE"/>
              </a:rPr>
              <a:t>double check those stats. I have worked with many teams whose web analytics package messed up. They last updated the definitions 5 years ago, so it's IE, Chrome, FF, Safari, iPhone, iPad. "Other" like Opera is just ignored, so doesn't even make it into the numbers, but now counts all the Androids. You miss 80% of your mobile traffic. </a:t>
            </a:r>
          </a:p>
        </p:txBody>
      </p:sp>
    </p:spTree>
    <p:extLst>
      <p:ext uri="{BB962C8B-B14F-4D97-AF65-F5344CB8AC3E}">
        <p14:creationId xmlns:p14="http://schemas.microsoft.com/office/powerpoint/2010/main" val="4064706417"/>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197122</TotalTime>
  <Words>338</Words>
  <Application>Microsoft Macintosh PowerPoint</Application>
  <PresentationFormat>On-screen Show (4:3)</PresentationFormat>
  <Paragraphs>35</Paragraphs>
  <Slides>5</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Akzidenz Grotesk</vt:lpstr>
      <vt:lpstr>Akzidenz Grotesk BE</vt:lpstr>
      <vt:lpstr>Calibri</vt:lpstr>
      <vt:lpstr>Palatino</vt:lpstr>
      <vt:lpstr>Palatino Linotype</vt:lpstr>
      <vt:lpstr>Arial</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Steven Hoober</dc:creator>
  <cp:lastModifiedBy>Steven Hoober</cp:lastModifiedBy>
  <cp:revision>1362</cp:revision>
  <cp:lastPrinted>2013-04-15T23:35:07Z</cp:lastPrinted>
  <dcterms:created xsi:type="dcterms:W3CDTF">2011-10-30T17:26:39Z</dcterms:created>
  <dcterms:modified xsi:type="dcterms:W3CDTF">2015-10-11T18:53:46Z</dcterms:modified>
</cp:coreProperties>
</file>