
<file path=[Content_Types].xml><?xml version="1.0" encoding="utf-8"?>
<Types xmlns="http://schemas.openxmlformats.org/package/2006/content-types">
  <Default Extension="xml" ContentType="application/xml"/>
  <Default Extension="wav" ContentType="audio/x-wav"/>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591" r:id="rId2"/>
    <p:sldId id="601" r:id="rId3"/>
    <p:sldId id="600" r:id="rId4"/>
    <p:sldId id="602" r:id="rId5"/>
    <p:sldId id="592" r:id="rId6"/>
    <p:sldId id="604" r:id="rId7"/>
    <p:sldId id="619" r:id="rId8"/>
    <p:sldId id="603" r:id="rId9"/>
    <p:sldId id="584" r:id="rId10"/>
    <p:sldId id="609" r:id="rId11"/>
    <p:sldId id="610" r:id="rId12"/>
    <p:sldId id="605" r:id="rId13"/>
    <p:sldId id="607" r:id="rId14"/>
    <p:sldId id="606" r:id="rId15"/>
    <p:sldId id="612" r:id="rId16"/>
    <p:sldId id="620" r:id="rId17"/>
    <p:sldId id="613" r:id="rId18"/>
    <p:sldId id="608" r:id="rId19"/>
    <p:sldId id="616" r:id="rId20"/>
    <p:sldId id="621" r:id="rId21"/>
    <p:sldId id="615" r:id="rId22"/>
    <p:sldId id="614" r:id="rId23"/>
    <p:sldId id="611" r:id="rId24"/>
    <p:sldId id="61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42" autoAdjust="0"/>
    <p:restoredTop sz="65017" autoAdjust="0"/>
  </p:normalViewPr>
  <p:slideViewPr>
    <p:cSldViewPr snapToGrid="0" snapToObjects="1">
      <p:cViewPr varScale="1">
        <p:scale>
          <a:sx n="63" d="100"/>
          <a:sy n="63" d="100"/>
        </p:scale>
        <p:origin x="1880" y="168"/>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10/11/15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Last time I introduced you to some of the basics of mobile, especially its scale.</a:t>
            </a:r>
            <a:r>
              <a:rPr lang="en-US" sz="120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And that extends to the individual. </a:t>
            </a:r>
            <a:r>
              <a:rPr lang="en-US" sz="1200" kern="1200" baseline="0" dirty="0" smtClean="0">
                <a:solidFill>
                  <a:schemeClr val="tx1"/>
                </a:solidFill>
                <a:effectLst/>
                <a:latin typeface="+mn-lt"/>
                <a:ea typeface="+mn-ea"/>
                <a:cs typeface="+mn-cs"/>
              </a:rPr>
              <a:t>Mobiles are, above all, mobile. So people use them </a:t>
            </a:r>
            <a:r>
              <a:rPr lang="en-US" sz="1200" b="1" kern="1200" baseline="0" dirty="0" smtClean="0">
                <a:solidFill>
                  <a:schemeClr val="tx1"/>
                </a:solidFill>
                <a:effectLst/>
                <a:latin typeface="+mn-lt"/>
                <a:ea typeface="+mn-ea"/>
                <a:cs typeface="+mn-cs"/>
              </a:rPr>
              <a:t>all the time</a:t>
            </a:r>
            <a:r>
              <a:rPr lang="en-US" sz="1200" kern="1200" baseline="0" dirty="0" smtClean="0">
                <a:solidFill>
                  <a:schemeClr val="tx1"/>
                </a:solidFill>
                <a:effectLst/>
                <a:latin typeface="+mn-lt"/>
                <a:ea typeface="+mn-ea"/>
                <a:cs typeface="+mn-cs"/>
              </a:rPr>
              <a:t>. 1,500 times a week, adding up to over three hours each day.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I mentioned earlier that we are mostly designing for touchscreens. And that’s clearly important, as phones are pretty</a:t>
            </a:r>
            <a:r>
              <a:rPr lang="en-US" sz="1400" kern="1200" baseline="0" dirty="0" smtClean="0">
                <a:solidFill>
                  <a:schemeClr val="tx1"/>
                </a:solidFill>
                <a:effectLst/>
                <a:latin typeface="+mn-lt"/>
                <a:ea typeface="+mn-ea"/>
                <a:cs typeface="+mn-cs"/>
              </a:rPr>
              <a:t> much rectangles enclosing touchscreens. </a:t>
            </a:r>
            <a:endParaRPr lang="en-US" sz="1400" kern="1200" dirty="0" smtClean="0">
              <a:solidFill>
                <a:schemeClr val="tx1"/>
              </a:solidFill>
              <a:effectLst/>
              <a:latin typeface="+mn-lt"/>
              <a:ea typeface="+mn-ea"/>
              <a:cs typeface="+mn-cs"/>
            </a:endParaRPr>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But this</a:t>
            </a:r>
            <a:r>
              <a:rPr lang="en-US" sz="1400" kern="1200" baseline="0" dirty="0" smtClean="0">
                <a:solidFill>
                  <a:schemeClr val="tx1"/>
                </a:solidFill>
                <a:effectLst/>
                <a:latin typeface="+mn-lt"/>
                <a:ea typeface="+mn-ea"/>
                <a:cs typeface="+mn-cs"/>
              </a:rPr>
              <a:t> phone, and all smartphones, are </a:t>
            </a:r>
            <a:r>
              <a:rPr lang="en-US" sz="1400" b="1" kern="1200" baseline="0" dirty="0" smtClean="0">
                <a:solidFill>
                  <a:schemeClr val="tx1"/>
                </a:solidFill>
                <a:effectLst/>
                <a:latin typeface="+mn-lt"/>
                <a:ea typeface="+mn-ea"/>
                <a:cs typeface="+mn-cs"/>
              </a:rPr>
              <a:t>not</a:t>
            </a:r>
            <a:r>
              <a:rPr lang="en-US" sz="1400" kern="1200" baseline="0" dirty="0" smtClean="0">
                <a:solidFill>
                  <a:schemeClr val="tx1"/>
                </a:solidFill>
                <a:effectLst/>
                <a:latin typeface="+mn-lt"/>
                <a:ea typeface="+mn-ea"/>
                <a:cs typeface="+mn-cs"/>
              </a:rPr>
              <a:t> just about touch. </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They have huge</a:t>
            </a:r>
            <a:r>
              <a:rPr lang="en-US" sz="1400" kern="1200" baseline="0" dirty="0" smtClean="0">
                <a:solidFill>
                  <a:schemeClr val="tx1"/>
                </a:solidFill>
                <a:effectLst/>
                <a:latin typeface="+mn-lt"/>
                <a:ea typeface="+mn-ea"/>
                <a:cs typeface="+mn-cs"/>
              </a:rPr>
              <a:t> numbers of sensors, that make them aware of the user, and the world they live in. </a:t>
            </a: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 today, people regularly discuss how to design for</a:t>
            </a:r>
            <a:r>
              <a:rPr lang="en-US" sz="1200" kern="1200" baseline="0" dirty="0" smtClean="0">
                <a:solidFill>
                  <a:schemeClr val="tx1"/>
                </a:solidFill>
                <a:effectLst/>
                <a:latin typeface="+mn-lt"/>
                <a:ea typeface="+mn-ea"/>
                <a:cs typeface="+mn-cs"/>
              </a:rPr>
              <a:t> mobiles or </a:t>
            </a:r>
            <a:r>
              <a:rPr lang="en-US" sz="1200" kern="1200" baseline="0" dirty="0" err="1" smtClean="0">
                <a:solidFill>
                  <a:schemeClr val="tx1"/>
                </a:solidFill>
                <a:effectLst/>
                <a:latin typeface="+mn-lt"/>
                <a:ea typeface="+mn-ea"/>
                <a:cs typeface="+mn-cs"/>
              </a:rPr>
              <a:t>wearables</a:t>
            </a:r>
            <a:r>
              <a:rPr lang="en-US" sz="1200" kern="1200" baseline="0" dirty="0" smtClean="0">
                <a:solidFill>
                  <a:schemeClr val="tx1"/>
                </a:solidFill>
                <a:effectLst/>
                <a:latin typeface="+mn-lt"/>
                <a:ea typeface="+mn-ea"/>
                <a:cs typeface="+mn-cs"/>
              </a:rPr>
              <a:t> or the Internet of Things, vs. “normal computers.” Well, I say there’s no such thing as a normal computer. If you mean a desktop or laptop PC, that’s an anomaly of technology.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Mobiles are not smaller, or less-capable, but different. Better I think. Remember a few years back, terms like Ambient or Ubiquitous computing? Well, we got that with everyone on the planet carrying around an Internet terminal.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Behind everything, there are wires, radio antennas, batteries, sensors, integrated circuits, resistors, films, adhesives and many more components.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You should know that mobiles are not just magic boxes of plastic and glass, but understand why they do what they do. </a:t>
            </a: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Let me touch on just a few key ones, to give you a taste of the complexity, and implications of this.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We like to pretend displays are made of square pixels of color, like when you zoom in to Photoshop. But </a:t>
            </a:r>
            <a:r>
              <a:rPr lang="en-US" sz="1800" b="1" kern="1200" baseline="0" dirty="0" smtClean="0">
                <a:solidFill>
                  <a:schemeClr val="tx1"/>
                </a:solidFill>
                <a:effectLst/>
                <a:latin typeface="+mn-lt"/>
                <a:ea typeface="+mn-ea"/>
                <a:cs typeface="+mn-cs"/>
              </a:rPr>
              <a:t>this</a:t>
            </a:r>
            <a:r>
              <a:rPr lang="en-US" sz="1800" kern="1200" baseline="0" dirty="0" smtClean="0">
                <a:solidFill>
                  <a:schemeClr val="tx1"/>
                </a:solidFill>
                <a:effectLst/>
                <a:latin typeface="+mn-lt"/>
                <a:ea typeface="+mn-ea"/>
                <a:cs typeface="+mn-cs"/>
              </a:rPr>
              <a:t> is what a display looks like. And there are several variations. It can matter which one you are using, not just to make sure graphics look sharp, but to the degree of managing power so battery life is all day, instead of an hour or two.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As I discussed in the previous video, “Always connected” is actually one of those network fallacies. You should know how well or poorly it really works for end users, and plan on small dropouts even in good coverage areas like the middle of New York City, so you never expose the edges of the system like this.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Solve this by caching, or synch information to a local </a:t>
            </a:r>
            <a:r>
              <a:rPr lang="en-US" sz="1200" kern="1200" baseline="0" dirty="0" err="1" smtClean="0">
                <a:solidFill>
                  <a:schemeClr val="tx1"/>
                </a:solidFill>
                <a:effectLst/>
                <a:latin typeface="+mn-lt"/>
                <a:ea typeface="+mn-ea"/>
                <a:cs typeface="+mn-cs"/>
              </a:rPr>
              <a:t>datastore</a:t>
            </a:r>
            <a:r>
              <a:rPr lang="en-US" sz="1200" kern="1200" baseline="0" dirty="0" smtClean="0">
                <a:solidFill>
                  <a:schemeClr val="tx1"/>
                </a:solidFill>
                <a:effectLst/>
                <a:latin typeface="+mn-lt"/>
                <a:ea typeface="+mn-ea"/>
                <a:cs typeface="+mn-cs"/>
              </a:rPr>
              <a:t>, preferably in the background so whenever they want it the data is waiting for them. At least make sure to look ahead and load what you expect they want to see next, retry for them (so you never make the user “Tap to Retry” like here.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design and build with an understanding of delay, and difficulty. Both technical delays and because of our lives. Users get interrupted, and switch platforms. Networks fail, and stall,</a:t>
            </a:r>
            <a:r>
              <a:rPr lang="en-US" sz="1200" kern="1200" baseline="0" dirty="0" smtClean="0">
                <a:solidFill>
                  <a:schemeClr val="tx1"/>
                </a:solidFill>
                <a:effectLst/>
                <a:latin typeface="+mn-lt"/>
                <a:ea typeface="+mn-ea"/>
                <a:cs typeface="+mn-cs"/>
              </a:rPr>
              <a:t> and delay. </a:t>
            </a:r>
          </a:p>
        </p:txBody>
      </p:sp>
      <p:sp>
        <p:nvSpPr>
          <p:cNvPr id="4" name="Slide Number Placeholder 3"/>
          <p:cNvSpPr>
            <a:spLocks noGrp="1"/>
          </p:cNvSpPr>
          <p:nvPr>
            <p:ph type="sldNum" sz="quarter" idx="10"/>
          </p:nvPr>
        </p:nvSpPr>
        <p:spPr/>
        <p:txBody>
          <a:bodyPr/>
          <a:lstStyle/>
          <a:p>
            <a:fld id="{C19D55F2-16B5-3A42-80D9-9BC8F66E0B68}" type="slidenum">
              <a:rPr lang="en-US" smtClean="0"/>
              <a:t>15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to cache data, allow working offline, build for</a:t>
            </a:r>
            <a:r>
              <a:rPr lang="en-US" sz="1200" kern="1200" baseline="0" dirty="0" smtClean="0">
                <a:solidFill>
                  <a:schemeClr val="tx1"/>
                </a:solidFill>
                <a:effectLst/>
                <a:latin typeface="+mn-lt"/>
                <a:ea typeface="+mn-ea"/>
                <a:cs typeface="+mn-cs"/>
              </a:rPr>
              <a:t> multi-channel, multi-device use cases. We have to </a:t>
            </a:r>
            <a:r>
              <a:rPr lang="en-US" sz="1200" kern="1200" dirty="0" smtClean="0">
                <a:solidFill>
                  <a:schemeClr val="tx1"/>
                </a:solidFill>
                <a:effectLst/>
                <a:latin typeface="+mn-lt"/>
                <a:ea typeface="+mn-ea"/>
                <a:cs typeface="+mn-cs"/>
              </a:rPr>
              <a:t>automatically synch,</a:t>
            </a:r>
            <a:r>
              <a:rPr lang="en-US" sz="1200" kern="1200" baseline="0" dirty="0" smtClean="0">
                <a:solidFill>
                  <a:schemeClr val="tx1"/>
                </a:solidFill>
                <a:effectLst/>
                <a:latin typeface="+mn-lt"/>
                <a:ea typeface="+mn-ea"/>
                <a:cs typeface="+mn-cs"/>
              </a:rPr>
              <a:t> and not cause errors when there are mismatches. We should resume, and encourage sharing so users can continue tasks when they get home or collaborate with friends and family.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app I designed is all about working globally, even if that means deep in a mine. So the data is all synched and if there’s a connection error we just mention it as an aside. But what we downloaded before is still available, without dismissing a disappointing error dialog. </a:t>
            </a: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867066"/>
            <a:ext cx="5486400" cy="4591134"/>
          </a:xfrm>
        </p:spPr>
        <p:txBody>
          <a:bodyPr/>
          <a:lstStyle/>
          <a:p>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you don’t get what I mean, or why, let’s take a specific case, maps.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You might need maps when you are far into the boonies. Or you want to know where you are going next while in a tunnel, in one of the no-network area on an underground subway. This is all real stuff I encountered with network issues biking around San Francisco.</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Maps</a:t>
            </a:r>
            <a:r>
              <a:rPr lang="en-US" sz="1200" kern="1200" baseline="0" dirty="0" smtClean="0">
                <a:solidFill>
                  <a:schemeClr val="tx1"/>
                </a:solidFill>
                <a:effectLst/>
                <a:latin typeface="+mn-lt"/>
                <a:ea typeface="+mn-ea"/>
                <a:cs typeface="+mn-cs"/>
              </a:rPr>
              <a:t> deal with this in different ways, that are useful to illustrate this: </a:t>
            </a:r>
          </a:p>
          <a:p>
            <a:pPr marL="171450" indent="-171450">
              <a:buFontTx/>
              <a:buChar char="-"/>
            </a:pPr>
            <a:r>
              <a:rPr lang="en-US" sz="1200" kern="1200" baseline="0" dirty="0" smtClean="0">
                <a:solidFill>
                  <a:schemeClr val="tx1"/>
                </a:solidFill>
                <a:effectLst/>
                <a:latin typeface="+mn-lt"/>
                <a:ea typeface="+mn-ea"/>
                <a:cs typeface="+mn-cs"/>
              </a:rPr>
              <a:t>- Google maps on </a:t>
            </a:r>
            <a:r>
              <a:rPr lang="en-US" sz="1200" kern="1200" baseline="0" dirty="0" err="1" smtClean="0">
                <a:solidFill>
                  <a:schemeClr val="tx1"/>
                </a:solidFill>
                <a:effectLst/>
                <a:latin typeface="+mn-lt"/>
                <a:ea typeface="+mn-ea"/>
                <a:cs typeface="+mn-cs"/>
              </a:rPr>
              <a:t>iOS</a:t>
            </a:r>
            <a:r>
              <a:rPr lang="en-US" sz="1200" kern="1200" baseline="0" dirty="0" smtClean="0">
                <a:solidFill>
                  <a:schemeClr val="tx1"/>
                </a:solidFill>
                <a:effectLst/>
                <a:latin typeface="+mn-lt"/>
                <a:ea typeface="+mn-ea"/>
                <a:cs typeface="+mn-cs"/>
              </a:rPr>
              <a:t> does… nothing. If you are off network, you get a useless blur. </a:t>
            </a:r>
          </a:p>
          <a:p>
            <a:pPr marL="171450" indent="-171450">
              <a:buFontTx/>
              <a:buChar char="-"/>
            </a:pPr>
            <a:endParaRPr lang="en-US" sz="1200" kern="1200" baseline="0" dirty="0" smtClean="0">
              <a:solidFill>
                <a:schemeClr val="tx1"/>
              </a:solidFill>
              <a:effectLst/>
              <a:latin typeface="+mn-lt"/>
              <a:ea typeface="+mn-ea"/>
              <a:cs typeface="+mn-cs"/>
            </a:endParaRPr>
          </a:p>
          <a:p>
            <a:pPr marL="171450" indent="-171450">
              <a:buFontTx/>
              <a:buChar char="-"/>
            </a:pPr>
            <a:r>
              <a:rPr lang="en-US" sz="1200" kern="1200" baseline="0" dirty="0" smtClean="0">
                <a:solidFill>
                  <a:schemeClr val="tx1"/>
                </a:solidFill>
                <a:effectLst/>
                <a:latin typeface="+mn-lt"/>
                <a:ea typeface="+mn-ea"/>
                <a:cs typeface="+mn-cs"/>
              </a:rPr>
              <a:t>- Google maps on Android does a better job of having a “</a:t>
            </a:r>
            <a:r>
              <a:rPr lang="en-US" sz="1200" kern="1200" baseline="0" dirty="0" err="1" smtClean="0">
                <a:solidFill>
                  <a:schemeClr val="tx1"/>
                </a:solidFill>
                <a:effectLst/>
                <a:latin typeface="+mn-lt"/>
                <a:ea typeface="+mn-ea"/>
                <a:cs typeface="+mn-cs"/>
              </a:rPr>
              <a:t>basemap</a:t>
            </a:r>
            <a:r>
              <a:rPr lang="en-US" sz="1200" kern="1200" baseline="0" dirty="0" smtClean="0">
                <a:solidFill>
                  <a:schemeClr val="tx1"/>
                </a:solidFill>
                <a:effectLst/>
                <a:latin typeface="+mn-lt"/>
                <a:ea typeface="+mn-ea"/>
                <a:cs typeface="+mn-cs"/>
              </a:rPr>
              <a:t>,” a permanently cached global map, but you can maybe find half a dozen towns per state, and maybe none per country in </a:t>
            </a:r>
            <a:r>
              <a:rPr lang="en-US" sz="1200" kern="1200" baseline="0" dirty="0" err="1" smtClean="0">
                <a:solidFill>
                  <a:schemeClr val="tx1"/>
                </a:solidFill>
                <a:effectLst/>
                <a:latin typeface="+mn-lt"/>
                <a:ea typeface="+mn-ea"/>
                <a:cs typeface="+mn-cs"/>
              </a:rPr>
              <a:t>sub-saharan</a:t>
            </a:r>
            <a:r>
              <a:rPr lang="en-US" sz="1200" kern="1200" baseline="0" dirty="0" smtClean="0">
                <a:solidFill>
                  <a:schemeClr val="tx1"/>
                </a:solidFill>
                <a:effectLst/>
                <a:latin typeface="+mn-lt"/>
                <a:ea typeface="+mn-ea"/>
                <a:cs typeface="+mn-cs"/>
              </a:rPr>
              <a:t> Africa. They do have a service to manually cache areas, but you have to plan ahead. And can only save so many of these. </a:t>
            </a:r>
          </a:p>
          <a:p>
            <a:pPr marL="171450" indent="-171450">
              <a:buFontTx/>
              <a:buChar char="-"/>
            </a:pPr>
            <a:endParaRPr lang="en-US" sz="1200" kern="1200" baseline="0" dirty="0" smtClean="0">
              <a:solidFill>
                <a:schemeClr val="tx1"/>
              </a:solidFill>
              <a:effectLst/>
              <a:latin typeface="+mn-lt"/>
              <a:ea typeface="+mn-ea"/>
              <a:cs typeface="+mn-cs"/>
            </a:endParaRPr>
          </a:p>
          <a:p>
            <a:pPr marL="171450" indent="-171450">
              <a:buFontTx/>
              <a:buChar char="-"/>
            </a:pP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iOS</a:t>
            </a:r>
            <a:r>
              <a:rPr lang="en-US" sz="1200" kern="1200" baseline="0" dirty="0" smtClean="0">
                <a:solidFill>
                  <a:schemeClr val="tx1"/>
                </a:solidFill>
                <a:effectLst/>
                <a:latin typeface="+mn-lt"/>
                <a:ea typeface="+mn-ea"/>
                <a:cs typeface="+mn-cs"/>
              </a:rPr>
              <a:t> Maps has, despite other flaws, probably the best overall solution: It automatically caches. If you have looked at the area lately, it’ll keep it stored offline. So if you plan your trip, then go there soon enough it’s waiting for you.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Connectivity may be such an issue that nothing you do to the website or app can solve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This is a diagram I made describing how the only way we can get the needed product to work in Africa is to build (or lease space on) local data centers and get them piped straight into the mobile network operators.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effectLst/>
                <a:latin typeface="+mn-lt"/>
                <a:ea typeface="+mn-ea"/>
                <a:cs typeface="+mn-cs"/>
              </a:rPr>
              <a:t>UX is not UI. You may need to ask for specific data storage types, or network arrangements. You may not get it, but you should always think systematically. </a:t>
            </a:r>
          </a:p>
        </p:txBody>
      </p:sp>
      <p:sp>
        <p:nvSpPr>
          <p:cNvPr id="4" name="Slide Number Placeholder 3"/>
          <p:cNvSpPr>
            <a:spLocks noGrp="1"/>
          </p:cNvSpPr>
          <p:nvPr>
            <p:ph type="sldNum" sz="quarter" idx="10"/>
          </p:nvPr>
        </p:nvSpPr>
        <p:spPr/>
        <p:txBody>
          <a:bodyPr/>
          <a:lstStyle/>
          <a:p>
            <a:fld id="{C19D55F2-16B5-3A42-80D9-9BC8F66E0B68}" type="slidenum">
              <a:rPr lang="en-US" smtClean="0"/>
              <a:t>18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Location based services:</a:t>
            </a:r>
            <a:r>
              <a:rPr lang="en-US" baseline="0" dirty="0" smtClean="0"/>
              <a:t> </a:t>
            </a:r>
            <a:r>
              <a:rPr lang="en-US" dirty="0" smtClean="0"/>
              <a:t>The image here is one of my phones, on</a:t>
            </a:r>
            <a:r>
              <a:rPr lang="en-US" baseline="0" dirty="0" smtClean="0"/>
              <a:t> a sort of GNSS test app. The circles are GPS, and the triangles are GLONASS satellites. That’s a wholly different network. </a:t>
            </a:r>
          </a:p>
          <a:p>
            <a:endParaRPr lang="en-US" baseline="0" dirty="0" smtClean="0"/>
          </a:p>
          <a:p>
            <a:r>
              <a:rPr lang="en-US" baseline="0" dirty="0" smtClean="0"/>
              <a:t>Using the term “GPS“ is wrong. Phones can get location from about a half dozen different sources. I won’t go over them but to tell you that the device will generally give you Coarse or Fine location, and the accuracy level of whatever you get. You should not require the user to give more precision than they want, and learn to get by with only the data you need.</a:t>
            </a:r>
          </a:p>
        </p:txBody>
      </p:sp>
      <p:sp>
        <p:nvSpPr>
          <p:cNvPr id="4" name="Slide Number Placeholder 3"/>
          <p:cNvSpPr>
            <a:spLocks noGrp="1"/>
          </p:cNvSpPr>
          <p:nvPr>
            <p:ph type="sldNum" sz="quarter" idx="10"/>
          </p:nvPr>
        </p:nvSpPr>
        <p:spPr/>
        <p:txBody>
          <a:bodyPr/>
          <a:lstStyle/>
          <a:p>
            <a:fld id="{C19D55F2-16B5-3A42-80D9-9BC8F66E0B68}" type="slidenum">
              <a:rPr lang="en-US" smtClean="0"/>
              <a:t>19</a:t>
            </a:fld>
            <a:endParaRPr lang="en-US"/>
          </a:p>
        </p:txBody>
      </p:sp>
    </p:spTree>
    <p:extLst>
      <p:ext uri="{BB962C8B-B14F-4D97-AF65-F5344CB8AC3E}">
        <p14:creationId xmlns:p14="http://schemas.microsoft.com/office/powerpoint/2010/main" val="41562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baseline="0" dirty="0" smtClean="0">
                <a:solidFill>
                  <a:schemeClr val="tx1"/>
                </a:solidFill>
                <a:effectLst/>
                <a:latin typeface="+mn-lt"/>
                <a:ea typeface="+mn-ea"/>
                <a:cs typeface="+mn-cs"/>
              </a:rPr>
              <a:t>But about, oh, I think it’s been 10 years ago now, we started getting reports from websites that after usage petered out for the evening, it picked up again. Consistently, by time zone. It was people logging off their computers, then picking up their mobile before they went to bed. </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sz="1200" kern="1200" baseline="0" dirty="0" smtClean="0">
                <a:solidFill>
                  <a:schemeClr val="tx1"/>
                </a:solidFill>
                <a:effectLst/>
                <a:latin typeface="+mn-lt"/>
                <a:ea typeface="+mn-ea"/>
                <a:cs typeface="+mn-cs"/>
              </a:rPr>
              <a:t>And we mostly pick up our phones and start checking before we get out of bed in the morning. </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sz="1200" kern="1200" baseline="0" dirty="0" smtClean="0">
                <a:solidFill>
                  <a:schemeClr val="tx1"/>
                </a:solidFill>
                <a:effectLst/>
                <a:latin typeface="+mn-lt"/>
                <a:ea typeface="+mn-ea"/>
                <a:cs typeface="+mn-cs"/>
              </a:rPr>
              <a:t>We use devices all the time, but the usage varies by device class, location, task, content, and intent. Know your audience. The Financial Times, for one example, sees HUGE spikes in traffic in the morning, all from mobile phones, and another large spike in the early evening on tablets. You can take advantage of data like this when designing your website, app and services. </a:t>
            </a: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Your weather or sports score summary app probably doesn’t need to know with 1 meter accuracy where the user is to present localized information. A few kilometers will be fine. This preserves the user’s privacy, as well as their battery while still automatically giving them relevant information. </a:t>
            </a:r>
          </a:p>
          <a:p>
            <a:endParaRPr lang="en-US" baseline="0" dirty="0" smtClean="0"/>
          </a:p>
          <a:p>
            <a:r>
              <a:rPr lang="en-US" baseline="0" dirty="0" smtClean="0"/>
              <a:t>Note how the weather app on the right also makes it clear it is vague organically, by showing the whole earth and the weather icon over your part of it. There’s no need to imply pinpoint accuracy when it’s not true. </a:t>
            </a:r>
            <a:endParaRPr lang="en-US" dirty="0"/>
          </a:p>
        </p:txBody>
      </p:sp>
      <p:sp>
        <p:nvSpPr>
          <p:cNvPr id="4" name="Slide Number Placeholder 3"/>
          <p:cNvSpPr>
            <a:spLocks noGrp="1"/>
          </p:cNvSpPr>
          <p:nvPr>
            <p:ph type="sldNum" sz="quarter" idx="10"/>
          </p:nvPr>
        </p:nvSpPr>
        <p:spPr/>
        <p:txBody>
          <a:bodyPr/>
          <a:lstStyle/>
          <a:p>
            <a:fld id="{C19D55F2-16B5-3A42-80D9-9BC8F66E0B68}" type="slidenum">
              <a:rPr lang="en-US" smtClean="0"/>
              <a:t>20</a:t>
            </a:fld>
            <a:endParaRPr lang="en-US"/>
          </a:p>
        </p:txBody>
      </p:sp>
    </p:spTree>
    <p:extLst>
      <p:ext uri="{BB962C8B-B14F-4D97-AF65-F5344CB8AC3E}">
        <p14:creationId xmlns:p14="http://schemas.microsoft.com/office/powerpoint/2010/main" val="415623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the desktop, IP</a:t>
            </a:r>
            <a:r>
              <a:rPr lang="en-US" sz="1200" kern="1200" baseline="0" dirty="0" smtClean="0">
                <a:solidFill>
                  <a:schemeClr val="tx1"/>
                </a:solidFill>
                <a:effectLst/>
                <a:latin typeface="+mn-lt"/>
                <a:ea typeface="+mn-ea"/>
                <a:cs typeface="+mn-cs"/>
              </a:rPr>
              <a:t> location is okay, but it’s uninteresting to me because you are in your home. You probably aren’t looking for a new place to live, or restaurant recommendations </a:t>
            </a:r>
            <a:r>
              <a:rPr lang="en-US" sz="1200" b="1" kern="1200" baseline="0" dirty="0" smtClean="0">
                <a:solidFill>
                  <a:schemeClr val="tx1"/>
                </a:solidFill>
                <a:effectLst/>
                <a:latin typeface="+mn-lt"/>
                <a:ea typeface="+mn-ea"/>
                <a:cs typeface="+mn-cs"/>
              </a:rPr>
              <a:t>near your house</a:t>
            </a:r>
            <a:r>
              <a:rPr lang="en-US" sz="1200" kern="1200" baseline="0" dirty="0" smtClean="0">
                <a:solidFill>
                  <a:schemeClr val="tx1"/>
                </a:solidFill>
                <a:effectLst/>
                <a:latin typeface="+mn-lt"/>
                <a:ea typeface="+mn-ea"/>
                <a:cs typeface="+mn-cs"/>
              </a:rPr>
              <a:t> so we ask what you want.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mobile</a:t>
            </a:r>
            <a:r>
              <a:rPr lang="en-US" sz="1200" kern="1200" baseline="0" dirty="0" smtClean="0">
                <a:solidFill>
                  <a:schemeClr val="tx1"/>
                </a:solidFill>
                <a:effectLst/>
                <a:latin typeface="+mn-lt"/>
                <a:ea typeface="+mn-ea"/>
                <a:cs typeface="+mn-cs"/>
              </a:rPr>
              <a:t> we can assume the user is in the location they want to use the info, and since the device already </a:t>
            </a:r>
            <a:r>
              <a:rPr lang="en-US" sz="1200" kern="1200" baseline="0" smtClean="0">
                <a:solidFill>
                  <a:schemeClr val="tx1"/>
                </a:solidFill>
                <a:effectLst/>
                <a:latin typeface="+mn-lt"/>
                <a:ea typeface="+mn-ea"/>
                <a:cs typeface="+mn-cs"/>
              </a:rPr>
              <a:t>knows, we </a:t>
            </a:r>
            <a:r>
              <a:rPr lang="en-US" sz="1200" kern="1200" baseline="0" dirty="0" smtClean="0">
                <a:solidFill>
                  <a:schemeClr val="tx1"/>
                </a:solidFill>
                <a:effectLst/>
                <a:latin typeface="+mn-lt"/>
                <a:ea typeface="+mn-ea"/>
                <a:cs typeface="+mn-cs"/>
              </a:rPr>
              <a:t>can much more effectively push the information to the user.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Building a list of local results, or especially a map? Don’t start with a search box, but the list of results or the map itself. When you open the website, app or feature, you get the info like this Square shopping app. I can see relatively to where I am who can take my payment method or give me a deal, with literally one tap on the icon for the app.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Mobile are different.</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Don’t avoid the differences, or try to work around them, to make your website work the way you are used to on desktop. Understand these capabilities, and embrace the differences in platforms.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not assuming it’s all screen, not translating keyboard-mouse-monitor</a:t>
            </a:r>
            <a:r>
              <a:rPr lang="en-US" sz="1200" kern="1200" baseline="0" dirty="0" smtClean="0">
                <a:solidFill>
                  <a:schemeClr val="tx1"/>
                </a:solidFill>
                <a:effectLst/>
                <a:latin typeface="+mn-lt"/>
                <a:ea typeface="+mn-ea"/>
                <a:cs typeface="+mn-cs"/>
              </a:rPr>
              <a:t> into touchscreen, but accepting the ocean of sensors and capabilities.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Remember most of all we design for users. Mobile lets them be away from a desk, living their lives, so accommodate their context, goals and objectives.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Respect their platform choice, and let your product work on as many as possible. Think about how it can work on multiple devices, at once, resuming later, or what happens if someone shares a link.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support this behavior with the hardware mobiles offer. Not just gestures, but location, accelerometers, proximity, cameras, and the more ubiquitous connectivity they offer. </a:t>
            </a:r>
          </a:p>
        </p:txBody>
      </p:sp>
      <p:sp>
        <p:nvSpPr>
          <p:cNvPr id="4" name="Slide Number Placeholder 3"/>
          <p:cNvSpPr>
            <a:spLocks noGrp="1"/>
          </p:cNvSpPr>
          <p:nvPr>
            <p:ph type="sldNum" sz="quarter" idx="10"/>
          </p:nvPr>
        </p:nvSpPr>
        <p:spPr/>
        <p:txBody>
          <a:bodyPr/>
          <a:lstStyle/>
          <a:p>
            <a:fld id="{C19D55F2-16B5-3A42-80D9-9BC8F66E0B68}" type="slidenum">
              <a:rPr lang="en-US" smtClean="0"/>
              <a:t>23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In the next segment I’ll start to talk about those platforms, discuss the differences between web and app, and how you can choose which one to use, if you have a choice.</a:t>
            </a:r>
          </a:p>
        </p:txBody>
      </p:sp>
      <p:sp>
        <p:nvSpPr>
          <p:cNvPr id="4" name="Slide Number Placeholder 3"/>
          <p:cNvSpPr>
            <a:spLocks noGrp="1"/>
          </p:cNvSpPr>
          <p:nvPr>
            <p:ph type="sldNum" sz="quarter" idx="10"/>
          </p:nvPr>
        </p:nvSpPr>
        <p:spPr/>
        <p:txBody>
          <a:bodyPr/>
          <a:lstStyle/>
          <a:p>
            <a:fld id="{C19D55F2-16B5-3A42-80D9-9BC8F66E0B68}" type="slidenum">
              <a:rPr lang="en-US" smtClean="0"/>
              <a:t>24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baseline="0" dirty="0" smtClean="0">
                <a:solidFill>
                  <a:schemeClr val="tx1"/>
                </a:solidFill>
                <a:effectLst/>
                <a:latin typeface="+mn-lt"/>
                <a:ea typeface="+mn-ea"/>
                <a:cs typeface="+mn-cs"/>
              </a:rPr>
              <a:t>Google did a really awesome study in 2012, talking to actual people about their use, and needs. This shed a lot of light on the way the world works today and WHY people act like this. </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sz="1200" kern="1200" baseline="0" dirty="0" smtClean="0">
                <a:solidFill>
                  <a:schemeClr val="tx1"/>
                </a:solidFill>
                <a:effectLst/>
                <a:latin typeface="+mn-lt"/>
                <a:ea typeface="+mn-ea"/>
                <a:cs typeface="+mn-cs"/>
              </a:rPr>
              <a:t>We don’t use one device, but switch. A lot. And we use multiple devices </a:t>
            </a:r>
            <a:r>
              <a:rPr lang="en-US" sz="1200" i="1" kern="1200" baseline="0" dirty="0" smtClean="0">
                <a:solidFill>
                  <a:schemeClr val="tx1"/>
                </a:solidFill>
                <a:effectLst/>
                <a:latin typeface="+mn-lt"/>
                <a:ea typeface="+mn-ea"/>
                <a:cs typeface="+mn-cs"/>
              </a:rPr>
              <a:t>at the same time</a:t>
            </a:r>
            <a:r>
              <a:rPr lang="en-US" sz="1200" kern="1200" baseline="0" dirty="0" smtClean="0">
                <a:solidFill>
                  <a:schemeClr val="tx1"/>
                </a:solidFill>
                <a:effectLst/>
                <a:latin typeface="+mn-lt"/>
                <a:ea typeface="+mn-ea"/>
                <a:cs typeface="+mn-cs"/>
              </a:rPr>
              <a:t>. Watching TV while using your phone or tablet is the norm now, but is just one example. You use your phone at work, in front of your desktop computer, and so on.  </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sz="1200" kern="1200" baseline="0" dirty="0" smtClean="0">
                <a:solidFill>
                  <a:schemeClr val="tx1"/>
                </a:solidFill>
                <a:effectLst/>
                <a:latin typeface="+mn-lt"/>
                <a:ea typeface="+mn-ea"/>
                <a:cs typeface="+mn-cs"/>
              </a:rPr>
              <a:t>The device we choose to use is driven by our context: where we are, what we want to accomplish and the amount of time needed.</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sz="1200" kern="1200" baseline="0" dirty="0" smtClean="0">
                <a:solidFill>
                  <a:schemeClr val="tx1"/>
                </a:solidFill>
                <a:effectLst/>
                <a:latin typeface="+mn-lt"/>
                <a:ea typeface="+mn-ea"/>
                <a:cs typeface="+mn-cs"/>
              </a:rPr>
              <a:t>http://</a:t>
            </a:r>
            <a:r>
              <a:rPr lang="en-US" sz="1200" kern="1200" baseline="0" dirty="0" err="1" smtClean="0">
                <a:solidFill>
                  <a:schemeClr val="tx1"/>
                </a:solidFill>
                <a:effectLst/>
                <a:latin typeface="+mn-lt"/>
                <a:ea typeface="+mn-ea"/>
                <a:cs typeface="+mn-cs"/>
              </a:rPr>
              <a:t>services.google.com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fh</a:t>
            </a:r>
            <a:r>
              <a:rPr lang="en-US" sz="1200" kern="1200" baseline="0" dirty="0" smtClean="0">
                <a:solidFill>
                  <a:schemeClr val="tx1"/>
                </a:solidFill>
                <a:effectLst/>
                <a:latin typeface="+mn-lt"/>
                <a:ea typeface="+mn-ea"/>
                <a:cs typeface="+mn-cs"/>
              </a:rPr>
              <a:t>/files/</a:t>
            </a:r>
            <a:r>
              <a:rPr lang="en-US" sz="1200" kern="1200" baseline="0" dirty="0" err="1" smtClean="0">
                <a:solidFill>
                  <a:schemeClr val="tx1"/>
                </a:solidFill>
                <a:effectLst/>
                <a:latin typeface="+mn-lt"/>
                <a:ea typeface="+mn-ea"/>
                <a:cs typeface="+mn-cs"/>
              </a:rPr>
              <a:t>misc</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multiscreenworld_final.pdf</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We keep finding more and more info. This is from research reports I have worked on, but correlates nicely to the Google information, and lots of other stuff.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know at the smaller the device is, the more it is used on the move. </a:t>
            </a: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“On the move” doesn’t mean in busses or on trains, but can just mean when you walk around the house or office. When you can’t find time to go sit down at a desk. </a:t>
            </a: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Larger devices are used more like computers, most often on surfaces, in stands.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Sometimes with a stylus. Often with a keyboard. </a:t>
            </a: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mobile won out, turning</a:t>
            </a:r>
            <a:r>
              <a:rPr lang="en-US" sz="1200" kern="1200" baseline="0" dirty="0" smtClean="0">
                <a:solidFill>
                  <a:schemeClr val="tx1"/>
                </a:solidFill>
                <a:latin typeface="+mn-lt"/>
                <a:ea typeface="+mn-ea"/>
                <a:cs typeface="+mn-cs"/>
              </a:rPr>
              <a:t> us all into cyborgs with always-on, always connected devices.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Devices also recognize you, and are always waiting</a:t>
            </a:r>
            <a:r>
              <a:rPr lang="en-US" sz="1200" kern="1200" baseline="0" dirty="0" smtClean="0">
                <a:solidFill>
                  <a:schemeClr val="tx1"/>
                </a:solidFill>
                <a:latin typeface="+mn-lt"/>
                <a:ea typeface="+mn-ea"/>
                <a:cs typeface="+mn-cs"/>
              </a:rPr>
              <a:t> for you to use them. </a:t>
            </a:r>
            <a:endParaRPr lang="en-US" sz="1200" kern="1200" dirty="0" smtClean="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Mobiles are more intelligent than “full size” computers</a:t>
            </a:r>
            <a:r>
              <a:rPr lang="en-US" sz="1200" kern="1200" baseline="0" dirty="0" smtClean="0">
                <a:solidFill>
                  <a:schemeClr val="tx1"/>
                </a:solidFill>
                <a:latin typeface="+mn-lt"/>
                <a:ea typeface="+mn-ea"/>
                <a:cs typeface="+mn-cs"/>
              </a:rPr>
              <a:t> due to their sensors and connectivity, They recognize you, and can predict what you want based on past behavior. </a:t>
            </a:r>
            <a:endParaRPr lang="en-US" sz="1200" kern="1200" dirty="0" smtClean="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They </a:t>
            </a:r>
            <a:r>
              <a:rPr lang="en-US" sz="1200" kern="1200" baseline="0" dirty="0" smtClean="0">
                <a:solidFill>
                  <a:schemeClr val="tx1"/>
                </a:solidFill>
                <a:latin typeface="+mn-lt"/>
                <a:ea typeface="+mn-ea"/>
                <a:cs typeface="+mn-cs"/>
              </a:rPr>
              <a:t>remember, or offer access to memory so you don’t have to remember.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Keep these attributes in mind as we proceed through the lessons. How can you take advantage of being always on, and always connected? By push messaging, and gathering data for example. How can you leverage intelligence and memory? By avoiding the whole issue of difficult user entry, by having the device not even ask for things it already knows or can derive.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400" kern="1200" baseline="0" dirty="0" smtClean="0">
                <a:solidFill>
                  <a:schemeClr val="tx1"/>
                </a:solidFill>
                <a:effectLst/>
                <a:latin typeface="+mn-lt"/>
                <a:ea typeface="+mn-ea"/>
                <a:cs typeface="+mn-cs"/>
              </a:rPr>
              <a:t>… BREAK </a:t>
            </a:r>
          </a:p>
          <a:p>
            <a:endParaRPr lang="en-US" sz="1400" kern="1200" baseline="0" dirty="0" smtClean="0">
              <a:solidFill>
                <a:schemeClr val="tx1"/>
              </a:solidFill>
              <a:effectLst/>
              <a:latin typeface="+mn-lt"/>
              <a:ea typeface="+mn-ea"/>
              <a:cs typeface="+mn-cs"/>
            </a:endParaRPr>
          </a:p>
          <a:p>
            <a:r>
              <a:rPr lang="en-US" sz="1400" kern="1200" baseline="0" dirty="0" smtClean="0">
                <a:solidFill>
                  <a:schemeClr val="tx1"/>
                </a:solidFill>
                <a:effectLst/>
                <a:latin typeface="+mn-lt"/>
                <a:ea typeface="+mn-ea"/>
                <a:cs typeface="+mn-cs"/>
              </a:rPr>
              <a:t>How can we use the capabilities mobile devices have to fulfill user needs, goals and expectations? </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
        <p:nvSpPr>
          <p:cNvPr id="10" name="Rectangle 9"/>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1" name="Rectangle 10"/>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2) People &amp; Technology</a:t>
            </a:r>
            <a:endParaRPr lang="en-US" sz="1800" b="0" i="0" kern="1200" baseline="0" dirty="0" smtClean="0">
              <a:solidFill>
                <a:schemeClr val="bg1">
                  <a:alpha val="89000"/>
                </a:schemeClr>
              </a:solidFill>
              <a:latin typeface="Palatino"/>
              <a:ea typeface="+mn-ea"/>
              <a:cs typeface="Palatino"/>
            </a:endParaRP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chemeClr val="tx1"/>
          </a:solidFill>
          <a:latin typeface="Palatino Linotype"/>
          <a:ea typeface="+mj-ea"/>
          <a:cs typeface="Palatino Linotype"/>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11.png"/><Relationship Id="rId6"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11.png"/><Relationship Id="rId6"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12.jpg"/><Relationship Id="rId6"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13.png"/><Relationship Id="rId6" Type="http://schemas.openxmlformats.org/officeDocument/2006/relationships/image" Target="../media/image4.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16.png"/><Relationship Id="rId6"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20.png"/><Relationship Id="rId6" Type="http://schemas.openxmlformats.org/officeDocument/2006/relationships/image" Target="../media/image4.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21.png"/><Relationship Id="rId6" Type="http://schemas.openxmlformats.org/officeDocument/2006/relationships/image" Target="../media/image4.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4.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4.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2.xml"/><Relationship Id="rId5" Type="http://schemas.openxmlformats.org/officeDocument/2006/relationships/image" Target="../media/image4.pn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3.xml"/><Relationship Id="rId5" Type="http://schemas.openxmlformats.org/officeDocument/2006/relationships/image" Target="../media/image4.png"/><Relationship Id="rId1" Type="http://schemas.microsoft.com/office/2007/relationships/media" Target="../media/media23.wav"/><Relationship Id="rId2" Type="http://schemas.openxmlformats.org/officeDocument/2006/relationships/audio" Target="../media/media23.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4.xml"/><Relationship Id="rId5" Type="http://schemas.openxmlformats.org/officeDocument/2006/relationships/image" Target="../media/image4.png"/><Relationship Id="rId1" Type="http://schemas.microsoft.com/office/2007/relationships/media" Target="../media/media24.wav"/><Relationship Id="rId2" Type="http://schemas.openxmlformats.org/officeDocument/2006/relationships/audio" Target="../media/media24.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6.png"/><Relationship Id="rId6"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7.png"/><Relationship Id="rId6"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8.JPG"/><Relationship Id="rId6"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9.JPG"/><Relationship Id="rId6"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0.jpeg"/><Relationship Id="rId6" Type="http://schemas.openxmlformats.org/officeDocument/2006/relationships/image" Target="../media/image1.png"/><Relationship Id="rId7"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0"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tx1"/>
                </a:solidFill>
                <a:latin typeface="Palatino Linotype"/>
                <a:ea typeface="+mj-ea"/>
                <a:cs typeface="Palatino Linotype"/>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a:solidFill>
                  <a:schemeClr val="bg1"/>
                </a:solidFill>
              </a:rPr>
              <a:t>2) People &amp; Technology</a:t>
            </a:r>
            <a:endParaRPr lang="en-US" sz="3200" dirty="0">
              <a:solidFill>
                <a:srgbClr val="FFFFFF"/>
              </a:solidFill>
            </a:endParaRPr>
          </a:p>
        </p:txBody>
      </p:sp>
      <p:sp>
        <p:nvSpPr>
          <p:cNvPr id="11"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18301">
        <p:fade/>
      </p:transition>
    </mc:Choice>
    <mc:Fallback xmlns="">
      <p:transition xmlns:p14="http://schemas.microsoft.com/office/powerpoint/2010/main" advTm="18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S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8869" y="1116139"/>
            <a:ext cx="3293651" cy="5607154"/>
          </a:xfrm>
          <a:prstGeom prst="rect">
            <a:avLst/>
          </a:prstGeom>
        </p:spPr>
      </p:pic>
      <p:sp>
        <p:nvSpPr>
          <p:cNvPr id="6" name="TextBox 5"/>
          <p:cNvSpPr txBox="1"/>
          <p:nvPr/>
        </p:nvSpPr>
        <p:spPr>
          <a:xfrm>
            <a:off x="6601265" y="3540854"/>
            <a:ext cx="2542735" cy="830997"/>
          </a:xfrm>
          <a:prstGeom prst="rect">
            <a:avLst/>
          </a:prstGeom>
          <a:noFill/>
        </p:spPr>
        <p:txBody>
          <a:bodyPr wrap="square" rtlCol="0">
            <a:spAutoFit/>
          </a:bodyPr>
          <a:lstStyle/>
          <a:p>
            <a:r>
              <a:rPr lang="en-US" sz="2400" dirty="0" smtClean="0">
                <a:solidFill>
                  <a:srgbClr val="F2806C"/>
                </a:solidFill>
                <a:latin typeface="Palatino"/>
                <a:cs typeface="Palatino"/>
              </a:rPr>
              <a:t>Capacitive Touch Screen</a:t>
            </a:r>
            <a:endParaRPr lang="en-US" sz="2400" dirty="0">
              <a:solidFill>
                <a:srgbClr val="F2806C"/>
              </a:solidFill>
              <a:latin typeface="Palatino"/>
              <a:cs typeface="Palatino"/>
            </a:endParaRPr>
          </a:p>
        </p:txBody>
      </p:sp>
      <p:cxnSp>
        <p:nvCxnSpPr>
          <p:cNvPr id="7" name="Straight Connector 6"/>
          <p:cNvCxnSpPr/>
          <p:nvPr/>
        </p:nvCxnSpPr>
        <p:spPr>
          <a:xfrm>
            <a:off x="4859867" y="3804667"/>
            <a:ext cx="1755778"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46013972"/>
      </p:ext>
    </p:extLst>
  </p:cSld>
  <p:clrMapOvr>
    <a:masterClrMapping/>
  </p:clrMapOvr>
  <mc:AlternateContent xmlns:mc="http://schemas.openxmlformats.org/markup-compatibility/2006" xmlns:p14="http://schemas.microsoft.com/office/powerpoint/2010/main">
    <mc:Choice Requires="p14">
      <p:transition spd="slow" p14:dur="2000" advTm="14861"/>
    </mc:Choice>
    <mc:Fallback xmlns="">
      <p:transition xmlns:p14="http://schemas.microsoft.com/office/powerpoint/2010/main" spd="slow" advTm="1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GS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8869" y="1116139"/>
            <a:ext cx="3293651" cy="5607154"/>
          </a:xfrm>
          <a:prstGeom prst="rect">
            <a:avLst/>
          </a:prstGeom>
        </p:spPr>
      </p:pic>
      <p:sp>
        <p:nvSpPr>
          <p:cNvPr id="5" name="TextBox 4"/>
          <p:cNvSpPr txBox="1"/>
          <p:nvPr/>
        </p:nvSpPr>
        <p:spPr>
          <a:xfrm>
            <a:off x="6601265" y="1169841"/>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Proximity</a:t>
            </a:r>
            <a:endParaRPr lang="en-US" sz="2400" dirty="0">
              <a:solidFill>
                <a:srgbClr val="F2806C"/>
              </a:solidFill>
              <a:latin typeface="Palatino"/>
              <a:cs typeface="Palatino"/>
            </a:endParaRPr>
          </a:p>
        </p:txBody>
      </p:sp>
      <p:sp>
        <p:nvSpPr>
          <p:cNvPr id="8" name="TextBox 7"/>
          <p:cNvSpPr txBox="1"/>
          <p:nvPr/>
        </p:nvSpPr>
        <p:spPr>
          <a:xfrm>
            <a:off x="6601265" y="5346721"/>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Accelerometer</a:t>
            </a:r>
            <a:endParaRPr lang="en-US" sz="2400" dirty="0">
              <a:solidFill>
                <a:srgbClr val="F2806C"/>
              </a:solidFill>
              <a:latin typeface="Palatino"/>
              <a:cs typeface="Palatino"/>
            </a:endParaRPr>
          </a:p>
        </p:txBody>
      </p:sp>
      <p:sp>
        <p:nvSpPr>
          <p:cNvPr id="9" name="TextBox 8"/>
          <p:cNvSpPr txBox="1"/>
          <p:nvPr/>
        </p:nvSpPr>
        <p:spPr>
          <a:xfrm>
            <a:off x="6615645" y="4573499"/>
            <a:ext cx="2542735" cy="461665"/>
          </a:xfrm>
          <a:prstGeom prst="rect">
            <a:avLst/>
          </a:prstGeom>
          <a:noFill/>
        </p:spPr>
        <p:txBody>
          <a:bodyPr wrap="square" rtlCol="0">
            <a:spAutoFit/>
          </a:bodyPr>
          <a:lstStyle/>
          <a:p>
            <a:r>
              <a:rPr lang="en-US" sz="2400" dirty="0" err="1" smtClean="0">
                <a:solidFill>
                  <a:srgbClr val="F2806C"/>
                </a:solidFill>
                <a:latin typeface="Palatino"/>
                <a:cs typeface="Palatino"/>
              </a:rPr>
              <a:t>Gryosensor</a:t>
            </a:r>
            <a:endParaRPr lang="en-US" sz="2400" dirty="0">
              <a:solidFill>
                <a:srgbClr val="F2806C"/>
              </a:solidFill>
              <a:latin typeface="Palatino"/>
              <a:cs typeface="Palatino"/>
            </a:endParaRPr>
          </a:p>
        </p:txBody>
      </p:sp>
      <p:sp>
        <p:nvSpPr>
          <p:cNvPr id="10" name="TextBox 9"/>
          <p:cNvSpPr txBox="1"/>
          <p:nvPr/>
        </p:nvSpPr>
        <p:spPr>
          <a:xfrm>
            <a:off x="287367" y="2296098"/>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Light color</a:t>
            </a:r>
            <a:endParaRPr lang="en-US" sz="2400" dirty="0">
              <a:solidFill>
                <a:srgbClr val="F2806C"/>
              </a:solidFill>
              <a:latin typeface="Palatino"/>
              <a:cs typeface="Palatino"/>
            </a:endParaRPr>
          </a:p>
        </p:txBody>
      </p:sp>
      <p:sp>
        <p:nvSpPr>
          <p:cNvPr id="11" name="TextBox 10"/>
          <p:cNvSpPr txBox="1"/>
          <p:nvPr/>
        </p:nvSpPr>
        <p:spPr>
          <a:xfrm>
            <a:off x="287367" y="1126944"/>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Gesture</a:t>
            </a:r>
            <a:endParaRPr lang="en-US" sz="2400" dirty="0">
              <a:solidFill>
                <a:srgbClr val="F2806C"/>
              </a:solidFill>
              <a:latin typeface="Palatino"/>
              <a:cs typeface="Palatino"/>
            </a:endParaRPr>
          </a:p>
        </p:txBody>
      </p:sp>
      <p:sp>
        <p:nvSpPr>
          <p:cNvPr id="12" name="TextBox 11"/>
          <p:cNvSpPr txBox="1"/>
          <p:nvPr/>
        </p:nvSpPr>
        <p:spPr>
          <a:xfrm>
            <a:off x="287367" y="3804363"/>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Cover sensor</a:t>
            </a:r>
            <a:endParaRPr lang="en-US" sz="2400" dirty="0">
              <a:solidFill>
                <a:srgbClr val="F2806C"/>
              </a:solidFill>
              <a:latin typeface="Palatino"/>
              <a:cs typeface="Palatino"/>
            </a:endParaRPr>
          </a:p>
        </p:txBody>
      </p:sp>
      <p:sp>
        <p:nvSpPr>
          <p:cNvPr id="13" name="TextBox 12"/>
          <p:cNvSpPr txBox="1"/>
          <p:nvPr/>
        </p:nvSpPr>
        <p:spPr>
          <a:xfrm>
            <a:off x="287367" y="1724588"/>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Light level</a:t>
            </a:r>
            <a:endParaRPr lang="en-US" sz="2400" dirty="0">
              <a:solidFill>
                <a:srgbClr val="F2806C"/>
              </a:solidFill>
              <a:latin typeface="Palatino"/>
              <a:cs typeface="Palatino"/>
            </a:endParaRPr>
          </a:p>
        </p:txBody>
      </p:sp>
      <p:sp>
        <p:nvSpPr>
          <p:cNvPr id="19" name="TextBox 18"/>
          <p:cNvSpPr txBox="1"/>
          <p:nvPr/>
        </p:nvSpPr>
        <p:spPr>
          <a:xfrm>
            <a:off x="6601265" y="3540854"/>
            <a:ext cx="2542735" cy="830997"/>
          </a:xfrm>
          <a:prstGeom prst="rect">
            <a:avLst/>
          </a:prstGeom>
          <a:noFill/>
        </p:spPr>
        <p:txBody>
          <a:bodyPr wrap="square" rtlCol="0">
            <a:spAutoFit/>
          </a:bodyPr>
          <a:lstStyle/>
          <a:p>
            <a:r>
              <a:rPr lang="en-US" sz="2400" dirty="0" smtClean="0">
                <a:solidFill>
                  <a:srgbClr val="F2806C"/>
                </a:solidFill>
                <a:latin typeface="Palatino"/>
                <a:cs typeface="Palatino"/>
              </a:rPr>
              <a:t>Capacitive Touch Screen</a:t>
            </a:r>
            <a:endParaRPr lang="en-US" sz="2400" dirty="0">
              <a:solidFill>
                <a:srgbClr val="F2806C"/>
              </a:solidFill>
              <a:latin typeface="Palatino"/>
              <a:cs typeface="Palatino"/>
            </a:endParaRPr>
          </a:p>
        </p:txBody>
      </p:sp>
      <p:cxnSp>
        <p:nvCxnSpPr>
          <p:cNvPr id="20" name="Straight Connector 19"/>
          <p:cNvCxnSpPr/>
          <p:nvPr/>
        </p:nvCxnSpPr>
        <p:spPr>
          <a:xfrm>
            <a:off x="4859867" y="3804667"/>
            <a:ext cx="1755778"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00700" y="4840734"/>
            <a:ext cx="1000565"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54700" y="5615434"/>
            <a:ext cx="746565"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78450" y="1429767"/>
            <a:ext cx="1222815"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504950" y="1397573"/>
            <a:ext cx="2616200"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866900" y="1975423"/>
            <a:ext cx="2209800"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860550" y="2577731"/>
            <a:ext cx="2209800"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057650" y="1536700"/>
            <a:ext cx="0" cy="1044769"/>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163744" y="4069433"/>
            <a:ext cx="1222566"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36884880"/>
      </p:ext>
    </p:extLst>
  </p:cSld>
  <p:clrMapOvr>
    <a:masterClrMapping/>
  </p:clrMapOvr>
  <mc:AlternateContent xmlns:mc="http://schemas.openxmlformats.org/markup-compatibility/2006" xmlns:p14="http://schemas.microsoft.com/office/powerpoint/2010/main">
    <mc:Choice Requires="p14">
      <p:transition spd="slow" p14:dur="2000" advTm="6654"/>
    </mc:Choice>
    <mc:Fallback xmlns="">
      <p:transition xmlns:p14="http://schemas.microsoft.com/office/powerpoint/2010/main" spd="slow" advTm="6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28134" y="1481938"/>
            <a:ext cx="7501468" cy="3785651"/>
          </a:xfrm>
          <a:prstGeom prst="rect">
            <a:avLst/>
          </a:prstGeom>
          <a:noFill/>
        </p:spPr>
        <p:txBody>
          <a:bodyPr wrap="square" rtlCol="0">
            <a:spAutoFit/>
          </a:bodyPr>
          <a:lstStyle/>
          <a:p>
            <a:r>
              <a:rPr lang="en-US" sz="4000" dirty="0" smtClean="0">
                <a:solidFill>
                  <a:srgbClr val="F2806C"/>
                </a:solidFill>
                <a:latin typeface="Palatino"/>
                <a:cs typeface="Palatino"/>
              </a:rPr>
              <a:t>Mobiles are different:</a:t>
            </a:r>
          </a:p>
          <a:p>
            <a:endParaRPr lang="en-US" sz="2000" dirty="0" smtClean="0">
              <a:solidFill>
                <a:srgbClr val="F2806C"/>
              </a:solidFill>
              <a:latin typeface="Palatino"/>
              <a:cs typeface="Palatino"/>
            </a:endParaRPr>
          </a:p>
          <a:p>
            <a:endParaRPr lang="en-US" sz="2000" dirty="0">
              <a:solidFill>
                <a:srgbClr val="F2806C"/>
              </a:solidFill>
              <a:latin typeface="Palatino"/>
              <a:cs typeface="Palatino"/>
            </a:endParaRPr>
          </a:p>
          <a:p>
            <a:pPr marL="514350" indent="-514350">
              <a:buClr>
                <a:srgbClr val="E9213C"/>
              </a:buClr>
              <a:buFont typeface="Wingdings" charset="2"/>
              <a:buChar char="§"/>
            </a:pPr>
            <a:r>
              <a:rPr lang="en-US" sz="3200" dirty="0" smtClean="0">
                <a:solidFill>
                  <a:schemeClr val="bg1"/>
                </a:solidFill>
                <a:latin typeface="Akzidenz Grotesk BE"/>
                <a:cs typeface="Akzidenz Grotesk BE"/>
              </a:rPr>
              <a:t>Not smaller, different</a:t>
            </a:r>
          </a:p>
          <a:p>
            <a:pPr marL="514350" indent="-514350">
              <a:buClr>
                <a:srgbClr val="E9213C"/>
              </a:buClr>
              <a:buFont typeface="Wingdings" charset="2"/>
              <a:buChar char="§"/>
            </a:pPr>
            <a:r>
              <a:rPr lang="en-US" sz="3200" dirty="0" smtClean="0">
                <a:solidFill>
                  <a:schemeClr val="bg1"/>
                </a:solidFill>
                <a:latin typeface="Akzidenz Grotesk BE"/>
                <a:cs typeface="Akzidenz Grotesk BE"/>
              </a:rPr>
              <a:t>Part of the cloud</a:t>
            </a:r>
          </a:p>
          <a:p>
            <a:pPr marL="514350" indent="-514350">
              <a:buClr>
                <a:srgbClr val="E9213C"/>
              </a:buClr>
              <a:buFont typeface="Wingdings" charset="2"/>
              <a:buChar char="§"/>
            </a:pPr>
            <a:r>
              <a:rPr lang="en-US" sz="3200" dirty="0" smtClean="0">
                <a:solidFill>
                  <a:schemeClr val="bg1"/>
                </a:solidFill>
                <a:latin typeface="Akzidenz Grotesk BE"/>
                <a:cs typeface="Akzidenz Grotesk BE"/>
              </a:rPr>
              <a:t>Full of sensors</a:t>
            </a:r>
          </a:p>
          <a:p>
            <a:pPr marL="514350" indent="-514350">
              <a:buClr>
                <a:srgbClr val="E9213C"/>
              </a:buClr>
              <a:buFont typeface="Wingdings" charset="2"/>
              <a:buChar char="§"/>
            </a:pPr>
            <a:r>
              <a:rPr lang="en-US" sz="3200" dirty="0" smtClean="0">
                <a:solidFill>
                  <a:schemeClr val="bg1"/>
                </a:solidFill>
                <a:latin typeface="Akzidenz Grotesk BE"/>
                <a:cs typeface="Akzidenz Grotesk BE"/>
              </a:rPr>
              <a:t>Aware, active</a:t>
            </a:r>
          </a:p>
          <a:p>
            <a:pPr marL="514350" indent="-514350">
              <a:buClr>
                <a:srgbClr val="E9213C"/>
              </a:buClr>
              <a:buFont typeface="Wingdings" charset="2"/>
              <a:buChar char="§"/>
            </a:pPr>
            <a:r>
              <a:rPr lang="en-US" sz="3200" dirty="0" smtClean="0">
                <a:solidFill>
                  <a:schemeClr val="bg1"/>
                </a:solidFill>
                <a:latin typeface="Akzidenz Grotesk BE"/>
                <a:cs typeface="Akzidenz Grotesk BE"/>
              </a:rPr>
              <a:t>Push to you</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7170561"/>
      </p:ext>
    </p:extLst>
  </p:cSld>
  <p:clrMapOvr>
    <a:masterClrMapping/>
  </p:clrMapOvr>
  <mc:AlternateContent xmlns:mc="http://schemas.openxmlformats.org/markup-compatibility/2006" xmlns:p14="http://schemas.microsoft.com/office/powerpoint/2010/main">
    <mc:Choice Requires="p14">
      <p:transition p14:dur="400" advTm="30900">
        <p:fade/>
      </p:transition>
    </mc:Choice>
    <mc:Fallback xmlns="">
      <p:transition xmlns:p14="http://schemas.microsoft.com/office/powerpoint/2010/main" advTm="30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S5 Parts.jpg"/>
          <p:cNvPicPr>
            <a:picLocks noChangeAspect="1"/>
          </p:cNvPicPr>
          <p:nvPr/>
        </p:nvPicPr>
        <p:blipFill rotWithShape="1">
          <a:blip r:embed="rId5">
            <a:extLst>
              <a:ext uri="{28A0092B-C50C-407E-A947-70E740481C1C}">
                <a14:useLocalDpi xmlns:a14="http://schemas.microsoft.com/office/drawing/2010/main" val="0"/>
              </a:ext>
            </a:extLst>
          </a:blip>
          <a:srcRect l="14263" t="3464" r="13469"/>
          <a:stretch/>
        </p:blipFill>
        <p:spPr>
          <a:xfrm>
            <a:off x="19538" y="1917272"/>
            <a:ext cx="9144000" cy="9161034"/>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90700548"/>
      </p:ext>
    </p:extLst>
  </p:cSld>
  <p:clrMapOvr>
    <a:masterClrMapping/>
  </p:clrMapOvr>
  <mc:AlternateContent xmlns:mc="http://schemas.openxmlformats.org/markup-compatibility/2006" xmlns:p14="http://schemas.microsoft.com/office/powerpoint/2010/main">
    <mc:Choice Requires="p14">
      <p:transition spd="slow" p14:dur="2000" advTm="18582"/>
    </mc:Choice>
    <mc:Fallback xmlns="">
      <p:transition xmlns:p14="http://schemas.microsoft.com/office/powerpoint/2010/main" spd="slow" advTm="18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1016006"/>
            <a:ext cx="9144000" cy="6096000"/>
          </a:xfrm>
          <a:prstGeom prst="rect">
            <a:avLst/>
          </a:prstGeom>
        </p:spPr>
      </p:pic>
      <p:sp>
        <p:nvSpPr>
          <p:cNvPr id="5" name="TextBox 4"/>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14</a:t>
            </a:fld>
            <a:endParaRPr lang="en-US" dirty="0">
              <a:solidFill>
                <a:schemeClr val="bg1">
                  <a:lumMod val="50000"/>
                </a:schemeClr>
              </a:solidFill>
              <a:latin typeface="Akzidenz Grotesk"/>
              <a:cs typeface="Akzidenz Grotesk"/>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5215599"/>
      </p:ext>
    </p:extLst>
  </p:cSld>
  <p:clrMapOvr>
    <a:masterClrMapping/>
  </p:clrMapOvr>
  <mc:AlternateContent xmlns:mc="http://schemas.openxmlformats.org/markup-compatibility/2006" xmlns:p14="http://schemas.microsoft.com/office/powerpoint/2010/main">
    <mc:Choice Requires="p14">
      <p:transition spd="slow" p14:dur="2000" advTm="25232"/>
    </mc:Choice>
    <mc:Fallback xmlns="">
      <p:transition xmlns:p14="http://schemas.microsoft.com/office/powerpoint/2010/main" spd="slow" advTm="2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nnunciator-no-ntwk.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16405" y="2827062"/>
            <a:ext cx="8042487" cy="985205"/>
          </a:xfrm>
          <a:prstGeom prst="rect">
            <a:avLst/>
          </a:prstGeom>
        </p:spPr>
      </p:pic>
      <p:pic>
        <p:nvPicPr>
          <p:cNvPr id="4" name="Picture 3"/>
          <p:cNvPicPr>
            <a:picLocks noChangeAspect="1"/>
          </p:cNvPicPr>
          <p:nvPr/>
        </p:nvPicPr>
        <p:blipFill>
          <a:blip r:embed="rId6"/>
          <a:stretch>
            <a:fillRect/>
          </a:stretch>
        </p:blipFill>
        <p:spPr>
          <a:xfrm>
            <a:off x="1" y="1013150"/>
            <a:ext cx="9210937" cy="5942540"/>
          </a:xfrm>
          <a:prstGeom prst="rect">
            <a:avLst/>
          </a:prstGeom>
        </p:spPr>
      </p:pic>
      <p:sp>
        <p:nvSpPr>
          <p:cNvPr id="6" name="TextBox 5"/>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15</a:t>
            </a:fld>
            <a:endParaRPr lang="en-US" dirty="0">
              <a:solidFill>
                <a:schemeClr val="bg1">
                  <a:lumMod val="50000"/>
                </a:schemeClr>
              </a:solidFill>
              <a:latin typeface="Akzidenz Grotesk"/>
              <a:cs typeface="Akzidenz Grotesk"/>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2315760"/>
      </p:ext>
    </p:extLst>
  </p:cSld>
  <p:clrMapOvr>
    <a:masterClrMapping/>
  </p:clrMapOvr>
  <mc:AlternateContent xmlns:mc="http://schemas.openxmlformats.org/markup-compatibility/2006" xmlns:p14="http://schemas.microsoft.com/office/powerpoint/2010/main">
    <mc:Choice Requires="p14">
      <p:transition spd="slow" p14:dur="2000" advTm="50336"/>
    </mc:Choice>
    <mc:Fallback xmlns="">
      <p:transition xmlns:p14="http://schemas.microsoft.com/office/powerpoint/2010/main" spd="slow" advTm="5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16</a:t>
            </a:fld>
            <a:endParaRPr lang="en-US" dirty="0">
              <a:solidFill>
                <a:schemeClr val="bg1">
                  <a:lumMod val="50000"/>
                </a:schemeClr>
              </a:solidFill>
              <a:latin typeface="Akzidenz Grotesk"/>
              <a:cs typeface="Akzidenz Grotesk"/>
            </a:endParaRPr>
          </a:p>
        </p:txBody>
      </p:sp>
      <p:pic>
        <p:nvPicPr>
          <p:cNvPr id="2" name="Picture 1" descr="FGC-ConnectionErro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9931" y="322130"/>
            <a:ext cx="3454488" cy="638347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62425081"/>
      </p:ext>
    </p:extLst>
  </p:cSld>
  <p:clrMapOvr>
    <a:masterClrMapping/>
  </p:clrMapOvr>
  <mc:AlternateContent xmlns:mc="http://schemas.openxmlformats.org/markup-compatibility/2006" xmlns:p14="http://schemas.microsoft.com/office/powerpoint/2010/main">
    <mc:Choice Requires="p14">
      <p:transition spd="slow" p14:dur="2000" advTm="36541"/>
    </mc:Choice>
    <mc:Fallback xmlns="">
      <p:transition xmlns:p14="http://schemas.microsoft.com/office/powerpoint/2010/main" spd="slow" advTm="3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Map-Google-iO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1343" y="1347064"/>
            <a:ext cx="2895600" cy="4343400"/>
          </a:xfrm>
          <a:prstGeom prst="rect">
            <a:avLst/>
          </a:prstGeom>
        </p:spPr>
      </p:pic>
      <p:pic>
        <p:nvPicPr>
          <p:cNvPr id="4" name="Picture 3" descr="Map-Google-Androi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56961" y="1347064"/>
            <a:ext cx="2443163" cy="4343400"/>
          </a:xfrm>
          <a:prstGeom prst="rect">
            <a:avLst/>
          </a:prstGeom>
        </p:spPr>
      </p:pic>
      <p:pic>
        <p:nvPicPr>
          <p:cNvPr id="5" name="Picture 4" descr="Map-Apple.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47955" y="1347064"/>
            <a:ext cx="2895600" cy="4343400"/>
          </a:xfrm>
          <a:prstGeom prst="rect">
            <a:avLst/>
          </a:prstGeom>
        </p:spPr>
      </p:pic>
      <p:sp>
        <p:nvSpPr>
          <p:cNvPr id="7" name="Rectangle 6"/>
          <p:cNvSpPr/>
          <p:nvPr/>
        </p:nvSpPr>
        <p:spPr>
          <a:xfrm>
            <a:off x="221874" y="5902217"/>
            <a:ext cx="2030863" cy="369332"/>
          </a:xfrm>
          <a:prstGeom prst="rect">
            <a:avLst/>
          </a:prstGeom>
        </p:spPr>
        <p:txBody>
          <a:bodyPr wrap="none">
            <a:spAutoFit/>
          </a:bodyPr>
          <a:lstStyle/>
          <a:p>
            <a:r>
              <a:rPr lang="en-US" dirty="0" smtClean="0">
                <a:solidFill>
                  <a:schemeClr val="bg1">
                    <a:lumMod val="75000"/>
                  </a:schemeClr>
                </a:solidFill>
                <a:latin typeface="Akzidenz Grotesk BE"/>
                <a:cs typeface="Akzidenz Grotesk BE"/>
              </a:rPr>
              <a:t>Google Maps, </a:t>
            </a:r>
            <a:r>
              <a:rPr lang="en-US" dirty="0" err="1" smtClean="0">
                <a:solidFill>
                  <a:schemeClr val="bg1">
                    <a:lumMod val="75000"/>
                  </a:schemeClr>
                </a:solidFill>
                <a:latin typeface="Akzidenz Grotesk BE"/>
                <a:cs typeface="Akzidenz Grotesk BE"/>
              </a:rPr>
              <a:t>iOS</a:t>
            </a:r>
            <a:endParaRPr lang="en-US" dirty="0">
              <a:solidFill>
                <a:schemeClr val="bg1">
                  <a:lumMod val="75000"/>
                </a:schemeClr>
              </a:solidFill>
            </a:endParaRPr>
          </a:p>
        </p:txBody>
      </p:sp>
      <p:sp>
        <p:nvSpPr>
          <p:cNvPr id="8" name="Rectangle 7"/>
          <p:cNvSpPr/>
          <p:nvPr/>
        </p:nvSpPr>
        <p:spPr>
          <a:xfrm>
            <a:off x="3285405" y="5902217"/>
            <a:ext cx="2415660" cy="369332"/>
          </a:xfrm>
          <a:prstGeom prst="rect">
            <a:avLst/>
          </a:prstGeom>
        </p:spPr>
        <p:txBody>
          <a:bodyPr wrap="none">
            <a:spAutoFit/>
          </a:bodyPr>
          <a:lstStyle/>
          <a:p>
            <a:r>
              <a:rPr lang="en-US" dirty="0" smtClean="0">
                <a:solidFill>
                  <a:schemeClr val="bg1">
                    <a:lumMod val="75000"/>
                  </a:schemeClr>
                </a:solidFill>
                <a:latin typeface="Akzidenz Grotesk BE"/>
                <a:cs typeface="Akzidenz Grotesk BE"/>
              </a:rPr>
              <a:t>Google Maps, Android</a:t>
            </a:r>
            <a:endParaRPr lang="en-US" dirty="0">
              <a:solidFill>
                <a:schemeClr val="bg1">
                  <a:lumMod val="75000"/>
                </a:schemeClr>
              </a:solidFill>
            </a:endParaRPr>
          </a:p>
        </p:txBody>
      </p:sp>
      <p:sp>
        <p:nvSpPr>
          <p:cNvPr id="9" name="Rectangle 8"/>
          <p:cNvSpPr/>
          <p:nvPr/>
        </p:nvSpPr>
        <p:spPr>
          <a:xfrm>
            <a:off x="5947955" y="5892800"/>
            <a:ext cx="1367220" cy="369332"/>
          </a:xfrm>
          <a:prstGeom prst="rect">
            <a:avLst/>
          </a:prstGeom>
        </p:spPr>
        <p:txBody>
          <a:bodyPr wrap="none">
            <a:spAutoFit/>
          </a:bodyPr>
          <a:lstStyle/>
          <a:p>
            <a:r>
              <a:rPr lang="en-US" dirty="0" smtClean="0">
                <a:solidFill>
                  <a:schemeClr val="bg1">
                    <a:lumMod val="75000"/>
                  </a:schemeClr>
                </a:solidFill>
                <a:latin typeface="Akzidenz Grotesk BE"/>
                <a:cs typeface="Akzidenz Grotesk BE"/>
              </a:rPr>
              <a:t>Apple Maps</a:t>
            </a:r>
            <a:endParaRPr lang="en-US" dirty="0">
              <a:solidFill>
                <a:schemeClr val="bg1">
                  <a:lumMod val="75000"/>
                </a:schemeClr>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16949838"/>
      </p:ext>
    </p:extLst>
  </p:cSld>
  <p:clrMapOvr>
    <a:masterClrMapping/>
  </p:clrMapOvr>
  <mc:AlternateContent xmlns:mc="http://schemas.openxmlformats.org/markup-compatibility/2006" xmlns:p14="http://schemas.microsoft.com/office/powerpoint/2010/main">
    <mc:Choice Requires="p14">
      <p:transition spd="slow" p14:dur="2000" advTm="66901"/>
    </mc:Choice>
    <mc:Fallback xmlns="">
      <p:transition xmlns:p14="http://schemas.microsoft.com/office/powerpoint/2010/main" spd="slow" advTm="66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982508"/>
            <a:ext cx="9144000" cy="5916706"/>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26046571"/>
      </p:ext>
    </p:extLst>
  </p:cSld>
  <p:clrMapOvr>
    <a:masterClrMapping/>
  </p:clrMapOvr>
  <mc:AlternateContent xmlns:mc="http://schemas.openxmlformats.org/markup-compatibility/2006" xmlns:p14="http://schemas.microsoft.com/office/powerpoint/2010/main">
    <mc:Choice Requires="p14">
      <p:transition spd="slow" p14:dur="2000" advTm="26726"/>
    </mc:Choice>
    <mc:Fallback xmlns="">
      <p:transition xmlns:p14="http://schemas.microsoft.com/office/powerpoint/2010/main" spd="slow" advTm="26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PS and GLONASS.png"/>
          <p:cNvPicPr>
            <a:picLocks noChangeAspect="1"/>
          </p:cNvPicPr>
          <p:nvPr/>
        </p:nvPicPr>
        <p:blipFill rotWithShape="1">
          <a:blip r:embed="rId5">
            <a:extLst>
              <a:ext uri="{28A0092B-C50C-407E-A947-70E740481C1C}">
                <a14:useLocalDpi xmlns:a14="http://schemas.microsoft.com/office/drawing/2010/main" val="0"/>
              </a:ext>
            </a:extLst>
          </a:blip>
          <a:srcRect t="12821" b="42450"/>
          <a:stretch/>
        </p:blipFill>
        <p:spPr>
          <a:xfrm>
            <a:off x="0" y="1016000"/>
            <a:ext cx="9144000" cy="7271204"/>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56720903"/>
      </p:ext>
    </p:extLst>
  </p:cSld>
  <p:clrMapOvr>
    <a:masterClrMapping/>
  </p:clrMapOvr>
  <mc:AlternateContent xmlns:mc="http://schemas.openxmlformats.org/markup-compatibility/2006" xmlns:p14="http://schemas.microsoft.com/office/powerpoint/2010/main">
    <mc:Choice Requires="p14">
      <p:transition spd="slow" p14:dur="2000" advTm="35687"/>
    </mc:Choice>
    <mc:Fallback xmlns="">
      <p:transition xmlns:p14="http://schemas.microsoft.com/office/powerpoint/2010/main" spd="slow" advTm="3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286000" y="2413338"/>
            <a:ext cx="4572000" cy="2031325"/>
          </a:xfrm>
          <a:prstGeom prst="rect">
            <a:avLst/>
          </a:prstGeom>
        </p:spPr>
        <p:txBody>
          <a:bodyPr>
            <a:spAutoFit/>
          </a:bodyPr>
          <a:lstStyle/>
          <a:p>
            <a:pPr marL="171450" indent="-171450">
              <a:buFontTx/>
              <a:buChar char="-"/>
            </a:pPr>
            <a:r>
              <a:rPr lang="en-US" dirty="0"/>
              <a:t>TECHNOLOGY AND BUSINESS ISN’T OPTIMIZED FOR DIGITAL, WIRELESS, INTERNET DELIVERY, AND I WANT TO TELL YOU WHY BEFORE WE GET TO THE TRADITIONAL DESIGN TOPICS, OR TALK ABOUT HTML5 VS NATIVE APP </a:t>
            </a:r>
            <a:r>
              <a:rPr lang="en-US" dirty="0" smtClean="0"/>
              <a:t>DEVELOPMENT</a:t>
            </a:r>
            <a:endParaRPr lang="en-US" dirty="0"/>
          </a:p>
        </p:txBody>
      </p:sp>
      <p:pic>
        <p:nvPicPr>
          <p:cNvPr id="5" name="Picture 4" descr="time-of-da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522" y="1551603"/>
            <a:ext cx="8651595" cy="4183717"/>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41080022"/>
      </p:ext>
    </p:extLst>
  </p:cSld>
  <p:clrMapOvr>
    <a:masterClrMapping/>
  </p:clrMapOvr>
  <mc:AlternateContent xmlns:mc="http://schemas.openxmlformats.org/markup-compatibility/2006" xmlns:p14="http://schemas.microsoft.com/office/powerpoint/2010/main">
    <mc:Choice Requires="p14">
      <p:transition p14:dur="400" advTm="45637">
        <p:fade/>
      </p:transition>
    </mc:Choice>
    <mc:Fallback xmlns="">
      <p:transition xmlns:p14="http://schemas.microsoft.com/office/powerpoint/2010/main" advTm="45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976229" y="1423588"/>
            <a:ext cx="3001725" cy="5002875"/>
          </a:xfrm>
          <a:prstGeom prst="rect">
            <a:avLst/>
          </a:prstGeom>
        </p:spPr>
      </p:pic>
      <p:pic>
        <p:nvPicPr>
          <p:cNvPr id="4" name="Picture 3" descr="2014-10-10 17.58.2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2488" y="1423588"/>
            <a:ext cx="2804166" cy="4985184"/>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61002858"/>
      </p:ext>
    </p:extLst>
  </p:cSld>
  <p:clrMapOvr>
    <a:masterClrMapping/>
  </p:clrMapOvr>
  <mc:AlternateContent xmlns:mc="http://schemas.openxmlformats.org/markup-compatibility/2006" xmlns:p14="http://schemas.microsoft.com/office/powerpoint/2010/main">
    <mc:Choice Requires="p14">
      <p:transition spd="slow" p14:dur="2000" advTm="26986"/>
    </mc:Choice>
    <mc:Fallback xmlns="">
      <p:transition xmlns:p14="http://schemas.microsoft.com/office/powerpoint/2010/main" spd="slow" advTm="2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quare-Walle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928" y="1135381"/>
            <a:ext cx="3429552" cy="5510936"/>
          </a:xfrm>
          <a:prstGeom prst="rect">
            <a:avLst/>
          </a:prstGeom>
        </p:spPr>
      </p:pic>
      <p:pic>
        <p:nvPicPr>
          <p:cNvPr id="7" name="Picture 6" descr="Square-Wallet-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11613" y="1132484"/>
            <a:ext cx="3431355" cy="5513832"/>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51484438"/>
      </p:ext>
    </p:extLst>
  </p:cSld>
  <p:clrMapOvr>
    <a:masterClrMapping/>
  </p:clrMapOvr>
  <mc:AlternateContent xmlns:mc="http://schemas.openxmlformats.org/markup-compatibility/2006" xmlns:p14="http://schemas.microsoft.com/office/powerpoint/2010/main">
    <mc:Choice Requires="p14">
      <p:transition spd="slow" p14:dur="2000" advTm="45882"/>
    </mc:Choice>
    <mc:Fallback xmlns="">
      <p:transition xmlns:p14="http://schemas.microsoft.com/office/powerpoint/2010/main" spd="slow" advTm="4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28134" y="2508828"/>
            <a:ext cx="7501468" cy="3046988"/>
          </a:xfrm>
          <a:prstGeom prst="rect">
            <a:avLst/>
          </a:prstGeom>
          <a:noFill/>
        </p:spPr>
        <p:txBody>
          <a:bodyPr wrap="square" rtlCol="0">
            <a:spAutoFit/>
          </a:bodyPr>
          <a:lstStyle/>
          <a:p>
            <a:r>
              <a:rPr lang="en-US" sz="4000" i="1" dirty="0" smtClean="0">
                <a:solidFill>
                  <a:srgbClr val="F2806C"/>
                </a:solidFill>
                <a:latin typeface="Palatino"/>
                <a:cs typeface="Palatino"/>
              </a:rPr>
              <a:t>“…inequality </a:t>
            </a:r>
            <a:r>
              <a:rPr lang="en-US" sz="4000" i="1" dirty="0">
                <a:solidFill>
                  <a:srgbClr val="F2806C"/>
                </a:solidFill>
                <a:latin typeface="Palatino"/>
                <a:cs typeface="Palatino"/>
              </a:rPr>
              <a:t>is where the opportunities/challenges for design really are.</a:t>
            </a:r>
            <a:r>
              <a:rPr lang="en-US" sz="4000" i="1" dirty="0" smtClean="0">
                <a:solidFill>
                  <a:srgbClr val="F2806C"/>
                </a:solidFill>
                <a:latin typeface="Palatino"/>
                <a:cs typeface="Palatino"/>
              </a:rPr>
              <a:t>”</a:t>
            </a:r>
          </a:p>
          <a:p>
            <a:r>
              <a:rPr lang="en-US" sz="2400" i="1" dirty="0" smtClean="0">
                <a:solidFill>
                  <a:srgbClr val="F2806C"/>
                </a:solidFill>
                <a:latin typeface="Palatino"/>
                <a:cs typeface="Palatino"/>
              </a:rPr>
              <a:t>									–</a:t>
            </a:r>
            <a:r>
              <a:rPr lang="en-US" sz="2400" i="1" dirty="0">
                <a:solidFill>
                  <a:srgbClr val="F2806C"/>
                </a:solidFill>
                <a:latin typeface="Palatino"/>
                <a:cs typeface="Palatino"/>
              </a:rPr>
              <a:t>	Andrea </a:t>
            </a:r>
            <a:r>
              <a:rPr lang="en-US" sz="2400" i="1" dirty="0" err="1" smtClean="0">
                <a:solidFill>
                  <a:srgbClr val="F2806C"/>
                </a:solidFill>
                <a:latin typeface="Palatino"/>
                <a:cs typeface="Palatino"/>
              </a:rPr>
              <a:t>Resmini</a:t>
            </a:r>
            <a:endParaRPr lang="en-US" sz="2400" i="1" dirty="0">
              <a:solidFill>
                <a:srgbClr val="F2806C"/>
              </a:solidFill>
              <a:latin typeface="Palatino"/>
              <a:cs typeface="Palatino"/>
            </a:endParaRPr>
          </a:p>
          <a:p>
            <a:r>
              <a:rPr lang="en-US" sz="2400" i="1" dirty="0">
                <a:solidFill>
                  <a:srgbClr val="F2806C"/>
                </a:solidFill>
                <a:latin typeface="Palatino"/>
                <a:cs typeface="Palatino"/>
              </a:rPr>
              <a:t>										@</a:t>
            </a:r>
            <a:r>
              <a:rPr lang="en-US" sz="2400" i="1" dirty="0" err="1">
                <a:solidFill>
                  <a:srgbClr val="F2806C"/>
                </a:solidFill>
                <a:latin typeface="Palatino"/>
                <a:cs typeface="Palatino"/>
              </a:rPr>
              <a:t>resmini</a:t>
            </a:r>
            <a:endParaRPr lang="en-US" sz="2400" i="1" dirty="0">
              <a:solidFill>
                <a:srgbClr val="F2806C"/>
              </a:solidFill>
              <a:latin typeface="Palatino"/>
              <a:cs typeface="Palatino"/>
            </a:endParaRPr>
          </a:p>
          <a:p>
            <a:endParaRPr lang="en-US" sz="2400" i="1" dirty="0">
              <a:solidFill>
                <a:srgbClr val="F2806C"/>
              </a:solidFill>
              <a:latin typeface="Palatino"/>
              <a:cs typeface="Palatino"/>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89233567"/>
      </p:ext>
    </p:extLst>
  </p:cSld>
  <p:clrMapOvr>
    <a:masterClrMapping/>
  </p:clrMapOvr>
  <mc:AlternateContent xmlns:mc="http://schemas.openxmlformats.org/markup-compatibility/2006" xmlns:p14="http://schemas.microsoft.com/office/powerpoint/2010/main">
    <mc:Choice Requires="p14">
      <p:transition spd="slow" p14:dur="2000" advTm="12592"/>
    </mc:Choice>
    <mc:Fallback xmlns="">
      <p:transition xmlns:p14="http://schemas.microsoft.com/office/powerpoint/2010/main" spd="slow" advTm="12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28134" y="1481938"/>
            <a:ext cx="7501468" cy="4278094"/>
          </a:xfrm>
          <a:prstGeom prst="rect">
            <a:avLst/>
          </a:prstGeom>
          <a:noFill/>
        </p:spPr>
        <p:txBody>
          <a:bodyPr wrap="square" rtlCol="0">
            <a:spAutoFit/>
          </a:bodyPr>
          <a:lstStyle/>
          <a:p>
            <a:r>
              <a:rPr lang="en-US" sz="4000" dirty="0" smtClean="0">
                <a:solidFill>
                  <a:srgbClr val="F2806C"/>
                </a:solidFill>
                <a:latin typeface="Palatino"/>
                <a:cs typeface="Palatino"/>
              </a:rPr>
              <a:t>People &amp; Technology:</a:t>
            </a:r>
          </a:p>
          <a:p>
            <a:endParaRPr lang="en-US" sz="2000" dirty="0" smtClean="0">
              <a:solidFill>
                <a:srgbClr val="F2806C"/>
              </a:solidFill>
              <a:latin typeface="Palatino"/>
              <a:cs typeface="Palatino"/>
            </a:endParaRPr>
          </a:p>
          <a:p>
            <a:endParaRPr lang="en-US" sz="2000" dirty="0">
              <a:solidFill>
                <a:srgbClr val="F2806C"/>
              </a:solidFill>
              <a:latin typeface="Palatino"/>
              <a:cs typeface="Palatino"/>
            </a:endParaRPr>
          </a:p>
          <a:p>
            <a:pPr marL="514350" indent="-514350">
              <a:buFont typeface="Arial"/>
              <a:buChar char="•"/>
            </a:pPr>
            <a:r>
              <a:rPr lang="en-US" sz="3200" dirty="0" smtClean="0">
                <a:solidFill>
                  <a:srgbClr val="F2806C"/>
                </a:solidFill>
                <a:latin typeface="Palatino"/>
                <a:cs typeface="Palatino"/>
              </a:rPr>
              <a:t>Account for user context</a:t>
            </a:r>
          </a:p>
          <a:p>
            <a:pPr marL="514350" indent="-514350">
              <a:buFont typeface="Arial"/>
              <a:buChar char="•"/>
            </a:pPr>
            <a:r>
              <a:rPr lang="en-US" sz="3200" dirty="0" smtClean="0">
                <a:solidFill>
                  <a:srgbClr val="F2806C"/>
                </a:solidFill>
                <a:latin typeface="Palatino"/>
                <a:cs typeface="Palatino"/>
              </a:rPr>
              <a:t>Plan for user goals, intents</a:t>
            </a:r>
          </a:p>
          <a:p>
            <a:pPr marL="514350" indent="-514350">
              <a:buFont typeface="Arial"/>
              <a:buChar char="•"/>
            </a:pPr>
            <a:r>
              <a:rPr lang="en-US" sz="3200" dirty="0" smtClean="0">
                <a:solidFill>
                  <a:srgbClr val="F2806C"/>
                </a:solidFill>
                <a:latin typeface="Palatino"/>
                <a:cs typeface="Palatino"/>
              </a:rPr>
              <a:t>Accommodate their platforms</a:t>
            </a:r>
          </a:p>
          <a:p>
            <a:pPr marL="514350" indent="-514350">
              <a:buFont typeface="Arial"/>
              <a:buChar char="•"/>
            </a:pPr>
            <a:r>
              <a:rPr lang="en-US" sz="3200" dirty="0" smtClean="0">
                <a:solidFill>
                  <a:srgbClr val="F2806C"/>
                </a:solidFill>
                <a:latin typeface="Palatino"/>
                <a:cs typeface="Palatino"/>
              </a:rPr>
              <a:t>Expect switching, sharing</a:t>
            </a:r>
          </a:p>
          <a:p>
            <a:pPr marL="514350" indent="-514350">
              <a:buFont typeface="Arial"/>
              <a:buChar char="•"/>
            </a:pPr>
            <a:r>
              <a:rPr lang="en-US" sz="3200" dirty="0" smtClean="0">
                <a:solidFill>
                  <a:srgbClr val="F2806C"/>
                </a:solidFill>
                <a:latin typeface="Palatino"/>
                <a:cs typeface="Palatino"/>
              </a:rPr>
              <a:t>Use device features properly</a:t>
            </a:r>
          </a:p>
          <a:p>
            <a:pPr marL="514350" indent="-514350">
              <a:buFont typeface="Arial"/>
              <a:buChar char="•"/>
            </a:pPr>
            <a:r>
              <a:rPr lang="en-US" sz="3200" dirty="0" smtClean="0">
                <a:solidFill>
                  <a:srgbClr val="F2806C"/>
                </a:solidFill>
                <a:latin typeface="Palatino"/>
                <a:cs typeface="Palatino"/>
              </a:rPr>
              <a:t>Only use data you need</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16887141"/>
      </p:ext>
    </p:extLst>
  </p:cSld>
  <p:clrMapOvr>
    <a:masterClrMapping/>
  </p:clrMapOvr>
  <mc:AlternateContent xmlns:mc="http://schemas.openxmlformats.org/markup-compatibility/2006" xmlns:p14="http://schemas.microsoft.com/office/powerpoint/2010/main">
    <mc:Choice Requires="p14">
      <p:transition p14:dur="400" advTm="40373">
        <p:fade/>
      </p:transition>
    </mc:Choice>
    <mc:Fallback xmlns="">
      <p:transition xmlns:p14="http://schemas.microsoft.com/office/powerpoint/2010/main" advTm="403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3:</a:t>
            </a:r>
          </a:p>
        </p:txBody>
      </p:sp>
      <p:sp>
        <p:nvSpPr>
          <p:cNvPr id="4" name="Content Placeholder 2"/>
          <p:cNvSpPr>
            <a:spLocks noGrp="1"/>
          </p:cNvSpPr>
          <p:nvPr>
            <p:ph idx="1"/>
          </p:nvPr>
        </p:nvSpPr>
        <p:spPr>
          <a:xfrm>
            <a:off x="457200" y="2298830"/>
            <a:ext cx="7913687" cy="3593970"/>
          </a:xfrm>
        </p:spPr>
        <p:txBody>
          <a:bodyPr/>
          <a:lstStyle/>
          <a:p>
            <a:pPr marL="0" indent="0">
              <a:buClr>
                <a:srgbClr val="E9213C"/>
              </a:buClr>
              <a:buNone/>
            </a:pPr>
            <a:r>
              <a:rPr lang="en-US" sz="2000" dirty="0" smtClean="0">
                <a:solidFill>
                  <a:srgbClr val="F2806C"/>
                </a:solidFill>
                <a:latin typeface="Akzidenz Grotesk BE"/>
                <a:cs typeface="Akzidenz Grotesk BE"/>
              </a:rPr>
              <a:t>Platform Choices</a:t>
            </a:r>
          </a:p>
          <a:p>
            <a:pPr>
              <a:buClr>
                <a:srgbClr val="E9213C"/>
              </a:buClr>
            </a:pPr>
            <a:r>
              <a:rPr lang="en-US" sz="2000" dirty="0" smtClean="0">
                <a:solidFill>
                  <a:srgbClr val="FFFFFF"/>
                </a:solidFill>
                <a:latin typeface="Akzidenz Grotesk BE"/>
                <a:cs typeface="Akzidenz Grotesk BE"/>
              </a:rPr>
              <a:t>History of mobile development</a:t>
            </a:r>
          </a:p>
          <a:p>
            <a:pPr>
              <a:buClr>
                <a:srgbClr val="E9213C"/>
              </a:buClr>
            </a:pPr>
            <a:r>
              <a:rPr lang="en-US" sz="2000" dirty="0" smtClean="0">
                <a:solidFill>
                  <a:srgbClr val="FFFFFF"/>
                </a:solidFill>
                <a:latin typeface="Akzidenz Grotesk BE"/>
                <a:cs typeface="Akzidenz Grotesk BE"/>
              </a:rPr>
              <a:t>Scope of platforms</a:t>
            </a:r>
          </a:p>
          <a:p>
            <a:pPr>
              <a:buClr>
                <a:srgbClr val="E9213C"/>
              </a:buClr>
            </a:pPr>
            <a:r>
              <a:rPr lang="en-US" sz="2000" dirty="0" smtClean="0">
                <a:solidFill>
                  <a:srgbClr val="FFFFFF"/>
                </a:solidFill>
                <a:latin typeface="Akzidenz Grotesk BE"/>
                <a:cs typeface="Akzidenz Grotesk BE"/>
              </a:rPr>
              <a:t>Choosing between web and app</a:t>
            </a:r>
          </a:p>
          <a:p>
            <a:pPr>
              <a:buClr>
                <a:srgbClr val="E9213C"/>
              </a:buClr>
            </a:pPr>
            <a:endParaRPr lang="en-US" sz="2000" dirty="0">
              <a:solidFill>
                <a:srgbClr val="FFFFFF"/>
              </a:solidFill>
              <a:latin typeface="Akzidenz Grotesk BE"/>
              <a:cs typeface="Akzidenz Grotesk BE"/>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15063072"/>
      </p:ext>
    </p:extLst>
  </p:cSld>
  <p:clrMapOvr>
    <a:masterClrMapping/>
  </p:clrMapOvr>
  <mc:AlternateContent xmlns:mc="http://schemas.openxmlformats.org/markup-compatibility/2006" xmlns:p14="http://schemas.microsoft.com/office/powerpoint/2010/main">
    <mc:Choice Requires="p14">
      <p:transition p14:dur="400" advTm="10764">
        <p:fade/>
      </p:transition>
    </mc:Choice>
    <mc:Fallback xmlns="">
      <p:transition xmlns:p14="http://schemas.microsoft.com/office/powerpoint/2010/main" advTm="10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Google-Multiscreen-Rpt.png"/>
          <p:cNvPicPr>
            <a:picLocks noChangeAspect="1"/>
          </p:cNvPicPr>
          <p:nvPr/>
        </p:nvPicPr>
        <p:blipFill rotWithShape="1">
          <a:blip r:embed="rId5">
            <a:extLst>
              <a:ext uri="{28A0092B-C50C-407E-A947-70E740481C1C}">
                <a14:useLocalDpi xmlns:a14="http://schemas.microsoft.com/office/drawing/2010/main" val="0"/>
              </a:ext>
            </a:extLst>
          </a:blip>
          <a:srcRect l="28821"/>
          <a:stretch/>
        </p:blipFill>
        <p:spPr>
          <a:xfrm>
            <a:off x="-128437" y="2193790"/>
            <a:ext cx="9036737" cy="2883459"/>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53253591"/>
      </p:ext>
    </p:extLst>
  </p:cSld>
  <p:clrMapOvr>
    <a:masterClrMapping/>
  </p:clrMapOvr>
  <mc:AlternateContent xmlns:mc="http://schemas.openxmlformats.org/markup-compatibility/2006" xmlns:p14="http://schemas.microsoft.com/office/powerpoint/2010/main">
    <mc:Choice Requires="p14">
      <p:transition p14:dur="400" advTm="34555">
        <p:fade/>
      </p:transition>
    </mc:Choice>
    <mc:Fallback xmlns="">
      <p:transition xmlns:p14="http://schemas.microsoft.com/office/powerpoint/2010/main" advTm="34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rend-charts-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112" y="1117599"/>
            <a:ext cx="8275320" cy="6252463"/>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10577813"/>
      </p:ext>
    </p:extLst>
  </p:cSld>
  <p:clrMapOvr>
    <a:masterClrMapping/>
  </p:clrMapOvr>
  <mc:AlternateContent xmlns:mc="http://schemas.openxmlformats.org/markup-compatibility/2006" xmlns:p14="http://schemas.microsoft.com/office/powerpoint/2010/main">
    <mc:Choice Requires="p14">
      <p:transition p14:dur="400" advTm="13590">
        <p:fade/>
      </p:transition>
    </mc:Choice>
    <mc:Fallback xmlns="">
      <p:transition xmlns:p14="http://schemas.microsoft.com/office/powerpoint/2010/main" advTm="13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aby &amp; Kitchen.JPG"/>
          <p:cNvPicPr>
            <a:picLocks noChangeAspect="1"/>
          </p:cNvPicPr>
          <p:nvPr/>
        </p:nvPicPr>
        <p:blipFill rotWithShape="1">
          <a:blip r:embed="rId5">
            <a:extLst>
              <a:ext uri="{28A0092B-C50C-407E-A947-70E740481C1C}">
                <a14:useLocalDpi xmlns:a14="http://schemas.microsoft.com/office/drawing/2010/main" val="0"/>
              </a:ext>
            </a:extLst>
          </a:blip>
          <a:srcRect l="36497" r="20907"/>
          <a:stretch/>
        </p:blipFill>
        <p:spPr>
          <a:xfrm rot="5400000">
            <a:off x="1639922" y="-609265"/>
            <a:ext cx="5864158" cy="914400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08271177"/>
      </p:ext>
    </p:extLst>
  </p:cSld>
  <p:clrMapOvr>
    <a:masterClrMapping/>
  </p:clrMapOvr>
  <mc:AlternateContent xmlns:mc="http://schemas.openxmlformats.org/markup-compatibility/2006" xmlns:p14="http://schemas.microsoft.com/office/powerpoint/2010/main">
    <mc:Choice Requires="p14">
      <p:transition p14:dur="400" advTm="9757">
        <p:fade/>
      </p:transition>
    </mc:Choice>
    <mc:Fallback xmlns="">
      <p:transition xmlns:p14="http://schemas.microsoft.com/office/powerpoint/2010/main" advTm="97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ile on iPad.JPG"/>
          <p:cNvPicPr>
            <a:picLocks noChangeAspect="1"/>
          </p:cNvPicPr>
          <p:nvPr/>
        </p:nvPicPr>
        <p:blipFill rotWithShape="1">
          <a:blip r:embed="rId5">
            <a:extLst>
              <a:ext uri="{28A0092B-C50C-407E-A947-70E740481C1C}">
                <a14:useLocalDpi xmlns:a14="http://schemas.microsoft.com/office/drawing/2010/main" val="0"/>
              </a:ext>
            </a:extLst>
          </a:blip>
          <a:srcRect t="3443"/>
          <a:stretch/>
        </p:blipFill>
        <p:spPr>
          <a:xfrm>
            <a:off x="0" y="1030656"/>
            <a:ext cx="9144000" cy="5864154"/>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61209027"/>
      </p:ext>
    </p:extLst>
  </p:cSld>
  <p:clrMapOvr>
    <a:masterClrMapping/>
  </p:clrMapOvr>
  <mc:AlternateContent xmlns:mc="http://schemas.openxmlformats.org/markup-compatibility/2006" xmlns:p14="http://schemas.microsoft.com/office/powerpoint/2010/main">
    <mc:Choice Requires="p14">
      <p:transition p14:dur="400" advTm="6649">
        <p:fade/>
      </p:transition>
    </mc:Choice>
    <mc:Fallback xmlns="">
      <p:transition xmlns:p14="http://schemas.microsoft.com/office/powerpoint/2010/main" advTm="66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DSC2547.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490136" y="-795866"/>
            <a:ext cx="6163732" cy="9144000"/>
          </a:xfrm>
          <a:prstGeom prst="rect">
            <a:avLst/>
          </a:prstGeom>
        </p:spPr>
      </p:pic>
      <p:sp>
        <p:nvSpPr>
          <p:cNvPr id="6" name="TextBox 5"/>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7</a:t>
            </a:fld>
            <a:endParaRPr lang="en-US" dirty="0">
              <a:solidFill>
                <a:schemeClr val="bg1">
                  <a:lumMod val="50000"/>
                </a:schemeClr>
              </a:solidFill>
              <a:latin typeface="Akzidenz Grotesk"/>
              <a:cs typeface="Akzidenz Grotesk"/>
            </a:endParaRPr>
          </a:p>
        </p:txBody>
      </p:sp>
      <p:grpSp>
        <p:nvGrpSpPr>
          <p:cNvPr id="7" name="Group 6"/>
          <p:cNvGrpSpPr/>
          <p:nvPr/>
        </p:nvGrpSpPr>
        <p:grpSpPr>
          <a:xfrm>
            <a:off x="0" y="0"/>
            <a:ext cx="9188451" cy="6858000"/>
            <a:chOff x="0" y="0"/>
            <a:chExt cx="9188451" cy="6858000"/>
          </a:xfrm>
        </p:grpSpPr>
        <p:pic>
          <p:nvPicPr>
            <p:cNvPr id="10" name="Picture 9" descr="Title-Slide-Lovebird-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extBox 10"/>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7</a:t>
              </a:fld>
              <a:endParaRPr lang="en-US" dirty="0">
                <a:solidFill>
                  <a:schemeClr val="bg1">
                    <a:lumMod val="50000"/>
                  </a:schemeClr>
                </a:solidFill>
                <a:latin typeface="Akzidenz Grotesk"/>
                <a:cs typeface="Akzidenz Grotesk"/>
              </a:endParaRPr>
            </a:p>
          </p:txBody>
        </p:sp>
      </p:grpSp>
      <p:sp>
        <p:nvSpPr>
          <p:cNvPr id="15" name="Rectangle 14"/>
          <p:cNvSpPr/>
          <p:nvPr/>
        </p:nvSpPr>
        <p:spPr>
          <a:xfrm>
            <a:off x="7484607" y="174109"/>
            <a:ext cx="1487969"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#mwux14</a:t>
            </a:r>
            <a:endParaRPr lang="en-US" sz="1800" b="0" i="1" kern="1200" dirty="0" smtClean="0">
              <a:solidFill>
                <a:schemeClr val="bg1">
                  <a:alpha val="46000"/>
                </a:schemeClr>
              </a:solidFill>
              <a:latin typeface="Palatino"/>
              <a:ea typeface="+mn-ea"/>
              <a:cs typeface="Palatino"/>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26175580"/>
      </p:ext>
    </p:extLst>
  </p:cSld>
  <p:clrMapOvr>
    <a:masterClrMapping/>
  </p:clrMapOvr>
  <mc:AlternateContent xmlns:mc="http://schemas.openxmlformats.org/markup-compatibility/2006" xmlns:p14="http://schemas.microsoft.com/office/powerpoint/2010/main">
    <mc:Choice Requires="p14">
      <p:transition p14:dur="400" advTm="4430">
        <p:fade/>
      </p:transition>
    </mc:Choice>
    <mc:Fallback xmlns="">
      <p:transition xmlns:p14="http://schemas.microsoft.com/office/powerpoint/2010/main" advTm="44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28134" y="1481938"/>
            <a:ext cx="7501468" cy="3785651"/>
          </a:xfrm>
          <a:prstGeom prst="rect">
            <a:avLst/>
          </a:prstGeom>
          <a:noFill/>
        </p:spPr>
        <p:txBody>
          <a:bodyPr wrap="square" rtlCol="0">
            <a:spAutoFit/>
          </a:bodyPr>
          <a:lstStyle/>
          <a:p>
            <a:r>
              <a:rPr lang="en-US" sz="4000" dirty="0" smtClean="0">
                <a:solidFill>
                  <a:srgbClr val="F2806C"/>
                </a:solidFill>
                <a:latin typeface="Palatino"/>
                <a:cs typeface="Palatino"/>
              </a:rPr>
              <a:t>Design for mobile context:</a:t>
            </a:r>
          </a:p>
          <a:p>
            <a:endParaRPr lang="en-US" sz="2000" dirty="0" smtClean="0">
              <a:solidFill>
                <a:srgbClr val="F2806C"/>
              </a:solidFill>
              <a:latin typeface="Palatino"/>
              <a:cs typeface="Palatino"/>
            </a:endParaRPr>
          </a:p>
          <a:p>
            <a:endParaRPr lang="en-US" sz="2000" dirty="0">
              <a:solidFill>
                <a:srgbClr val="F2806C"/>
              </a:solidFill>
              <a:latin typeface="Palatino"/>
              <a:cs typeface="Palatino"/>
            </a:endParaRPr>
          </a:p>
          <a:p>
            <a:pPr marL="514350" indent="-514350">
              <a:buClr>
                <a:srgbClr val="E9213C"/>
              </a:buClr>
              <a:buFont typeface="Wingdings" charset="2"/>
              <a:buChar char="§"/>
            </a:pPr>
            <a:r>
              <a:rPr lang="en-US" sz="3200" dirty="0" smtClean="0">
                <a:solidFill>
                  <a:schemeClr val="bg1"/>
                </a:solidFill>
                <a:latin typeface="Akzidenz Grotesk BE"/>
                <a:cs typeface="Akzidenz Grotesk BE"/>
              </a:rPr>
              <a:t>Always on</a:t>
            </a:r>
          </a:p>
          <a:p>
            <a:pPr marL="514350" indent="-514350">
              <a:buClr>
                <a:srgbClr val="E9213C"/>
              </a:buClr>
              <a:buFont typeface="Wingdings" charset="2"/>
              <a:buChar char="§"/>
            </a:pPr>
            <a:r>
              <a:rPr lang="en-US" sz="3200" dirty="0" smtClean="0">
                <a:solidFill>
                  <a:schemeClr val="bg1"/>
                </a:solidFill>
                <a:latin typeface="Akzidenz Grotesk BE"/>
                <a:cs typeface="Akzidenz Grotesk BE"/>
              </a:rPr>
              <a:t>Always connected</a:t>
            </a:r>
          </a:p>
          <a:p>
            <a:pPr marL="514350" indent="-514350">
              <a:buClr>
                <a:srgbClr val="E9213C"/>
              </a:buClr>
              <a:buFont typeface="Wingdings" charset="2"/>
              <a:buChar char="§"/>
            </a:pPr>
            <a:r>
              <a:rPr lang="en-US" sz="3200" dirty="0" smtClean="0">
                <a:solidFill>
                  <a:schemeClr val="bg1"/>
                </a:solidFill>
                <a:latin typeface="Akzidenz Grotesk BE"/>
                <a:cs typeface="Akzidenz Grotesk BE"/>
              </a:rPr>
              <a:t>Personal</a:t>
            </a:r>
          </a:p>
          <a:p>
            <a:pPr marL="514350" indent="-514350">
              <a:buClr>
                <a:srgbClr val="E9213C"/>
              </a:buClr>
              <a:buFont typeface="Wingdings" charset="2"/>
              <a:buChar char="§"/>
            </a:pPr>
            <a:r>
              <a:rPr lang="en-US" sz="3200" dirty="0" smtClean="0">
                <a:solidFill>
                  <a:schemeClr val="bg1"/>
                </a:solidFill>
                <a:latin typeface="Akzidenz Grotesk BE"/>
                <a:cs typeface="Akzidenz Grotesk BE"/>
              </a:rPr>
              <a:t>Intelligent</a:t>
            </a:r>
          </a:p>
          <a:p>
            <a:pPr marL="514350" indent="-514350">
              <a:buClr>
                <a:srgbClr val="E9213C"/>
              </a:buClr>
              <a:buFont typeface="Wingdings" charset="2"/>
              <a:buChar char="§"/>
            </a:pPr>
            <a:r>
              <a:rPr lang="en-US" sz="3200" dirty="0" smtClean="0">
                <a:solidFill>
                  <a:schemeClr val="bg1"/>
                </a:solidFill>
                <a:latin typeface="Akzidenz Grotesk BE"/>
                <a:cs typeface="Akzidenz Grotesk BE"/>
              </a:rPr>
              <a:t>Never forget</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87661997"/>
      </p:ext>
    </p:extLst>
  </p:cSld>
  <p:clrMapOvr>
    <a:masterClrMapping/>
  </p:clrMapOvr>
  <mc:AlternateContent xmlns:mc="http://schemas.openxmlformats.org/markup-compatibility/2006" xmlns:p14="http://schemas.microsoft.com/office/powerpoint/2010/main">
    <mc:Choice Requires="p14">
      <p:transition p14:dur="400" advTm="45241">
        <p:fade/>
      </p:transition>
    </mc:Choice>
    <mc:Fallback xmlns="">
      <p:transition xmlns:p14="http://schemas.microsoft.com/office/powerpoint/2010/main" advTm="45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What Mobiles Do</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45022994"/>
      </p:ext>
    </p:extLst>
  </p:cSld>
  <p:clrMapOvr>
    <a:masterClrMapping/>
  </p:clrMapOvr>
  <mc:AlternateContent xmlns:mc="http://schemas.openxmlformats.org/markup-compatibility/2006" xmlns:p14="http://schemas.microsoft.com/office/powerpoint/2010/main">
    <mc:Choice Requires="p14">
      <p:transition p14:dur="400" advTm="7785">
        <p:fade/>
      </p:transition>
    </mc:Choice>
    <mc:Fallback xmlns="">
      <p:transition xmlns:p14="http://schemas.microsoft.com/office/powerpoint/2010/main" advTm="7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195298</TotalTime>
  <Words>2379</Words>
  <Application>Microsoft Macintosh PowerPoint</Application>
  <PresentationFormat>On-screen Show (4:3)</PresentationFormat>
  <Paragraphs>183</Paragraphs>
  <Slides>24</Slides>
  <Notes>24</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Akzidenz Grotesk</vt:lpstr>
      <vt:lpstr>Akzidenz Grotesk BE</vt:lpstr>
      <vt:lpstr>Calibri</vt:lpstr>
      <vt:lpstr>Palatino</vt:lpstr>
      <vt:lpstr>Palatino Linotype</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Hoober</cp:lastModifiedBy>
  <cp:revision>1364</cp:revision>
  <cp:lastPrinted>2013-04-15T23:35:07Z</cp:lastPrinted>
  <dcterms:created xsi:type="dcterms:W3CDTF">2011-10-30T17:26:39Z</dcterms:created>
  <dcterms:modified xsi:type="dcterms:W3CDTF">2015-10-11T18:55:56Z</dcterms:modified>
</cp:coreProperties>
</file>