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591" r:id="rId2"/>
    <p:sldId id="601" r:id="rId3"/>
    <p:sldId id="605" r:id="rId4"/>
    <p:sldId id="606" r:id="rId5"/>
    <p:sldId id="607" r:id="rId6"/>
    <p:sldId id="608" r:id="rId7"/>
    <p:sldId id="614" r:id="rId8"/>
    <p:sldId id="609" r:id="rId9"/>
    <p:sldId id="615" r:id="rId10"/>
    <p:sldId id="616" r:id="rId11"/>
    <p:sldId id="610" r:id="rId12"/>
    <p:sldId id="611" r:id="rId13"/>
    <p:sldId id="612" r:id="rId14"/>
    <p:sldId id="613" r:id="rId15"/>
    <p:sldId id="61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70439" autoAdjust="0"/>
  </p:normalViewPr>
  <p:slideViewPr>
    <p:cSldViewPr snapToGrid="0" snapToObjects="1">
      <p:cViewPr varScale="1">
        <p:scale>
          <a:sx n="90" d="100"/>
          <a:sy n="90" d="100"/>
        </p:scale>
        <p:origin x="1752"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150641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15</a:t>
            </a:fld>
            <a:endParaRPr lang="en-US"/>
          </a:p>
        </p:txBody>
      </p:sp>
    </p:spTree>
    <p:extLst>
      <p:ext uri="{BB962C8B-B14F-4D97-AF65-F5344CB8AC3E}">
        <p14:creationId xmlns:p14="http://schemas.microsoft.com/office/powerpoint/2010/main" val="22693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200789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3763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2) People &amp; Technology</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arpitonline.com/2016/01/21/some-observations-on-mobile-behavior-in-ind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4ourth.com/Touch/" TargetMode="External"/><Relationship Id="rId4" Type="http://schemas.openxmlformats.org/officeDocument/2006/relationships/hyperlink" Target="http://interactions.acm.org/archive/view/may-june-2015/fingers-thumbs-and-people"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NULL" TargetMode="External"/><Relationship Id="rId14" Type="http://schemas.openxmlformats.org/officeDocument/2006/relationships/hyperlink" Target="http://shoobe01.blogspot.com/2014/11/making-mlearning-usable-how-we-use.html"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NUL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uxmag.com/articles/nine-lies-we-tell-ourselves-about-mobi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us1.campaign-archive1.com/?u=f105fd56904428bca9da44a82&amp;id=668b5832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rvices.google.com/fh/files/misc/multiscreenworld_fin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dailymail.co.uk/sciencetech/article-2783677/How-YOU-look-phone-The-average-user-picks-device-1-500-times-day.html?ito=social-twitter_mailonli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oynter.org/latest-news/mediawire/149113/night-owls-read-news-on-tablets-as-mobile-overtakes-computer-for-at-home-browsing/"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gigaom.com/2011/09/29/mobile-app-usage-active-all-day-spikes-in-primetime/"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theverge.com/2015/10/8/9480779/google-search-mobile-vs-desktop-201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tabtimes.com/html5-king-financial-times-publishers-don-t-get-transformational-benefit-551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rvices.google.com/fh/files/misc/multiscreenworld_fina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newsroom.fb.com/news/2016/02/state-of-connectivity-2015-a-report-on-global-internet-a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9"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2) People &amp; </a:t>
            </a:r>
            <a:r>
              <a:rPr lang="en-US" sz="3200" i="1" dirty="0" smtClean="0">
                <a:solidFill>
                  <a:schemeClr val="bg1"/>
                </a:solidFill>
              </a:rPr>
              <a:t>Technology</a:t>
            </a:r>
            <a:r>
              <a:rPr lang="en-US" sz="3200" i="1" dirty="0">
                <a:solidFill>
                  <a:schemeClr val="bg1"/>
                </a:solidFill>
              </a:rPr>
              <a:t/>
            </a:r>
            <a:br>
              <a:rPr lang="en-US" sz="3200" i="1" dirty="0">
                <a:solidFill>
                  <a:schemeClr val="bg1"/>
                </a:solidFill>
              </a:rPr>
            </a:br>
            <a:r>
              <a:rPr lang="en-US" sz="3200" i="1" dirty="0">
                <a:solidFill>
                  <a:schemeClr val="bg1"/>
                </a:solidFill>
              </a:rPr>
              <a:t>    </a:t>
            </a:r>
            <a:r>
              <a:rPr lang="en-US" sz="3200" b="1" i="1" dirty="0">
                <a:solidFill>
                  <a:schemeClr val="bg1"/>
                </a:solidFill>
              </a:rPr>
              <a:t> </a:t>
            </a:r>
            <a:r>
              <a:rPr lang="en-US" sz="3200" b="1" dirty="0" smtClean="0">
                <a:solidFill>
                  <a:schemeClr val="bg1"/>
                </a:solidFill>
                <a:latin typeface="Akzidenz Grotesk BE"/>
                <a:cs typeface="Akzidenz Grotesk BE"/>
              </a:rPr>
              <a:t>Resources</a:t>
            </a:r>
            <a:endParaRPr lang="en-US" sz="3200" dirty="0">
              <a:solidFill>
                <a:srgbClr val="FFFFFF"/>
              </a:solidFill>
            </a:endParaRPr>
          </a:p>
        </p:txBody>
      </p:sp>
      <p:sp>
        <p:nvSpPr>
          <p:cNvPr id="10"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536548" cy="3231654"/>
          </a:xfrm>
          <a:prstGeom prst="rect">
            <a:avLst/>
          </a:prstGeom>
          <a:noFill/>
        </p:spPr>
        <p:txBody>
          <a:bodyPr wrap="square" rtlCol="0">
            <a:spAutoFit/>
          </a:bodyPr>
          <a:lstStyle/>
          <a:p>
            <a:r>
              <a:rPr lang="en-US" sz="3200" dirty="0">
                <a:solidFill>
                  <a:srgbClr val="F2806C"/>
                </a:solidFill>
                <a:latin typeface="Palatino"/>
                <a:cs typeface="Palatino"/>
              </a:rPr>
              <a:t>SOME OBSERVATIONS ON MOBILE BEHAVIOR IN INDIA</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http://arpitonline.com/2016/01/21/some-observations-on-mobile-behavior-in-india</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How you use your phone, why, and how are only so universal. Regional and cultural differences abound. If you can’t get out out spend a few weeks on ethnography in other countries (and I can’t either) then read more. This is some general observations from India, and it’s different from the US. </a:t>
            </a:r>
            <a:endParaRPr lang="en-US" sz="2000" i="1" dirty="0">
              <a:solidFill>
                <a:schemeClr val="bg1"/>
              </a:solidFill>
              <a:latin typeface="Akzidenz Grotesk BE"/>
              <a:cs typeface="Akzidenz Grotesk BE"/>
            </a:endParaRPr>
          </a:p>
        </p:txBody>
      </p:sp>
    </p:spTree>
    <p:extLst>
      <p:ext uri="{BB962C8B-B14F-4D97-AF65-F5344CB8AC3E}">
        <p14:creationId xmlns:p14="http://schemas.microsoft.com/office/powerpoint/2010/main" val="28987917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893647"/>
          </a:xfrm>
          <a:prstGeom prst="rect">
            <a:avLst/>
          </a:prstGeom>
          <a:noFill/>
        </p:spPr>
        <p:txBody>
          <a:bodyPr wrap="square" rtlCol="0">
            <a:spAutoFit/>
          </a:bodyPr>
          <a:lstStyle/>
          <a:p>
            <a:r>
              <a:rPr lang="en-US" sz="3200" dirty="0" smtClean="0">
                <a:solidFill>
                  <a:srgbClr val="F2806C"/>
                </a:solidFill>
                <a:latin typeface="Palatino"/>
                <a:cs typeface="Palatino"/>
              </a:rPr>
              <a:t>Designing for Touch</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http://4ourth.com/Touch</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If there’s one thing I am unequivocally the expert on, it’s how people hold and touch their phones and tablets. This is an outline of it, and links to many articles, videos, decks and about a hundred of references. </a:t>
            </a:r>
          </a:p>
          <a:p>
            <a:pPr>
              <a:buClr>
                <a:srgbClr val="E9213C"/>
              </a:buClr>
            </a:pPr>
            <a:endParaRPr lang="en-US" sz="2000" dirty="0">
              <a:solidFill>
                <a:schemeClr val="bg1"/>
              </a:solidFill>
              <a:latin typeface="Akzidenz Grotesk BE"/>
              <a:cs typeface="Akzidenz Grotesk BE"/>
            </a:endParaRPr>
          </a:p>
          <a:p>
            <a:r>
              <a:rPr lang="en-US" sz="2000" dirty="0" smtClean="0">
                <a:solidFill>
                  <a:srgbClr val="F2806C"/>
                </a:solidFill>
                <a:latin typeface="Palatino"/>
                <a:cs typeface="Palatino"/>
              </a:rPr>
              <a:t>Fingers, Thumbs &amp; People</a:t>
            </a:r>
            <a:endParaRPr lang="en-US" sz="2000" dirty="0">
              <a:solidFill>
                <a:srgbClr val="F2806C"/>
              </a:solidFill>
              <a:latin typeface="Palatino"/>
              <a:cs typeface="Palatino"/>
            </a:endParaRPr>
          </a:p>
          <a:p>
            <a:pPr>
              <a:buClr>
                <a:srgbClr val="E9213C"/>
              </a:buClr>
            </a:pPr>
            <a:r>
              <a:rPr lang="en-US" sz="2000" dirty="0" smtClean="0">
                <a:solidFill>
                  <a:schemeClr val="bg1"/>
                </a:solidFill>
                <a:latin typeface="Akzidenz Grotesk BE"/>
                <a:cs typeface="Akzidenz Grotesk BE"/>
                <a:hlinkClick r:id="rId4"/>
              </a:rPr>
              <a:t>http</a:t>
            </a:r>
            <a:r>
              <a:rPr lang="en-US" sz="2000" dirty="0">
                <a:solidFill>
                  <a:schemeClr val="bg1"/>
                </a:solidFill>
                <a:latin typeface="Akzidenz Grotesk BE"/>
                <a:cs typeface="Akzidenz Grotesk BE"/>
                <a:hlinkClick r:id="rId4"/>
              </a:rPr>
              <a:t>://interactions.acm.org/archive/view/may-june-2015/fingers-thumbs-and-</a:t>
            </a:r>
            <a:r>
              <a:rPr lang="en-US" sz="2000" dirty="0" smtClean="0">
                <a:solidFill>
                  <a:schemeClr val="bg1"/>
                </a:solidFill>
                <a:latin typeface="Akzidenz Grotesk BE"/>
                <a:cs typeface="Akzidenz Grotesk BE"/>
                <a:hlinkClick r:id="rId4"/>
              </a:rPr>
              <a:t>people</a:t>
            </a: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 very short summary of it was also published recently in ACM Interactions (a paper magazine!) so that may look more trustworthy to your boss.</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If you aren’t a member of ACM, I’d join it for the reference library as well as the magazines. Totally worth it. </a:t>
            </a:r>
          </a:p>
        </p:txBody>
      </p:sp>
    </p:spTree>
    <p:extLst>
      <p:ext uri="{BB962C8B-B14F-4D97-AF65-F5344CB8AC3E}">
        <p14:creationId xmlns:p14="http://schemas.microsoft.com/office/powerpoint/2010/main" val="272871984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893647"/>
          </a:xfrm>
          <a:prstGeom prst="rect">
            <a:avLst/>
          </a:prstGeom>
          <a:noFill/>
        </p:spPr>
        <p:txBody>
          <a:bodyPr wrap="square" rtlCol="0">
            <a:spAutoFit/>
          </a:bodyPr>
          <a:lstStyle/>
          <a:p>
            <a:r>
              <a:rPr lang="en-US" sz="3200" dirty="0">
                <a:solidFill>
                  <a:srgbClr val="F2806C"/>
                </a:solidFill>
                <a:latin typeface="Palatino"/>
                <a:cs typeface="Palatino"/>
              </a:rPr>
              <a:t>Making </a:t>
            </a:r>
            <a:r>
              <a:rPr lang="en-US" sz="3200" dirty="0" err="1">
                <a:solidFill>
                  <a:srgbClr val="F2806C"/>
                </a:solidFill>
                <a:latin typeface="Palatino"/>
                <a:cs typeface="Palatino"/>
              </a:rPr>
              <a:t>mLearning</a:t>
            </a:r>
            <a:r>
              <a:rPr lang="en-US" sz="3200" dirty="0">
                <a:solidFill>
                  <a:srgbClr val="F2806C"/>
                </a:solidFill>
                <a:latin typeface="Palatino"/>
                <a:cs typeface="Palatino"/>
              </a:rPr>
              <a:t> </a:t>
            </a:r>
            <a:r>
              <a:rPr lang="en-US" sz="3200" dirty="0" smtClean="0">
                <a:solidFill>
                  <a:srgbClr val="F2806C"/>
                </a:solidFill>
                <a:latin typeface="Palatino"/>
                <a:cs typeface="Palatino"/>
              </a:rPr>
              <a:t>Usable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invalidUrl="http://www.elearningguild.com/content.cfm?selection=doc.3315&amp;utm_content=buffer0162c&amp;utm_medium=social&amp;utm_source=twitter.com&amp;utm_campaign=buffer 4ourth.com/Touch"/>
              </a:rPr>
              <a:t>http://</a:t>
            </a:r>
            <a:r>
              <a:rPr lang="en-US" sz="2000" dirty="0" err="1">
                <a:solidFill>
                  <a:schemeClr val="accent6">
                    <a:lumMod val="75000"/>
                  </a:schemeClr>
                </a:solidFill>
                <a:latin typeface="Akzidenz Grotesk BE"/>
                <a:cs typeface="Akzidenz Grotesk BE"/>
                <a:hlinkClick r:id="rId4" invalidUrl="http://www.elearningguild.com/content.cfm?selection=doc.3315&amp;utm_content=buffer0162c&amp;utm_medium=social&amp;utm_source=twitter.com&amp;utm_campaign=buffer 4ourth.com/Touch"/>
              </a:rPr>
              <a:t>www.elearningguild.com</a:t>
            </a:r>
            <a:r>
              <a:rPr lang="en-US" sz="2000" dirty="0">
                <a:solidFill>
                  <a:schemeClr val="accent6">
                    <a:lumMod val="75000"/>
                  </a:schemeClr>
                </a:solidFill>
                <a:latin typeface="Akzidenz Grotesk BE"/>
                <a:cs typeface="Akzidenz Grotesk BE"/>
                <a:hlinkClick r:id="rId5" invalidUrl="http://www.elearningguild.com/content.cfm?selection=doc.3315&amp;utm_content=buffer0162c&amp;utm_medium=social&amp;utm_source=twitter.com&amp;utm_campaign=buffer 4ourth.com/Touch"/>
              </a:rPr>
              <a:t>/</a:t>
            </a:r>
            <a:r>
              <a:rPr lang="en-US" sz="2000" dirty="0" err="1">
                <a:solidFill>
                  <a:schemeClr val="accent6">
                    <a:lumMod val="75000"/>
                  </a:schemeClr>
                </a:solidFill>
                <a:latin typeface="Akzidenz Grotesk BE"/>
                <a:cs typeface="Akzidenz Grotesk BE"/>
                <a:hlinkClick r:id="rId6" invalidUrl="http://www.elearningguild.com/content.cfm?selection=doc.3315&amp;utm_content=buffer0162c&amp;utm_medium=social&amp;utm_source=twitter.com&amp;utm_campaign=buffer 4ourth.com/Touch"/>
              </a:rPr>
              <a:t>content.cfm?selection</a:t>
            </a:r>
            <a:r>
              <a:rPr lang="en-US" sz="2000" dirty="0">
                <a:solidFill>
                  <a:schemeClr val="accent6">
                    <a:lumMod val="75000"/>
                  </a:schemeClr>
                </a:solidFill>
                <a:latin typeface="Akzidenz Grotesk BE"/>
                <a:cs typeface="Akzidenz Grotesk BE"/>
                <a:hlinkClick r:id="rId7" invalidUrl="http://www.elearningguild.com/content.cfm?selection=doc.3315&amp;utm_content=buffer0162c&amp;utm_medium=social&amp;utm_source=twitter.com&amp;utm_campaign=buffer 4ourth.com/Touch"/>
              </a:rPr>
              <a:t>=doc.3315&amp;utm_content=buffer0162c&amp;utm_medium=</a:t>
            </a:r>
            <a:r>
              <a:rPr lang="en-US" sz="2000" dirty="0" err="1">
                <a:solidFill>
                  <a:schemeClr val="accent6">
                    <a:lumMod val="75000"/>
                  </a:schemeClr>
                </a:solidFill>
                <a:latin typeface="Akzidenz Grotesk BE"/>
                <a:cs typeface="Akzidenz Grotesk BE"/>
                <a:hlinkClick r:id="rId8" invalidUrl="http://www.elearningguild.com/content.cfm?selection=doc.3315&amp;utm_content=buffer0162c&amp;utm_medium=social&amp;utm_source=twitter.com&amp;utm_campaign=buffer 4ourth.com/Touch"/>
              </a:rPr>
              <a:t>social&amp;utm_source</a:t>
            </a:r>
            <a:r>
              <a:rPr lang="en-US" sz="2000" dirty="0">
                <a:solidFill>
                  <a:schemeClr val="accent6">
                    <a:lumMod val="75000"/>
                  </a:schemeClr>
                </a:solidFill>
                <a:latin typeface="Akzidenz Grotesk BE"/>
                <a:cs typeface="Akzidenz Grotesk BE"/>
                <a:hlinkClick r:id="rId9" invalidUrl="http://www.elearningguild.com/content.cfm?selection=doc.3315&amp;utm_content=buffer0162c&amp;utm_medium=social&amp;utm_source=twitter.com&amp;utm_campaign=buffer 4ourth.com/Touch"/>
              </a:rPr>
              <a:t>=</a:t>
            </a:r>
            <a:r>
              <a:rPr lang="en-US" sz="2000" dirty="0" err="1">
                <a:solidFill>
                  <a:schemeClr val="accent6">
                    <a:lumMod val="75000"/>
                  </a:schemeClr>
                </a:solidFill>
                <a:latin typeface="Akzidenz Grotesk BE"/>
                <a:cs typeface="Akzidenz Grotesk BE"/>
                <a:hlinkClick r:id="rId10" invalidUrl="http://www.elearningguild.com/content.cfm?selection=doc.3315&amp;utm_content=buffer0162c&amp;utm_medium=social&amp;utm_source=twitter.com&amp;utm_campaign=buffer 4ourth.com/Touch"/>
              </a:rPr>
              <a:t>twitter.com&amp;utm_campaign</a:t>
            </a:r>
            <a:r>
              <a:rPr lang="en-US" sz="2000" dirty="0">
                <a:solidFill>
                  <a:schemeClr val="accent6">
                    <a:lumMod val="75000"/>
                  </a:schemeClr>
                </a:solidFill>
                <a:latin typeface="Akzidenz Grotesk BE"/>
                <a:cs typeface="Akzidenz Grotesk BE"/>
                <a:hlinkClick r:id="rId11" invalidUrl="http://www.elearningguild.com/content.cfm?selection=doc.3315&amp;utm_content=buffer0162c&amp;utm_medium=social&amp;utm_source=twitter.com&amp;utm_campaign=buffer 4ourth.com/Touch"/>
              </a:rPr>
              <a:t>=buffer</a:t>
            </a:r>
          </a:p>
          <a:p>
            <a:pPr>
              <a:buClr>
                <a:srgbClr val="E9213C"/>
              </a:buClr>
            </a:pPr>
            <a:r>
              <a:rPr lang="en-US" sz="2000" dirty="0">
                <a:solidFill>
                  <a:schemeClr val="accent6">
                    <a:lumMod val="75000"/>
                  </a:schemeClr>
                </a:solidFill>
                <a:latin typeface="Akzidenz Grotesk BE"/>
                <a:cs typeface="Akzidenz Grotesk BE"/>
                <a:hlinkClick r:id="rId12" invalidUrl="http://www.elearningguild.com/content.cfm?selection=doc.3315&amp;utm_content=buffer0162c&amp;utm_medium=social&amp;utm_source=twitter.com&amp;utm_campaign=buffer 4ourth.com/Touch"/>
              </a:rPr>
              <a:t>4ourth.com/</a:t>
            </a:r>
            <a:r>
              <a:rPr lang="en-US" sz="2000" dirty="0" smtClean="0">
                <a:solidFill>
                  <a:schemeClr val="accent6">
                    <a:lumMod val="75000"/>
                  </a:schemeClr>
                </a:solidFill>
                <a:latin typeface="Akzidenz Grotesk BE"/>
                <a:cs typeface="Akzidenz Grotesk BE"/>
                <a:hlinkClick r:id="rId13" invalidUrl="http://www.elearningguild.com/content.cfm?selection=doc.3315&amp;utm_content=buffer0162c&amp;utm_medium=social&amp;utm_source=twitter.com&amp;utm_campaign=buffer 4ourth.com/Touch"/>
              </a:rPr>
              <a:t>Touch</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Sorry, </a:t>
            </a:r>
            <a:r>
              <a:rPr lang="en-US" sz="2000" dirty="0" err="1" smtClean="0">
                <a:solidFill>
                  <a:schemeClr val="bg1"/>
                </a:solidFill>
                <a:latin typeface="Akzidenz Grotesk BE"/>
                <a:cs typeface="Akzidenz Grotesk BE"/>
              </a:rPr>
              <a:t>paywall</a:t>
            </a:r>
            <a:r>
              <a:rPr lang="en-US" sz="2000" dirty="0" smtClean="0">
                <a:solidFill>
                  <a:schemeClr val="bg1"/>
                </a:solidFill>
                <a:latin typeface="Akzidenz Grotesk BE"/>
                <a:cs typeface="Akzidenz Grotesk BE"/>
              </a:rPr>
              <a:t> here, but I am providing this as sometimes proof works better when it’s more formally presented. This is the same basic content as the last page, but in a very long, formal report, with many charts outlining the results</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Want the content for free? I have re-posted to my blog as well:</a:t>
            </a:r>
          </a:p>
          <a:p>
            <a:pPr>
              <a:buClr>
                <a:srgbClr val="E9213C"/>
              </a:buClr>
            </a:pPr>
            <a:r>
              <a:rPr lang="en-US" sz="2000" dirty="0">
                <a:solidFill>
                  <a:schemeClr val="bg1"/>
                </a:solidFill>
                <a:latin typeface="Akzidenz Grotesk BE"/>
                <a:cs typeface="Akzidenz Grotesk BE"/>
                <a:hlinkClick r:id="rId14"/>
              </a:rPr>
              <a:t>http://shoobe01.blogspot.com/2014/11/making-mlearning-usable-how-we-</a:t>
            </a:r>
            <a:r>
              <a:rPr lang="en-US" sz="2000" dirty="0" smtClean="0">
                <a:solidFill>
                  <a:schemeClr val="bg1"/>
                </a:solidFill>
                <a:latin typeface="Akzidenz Grotesk BE"/>
                <a:cs typeface="Akzidenz Grotesk BE"/>
                <a:hlinkClick r:id="rId14"/>
              </a:rPr>
              <a:t>use.html</a:t>
            </a:r>
            <a:endParaRPr lang="en-US" sz="2000" dirty="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2037145175"/>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278094"/>
          </a:xfrm>
          <a:prstGeom prst="rect">
            <a:avLst/>
          </a:prstGeom>
          <a:noFill/>
        </p:spPr>
        <p:txBody>
          <a:bodyPr wrap="square" rtlCol="0">
            <a:spAutoFit/>
          </a:bodyPr>
          <a:lstStyle/>
          <a:p>
            <a:r>
              <a:rPr lang="en-US" sz="3200" dirty="0">
                <a:solidFill>
                  <a:srgbClr val="F2806C"/>
                </a:solidFill>
                <a:latin typeface="Palatino"/>
                <a:cs typeface="Palatino"/>
              </a:rPr>
              <a:t>The Social History of the </a:t>
            </a:r>
            <a:r>
              <a:rPr lang="en-US" sz="3200" dirty="0" smtClean="0">
                <a:solidFill>
                  <a:srgbClr val="F2806C"/>
                </a:solidFill>
                <a:latin typeface="Palatino"/>
                <a:cs typeface="Palatino"/>
              </a:rPr>
              <a:t>Smartphone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invalidUrl="http://4ourth.com/wiki/Introduction to Location Technologieshttp:/www.uxmatters.com/mt/archives/2014/07/the-social-history-of-the-smartphone.php"/>
              </a:rPr>
              <a:t>http://4ourth.com/wiki/Introduction%20to%20Location%20Technologieshttp://www.uxmatters.com/mt/archives/2014/07/the-social-history-of-the-</a:t>
            </a:r>
            <a:r>
              <a:rPr lang="en-US" sz="2000" dirty="0" smtClean="0">
                <a:solidFill>
                  <a:schemeClr val="accent6">
                    <a:lumMod val="75000"/>
                  </a:schemeClr>
                </a:solidFill>
                <a:latin typeface="Akzidenz Grotesk BE"/>
                <a:cs typeface="Akzidenz Grotesk BE"/>
                <a:hlinkClick r:id="rId4" invalidUrl="http://4ourth.com/wiki/Introduction to Location Technologieshttp:/www.uxmatters.com/mt/archives/2014/07/the-social-history-of-the-smartphone.php"/>
              </a:rPr>
              <a:t>smartphone.php</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We’re user-centered, but where does that end? People become comfortable with technology due to internal needs and external influences from the environment, and society.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While digital natives are comfortable with technology, the question is: which technology, in which context? There are now more mobile phones on Earth than there are people! And most of these phones have cameras. Yet Google Glass feels invasive because of its ability to record video. </a:t>
            </a:r>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29458603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201424"/>
          </a:xfrm>
          <a:prstGeom prst="rect">
            <a:avLst/>
          </a:prstGeom>
          <a:noFill/>
        </p:spPr>
        <p:txBody>
          <a:bodyPr wrap="square" rtlCol="0">
            <a:spAutoFit/>
          </a:bodyPr>
          <a:lstStyle/>
          <a:p>
            <a:r>
              <a:rPr lang="en-US" sz="3200" dirty="0">
                <a:solidFill>
                  <a:srgbClr val="F2806C"/>
                </a:solidFill>
                <a:latin typeface="Palatino"/>
                <a:cs typeface="Palatino"/>
              </a:rPr>
              <a:t>Nine Lies We Tell Ourselves About </a:t>
            </a:r>
            <a:r>
              <a:rPr lang="en-US" sz="3200" dirty="0" smtClean="0">
                <a:solidFill>
                  <a:srgbClr val="F2806C"/>
                </a:solidFill>
                <a:latin typeface="Palatino"/>
                <a:cs typeface="Palatino"/>
              </a:rPr>
              <a:t>Mobile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http://uxmag.com/articles/nine-lies-we-tell-ourselves-about-</a:t>
            </a:r>
            <a:r>
              <a:rPr lang="en-US" sz="2000" dirty="0" smtClean="0">
                <a:solidFill>
                  <a:schemeClr val="accent6">
                    <a:lumMod val="75000"/>
                  </a:schemeClr>
                </a:solidFill>
                <a:latin typeface="Akzidenz Grotesk BE"/>
                <a:cs typeface="Akzidenz Grotesk BE"/>
                <a:hlinkClick r:id="rId3"/>
              </a:rPr>
              <a:t>mobile</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Congratulations! You are taking time to learn, but many are not, and use personal bias and incidental observations to base their viewpoint on. This article outlines some of the key fallacies I see people hold, and how it influences their design decisions.</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We </a:t>
            </a:r>
            <a:r>
              <a:rPr lang="en-US" sz="2000" i="1" dirty="0">
                <a:solidFill>
                  <a:schemeClr val="bg1"/>
                </a:solidFill>
                <a:latin typeface="Akzidenz Grotesk BE"/>
                <a:cs typeface="Akzidenz Grotesk BE"/>
              </a:rPr>
              <a:t>run the risk of spending a lot of time basing our deeply thoughtful design effort on improper foundations—on stereotypes, exaggerations, gut feelings, and personal bias.</a:t>
            </a:r>
          </a:p>
          <a:p>
            <a:pPr>
              <a:buClr>
                <a:srgbClr val="E9213C"/>
              </a:buClr>
            </a:pPr>
            <a:endParaRPr lang="en-US" sz="2000" i="1"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The danger with this should be apparent to </a:t>
            </a:r>
            <a:r>
              <a:rPr lang="en-US" sz="2000" i="1" dirty="0" err="1">
                <a:solidFill>
                  <a:schemeClr val="bg1"/>
                </a:solidFill>
                <a:latin typeface="Akzidenz Grotesk BE"/>
                <a:cs typeface="Akzidenz Grotesk BE"/>
              </a:rPr>
              <a:t>UXers</a:t>
            </a:r>
            <a:r>
              <a:rPr lang="en-US" sz="2000" i="1" dirty="0">
                <a:solidFill>
                  <a:schemeClr val="bg1"/>
                </a:solidFill>
                <a:latin typeface="Akzidenz Grotesk BE"/>
                <a:cs typeface="Akzidenz Grotesk BE"/>
              </a:rPr>
              <a:t>. We have to get out of our comfort zones to discover and understand the truth about technology, systems, organizations, networks, and markets, not just people. </a:t>
            </a:r>
          </a:p>
          <a:p>
            <a:pPr>
              <a:buClr>
                <a:srgbClr val="E9213C"/>
              </a:buClr>
            </a:pPr>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2579467495"/>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201424"/>
          </a:xfrm>
          <a:prstGeom prst="rect">
            <a:avLst/>
          </a:prstGeom>
          <a:noFill/>
        </p:spPr>
        <p:txBody>
          <a:bodyPr wrap="square" rtlCol="0">
            <a:spAutoFit/>
          </a:bodyPr>
          <a:lstStyle/>
          <a:p>
            <a:r>
              <a:rPr lang="en-US" sz="3200" dirty="0">
                <a:solidFill>
                  <a:srgbClr val="F2806C"/>
                </a:solidFill>
                <a:latin typeface="Palatino"/>
                <a:cs typeface="Palatino"/>
              </a:rPr>
              <a:t>Three very confusing telecoms </a:t>
            </a:r>
            <a:r>
              <a:rPr lang="en-US" sz="3200" dirty="0" smtClean="0">
                <a:solidFill>
                  <a:srgbClr val="F2806C"/>
                </a:solidFill>
                <a:latin typeface="Palatino"/>
                <a:cs typeface="Palatino"/>
              </a:rPr>
              <a:t>terms</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nl-NL" sz="2000" dirty="0">
                <a:solidFill>
                  <a:schemeClr val="accent6">
                    <a:lumMod val="75000"/>
                  </a:schemeClr>
                </a:solidFill>
                <a:latin typeface="Akzidenz Grotesk BE"/>
                <a:cs typeface="Akzidenz Grotesk BE"/>
                <a:hlinkClick r:id="rId3"/>
              </a:rPr>
              <a:t>http://us1.campaign-archive1.com/?</a:t>
            </a:r>
            <a:r>
              <a:rPr lang="nl-NL" sz="2000" dirty="0" smtClean="0">
                <a:solidFill>
                  <a:schemeClr val="accent6">
                    <a:lumMod val="75000"/>
                  </a:schemeClr>
                </a:solidFill>
                <a:latin typeface="Akzidenz Grotesk BE"/>
                <a:cs typeface="Akzidenz Grotesk BE"/>
                <a:hlinkClick r:id="rId3"/>
              </a:rPr>
              <a:t>u=f105fd56904428bca9da44a82&amp;id=668b583237</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Martin Geddes is a very, very clever guy I used to work with, who consults with telecoms all over the world and rants a lot about how networks are not at all what you think they are.</a:t>
            </a:r>
          </a:p>
          <a:p>
            <a:pPr>
              <a:buClr>
                <a:srgbClr val="E9213C"/>
              </a:buClr>
            </a:pPr>
            <a:r>
              <a:rPr lang="en-US" sz="2000" dirty="0" smtClean="0">
                <a:solidFill>
                  <a:schemeClr val="bg1"/>
                </a:solidFill>
                <a:latin typeface="Akzidenz Grotesk BE"/>
                <a:cs typeface="Akzidenz Grotesk BE"/>
              </a:rPr>
              <a:t>Sign up for his newsletter, but this is a good intro to the topic. Network speed, and many other things, are a lie. At a conceptual level. </a:t>
            </a:r>
          </a:p>
          <a:p>
            <a:pPr>
              <a:buClr>
                <a:srgbClr val="E9213C"/>
              </a:buClr>
            </a:pPr>
            <a:endParaRPr lang="en-US" sz="2000" i="1"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The speed of light is fixed, so networks aren’t getting “faster” like CPUs do. Indeed, there’s no “Moore’s Law” for </a:t>
            </a:r>
            <a:r>
              <a:rPr lang="en-US" sz="2000" i="1" dirty="0" err="1">
                <a:solidFill>
                  <a:schemeClr val="bg1"/>
                </a:solidFill>
                <a:latin typeface="Akzidenz Grotesk BE"/>
                <a:cs typeface="Akzidenz Grotesk BE"/>
              </a:rPr>
              <a:t>networks.The</a:t>
            </a:r>
            <a:r>
              <a:rPr lang="en-US" sz="2000" i="1" dirty="0">
                <a:solidFill>
                  <a:schemeClr val="bg1"/>
                </a:solidFill>
                <a:latin typeface="Akzidenz Grotesk BE"/>
                <a:cs typeface="Akzidenz Grotesk BE"/>
              </a:rPr>
              <a:t> idea of “speed” conflates packet (de)</a:t>
            </a:r>
            <a:r>
              <a:rPr lang="en-US" sz="2000" i="1" dirty="0" err="1">
                <a:solidFill>
                  <a:schemeClr val="bg1"/>
                </a:solidFill>
                <a:latin typeface="Akzidenz Grotesk BE"/>
                <a:cs typeface="Akzidenz Grotesk BE"/>
              </a:rPr>
              <a:t>serialisation</a:t>
            </a:r>
            <a:r>
              <a:rPr lang="en-US" sz="2000" i="1" dirty="0">
                <a:solidFill>
                  <a:schemeClr val="bg1"/>
                </a:solidFill>
                <a:latin typeface="Akzidenz Grotesk BE"/>
                <a:cs typeface="Akzidenz Grotesk BE"/>
              </a:rPr>
              <a:t> time (i.e. how long it takes to “squirt” the packet over a link) with low contention (due to network idleness). It also conflates “speed of response” (delay) with “speed of download” (capacity).</a:t>
            </a:r>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163627670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If you need to quote the figures I've mentioned to your clients or boss, I've included them and a few more here. The </a:t>
            </a:r>
            <a:r>
              <a:rPr lang="en-US" sz="2000" dirty="0">
                <a:solidFill>
                  <a:srgbClr val="FFFFFF"/>
                </a:solidFill>
                <a:latin typeface="Akzidenz Grotesk BE"/>
                <a:cs typeface="Akzidenz Grotesk BE"/>
                <a:hlinkClick r:id="rId3"/>
              </a:rPr>
              <a:t>Google report</a:t>
            </a:r>
            <a:r>
              <a:rPr lang="en-US" sz="2000" dirty="0">
                <a:solidFill>
                  <a:srgbClr val="FFFFFF"/>
                </a:solidFill>
                <a:latin typeface="Akzidenz Grotesk BE"/>
                <a:cs typeface="Akzidenz Grotesk BE"/>
              </a:rPr>
              <a:t> especially is worth reading in full. I have also included some additional details or further reading on all the other topics, including a few I wrote myself. </a:t>
            </a: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People </a:t>
            </a:r>
            <a:r>
              <a:rPr lang="en-US" sz="3200" smtClean="0">
                <a:solidFill>
                  <a:srgbClr val="F2806C"/>
                </a:solidFill>
                <a:latin typeface="Palatino"/>
                <a:cs typeface="Palatino"/>
              </a:rPr>
              <a:t>&amp; Technology</a:t>
            </a:r>
            <a:endParaRPr lang="en-US" sz="3200" dirty="0" smtClean="0">
              <a:solidFill>
                <a:srgbClr val="F2806C"/>
              </a:solidFill>
              <a:latin typeface="Palatino"/>
              <a:cs typeface="Palatino"/>
            </a:endParaRP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093429"/>
          </a:xfrm>
          <a:prstGeom prst="rect">
            <a:avLst/>
          </a:prstGeom>
          <a:noFill/>
        </p:spPr>
        <p:txBody>
          <a:bodyPr wrap="square" rtlCol="0">
            <a:spAutoFit/>
          </a:bodyPr>
          <a:lstStyle/>
          <a:p>
            <a:r>
              <a:rPr lang="en-US" sz="3200" dirty="0">
                <a:solidFill>
                  <a:srgbClr val="F2806C"/>
                </a:solidFill>
                <a:latin typeface="Palatino"/>
                <a:cs typeface="Palatino"/>
              </a:rPr>
              <a:t>How often do YOU look at your phone</a:t>
            </a:r>
            <a:r>
              <a:rPr lang="en-US" sz="3200" dirty="0" smtClean="0">
                <a:solidFill>
                  <a:srgbClr val="F2806C"/>
                </a:solidFill>
                <a:latin typeface="Palatino"/>
                <a:cs typeface="Palatino"/>
              </a:rPr>
              <a: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http://www.dailymail.co.uk/sciencetech/article-2783677/How-YOU-look-phone-The-average-user-picks-device-1-500-times-day.html?ito=social-twitter_mailonline#</a:t>
            </a:r>
            <a:r>
              <a:rPr lang="en-US" sz="2000" dirty="0" smtClean="0">
                <a:solidFill>
                  <a:schemeClr val="accent6">
                    <a:lumMod val="75000"/>
                  </a:schemeClr>
                </a:solidFill>
                <a:latin typeface="Akzidenz Grotesk BE"/>
                <a:cs typeface="Akzidenz Grotesk BE"/>
                <a:hlinkClick r:id="rId3"/>
              </a:rPr>
              <a:t>ixzz3FTEdxnvq</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Late 2014 data, but in mass market terms so really easy to quote and consume. Just from the intro blurb: </a:t>
            </a:r>
          </a:p>
          <a:p>
            <a:pPr>
              <a:buClr>
                <a:srgbClr val="E9213C"/>
              </a:buClr>
            </a:pPr>
            <a:endParaRPr lang="en-US" i="1" dirty="0" smtClean="0">
              <a:solidFill>
                <a:srgbClr val="FFFFFF"/>
              </a:solidFill>
              <a:latin typeface="Akzidenz Grotesk BE"/>
              <a:cs typeface="Akzidenz Grotesk BE"/>
            </a:endParaRPr>
          </a:p>
          <a:p>
            <a:pPr marL="285750" indent="-285750">
              <a:buClr>
                <a:srgbClr val="E9213C"/>
              </a:buClr>
              <a:buFont typeface="Arial"/>
              <a:buChar char="•"/>
            </a:pPr>
            <a:r>
              <a:rPr lang="en-US" i="1" dirty="0">
                <a:solidFill>
                  <a:srgbClr val="FFFFFF"/>
                </a:solidFill>
                <a:latin typeface="Akzidenz Grotesk BE"/>
                <a:cs typeface="Akzidenz Grotesk BE"/>
              </a:rPr>
              <a:t>The average user reaches for their phone at 7:31am in the morning</a:t>
            </a:r>
          </a:p>
          <a:p>
            <a:pPr marL="285750" indent="-285750">
              <a:buClr>
                <a:srgbClr val="E9213C"/>
              </a:buClr>
              <a:buFont typeface="Arial"/>
              <a:buChar char="•"/>
            </a:pPr>
            <a:r>
              <a:rPr lang="en-US" i="1" dirty="0">
                <a:solidFill>
                  <a:srgbClr val="FFFFFF"/>
                </a:solidFill>
                <a:latin typeface="Akzidenz Grotesk BE"/>
                <a:cs typeface="Akzidenz Grotesk BE"/>
              </a:rPr>
              <a:t>These users check personal emails and Facebook before they get out of bed</a:t>
            </a:r>
          </a:p>
          <a:p>
            <a:pPr marL="285750" indent="-285750">
              <a:buClr>
                <a:srgbClr val="E9213C"/>
              </a:buClr>
              <a:buFont typeface="Arial"/>
              <a:buChar char="•"/>
            </a:pPr>
            <a:r>
              <a:rPr lang="en-US" i="1" dirty="0">
                <a:solidFill>
                  <a:srgbClr val="FFFFFF"/>
                </a:solidFill>
                <a:latin typeface="Akzidenz Grotesk BE"/>
                <a:cs typeface="Akzidenz Grotesk BE"/>
              </a:rPr>
              <a:t>And many of us pick up our phones more than 1,500 times each week</a:t>
            </a:r>
          </a:p>
          <a:p>
            <a:pPr marL="285750" indent="-285750">
              <a:buClr>
                <a:srgbClr val="E9213C"/>
              </a:buClr>
              <a:buFont typeface="Arial"/>
              <a:buChar char="•"/>
            </a:pPr>
            <a:r>
              <a:rPr lang="en-US" i="1" dirty="0" smtClean="0">
                <a:solidFill>
                  <a:srgbClr val="FFFFFF"/>
                </a:solidFill>
                <a:latin typeface="Akzidenz Grotesk BE"/>
                <a:cs typeface="Akzidenz Grotesk BE"/>
              </a:rPr>
              <a:t>Average </a:t>
            </a:r>
            <a:r>
              <a:rPr lang="en-US" i="1" dirty="0">
                <a:solidFill>
                  <a:srgbClr val="FFFFFF"/>
                </a:solidFill>
                <a:latin typeface="Akzidenz Grotesk BE"/>
                <a:cs typeface="Akzidenz Grotesk BE"/>
              </a:rPr>
              <a:t>owners use their phone for three hours and sixteen minutes a day</a:t>
            </a:r>
          </a:p>
          <a:p>
            <a:pPr marL="285750" indent="-285750">
              <a:buClr>
                <a:srgbClr val="E9213C"/>
              </a:buClr>
              <a:buFont typeface="Arial"/>
              <a:buChar char="•"/>
            </a:pPr>
            <a:r>
              <a:rPr lang="en-US" i="1" dirty="0">
                <a:solidFill>
                  <a:srgbClr val="FFFFFF"/>
                </a:solidFill>
                <a:latin typeface="Akzidenz Grotesk BE"/>
                <a:cs typeface="Akzidenz Grotesk BE"/>
              </a:rPr>
              <a:t>And almost four in ten users admitted to feeling lost without their device</a:t>
            </a:r>
          </a:p>
        </p:txBody>
      </p:sp>
    </p:spTree>
    <p:extLst>
      <p:ext uri="{BB962C8B-B14F-4D97-AF65-F5344CB8AC3E}">
        <p14:creationId xmlns:p14="http://schemas.microsoft.com/office/powerpoint/2010/main" val="37680545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923877"/>
          </a:xfrm>
          <a:prstGeom prst="rect">
            <a:avLst/>
          </a:prstGeom>
          <a:noFill/>
        </p:spPr>
        <p:txBody>
          <a:bodyPr wrap="square" rtlCol="0">
            <a:spAutoFit/>
          </a:bodyPr>
          <a:lstStyle/>
          <a:p>
            <a:r>
              <a:rPr lang="en-US" sz="3200" dirty="0">
                <a:solidFill>
                  <a:srgbClr val="F2806C"/>
                </a:solidFill>
                <a:latin typeface="Palatino"/>
                <a:cs typeface="Palatino"/>
              </a:rPr>
              <a:t>Night owls read news on tablets, as mobile overtakes computer for at-home </a:t>
            </a:r>
            <a:r>
              <a:rPr lang="en-US" sz="3200" dirty="0" smtClean="0">
                <a:solidFill>
                  <a:srgbClr val="F2806C"/>
                </a:solidFill>
                <a:latin typeface="Palatino"/>
                <a:cs typeface="Palatino"/>
              </a:rPr>
              <a:t>browsing</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http://www.poynter.org/latest-news/mediawire/149113/night-owls-read-news-on-tablets-as-mobile-overtakes-computer-for-at-home-browsing</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Additional data about use rates by time of day. Start here, then try to get stats like this for how your app or website is consumed on different devices. It varies, so you cannot rely entirely on instinct or general stats. </a:t>
            </a:r>
            <a:endParaRPr lang="en-US" i="1" dirty="0">
              <a:solidFill>
                <a:srgbClr val="FFFFFF"/>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60313" y="4443171"/>
            <a:ext cx="4068290" cy="1994570"/>
          </a:xfrm>
          <a:prstGeom prst="rect">
            <a:avLst/>
          </a:prstGeom>
        </p:spPr>
      </p:pic>
      <p:pic>
        <p:nvPicPr>
          <p:cNvPr id="3" name="Picture 2"/>
          <p:cNvPicPr>
            <a:picLocks noChangeAspect="1"/>
          </p:cNvPicPr>
          <p:nvPr/>
        </p:nvPicPr>
        <p:blipFill>
          <a:blip r:embed="rId5"/>
          <a:stretch>
            <a:fillRect/>
          </a:stretch>
        </p:blipFill>
        <p:spPr>
          <a:xfrm>
            <a:off x="4781338" y="4443172"/>
            <a:ext cx="3151797" cy="1994570"/>
          </a:xfrm>
          <a:prstGeom prst="rect">
            <a:avLst/>
          </a:prstGeom>
        </p:spPr>
      </p:pic>
    </p:spTree>
    <p:extLst>
      <p:ext uri="{BB962C8B-B14F-4D97-AF65-F5344CB8AC3E}">
        <p14:creationId xmlns:p14="http://schemas.microsoft.com/office/powerpoint/2010/main" val="237444139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616101"/>
          </a:xfrm>
          <a:prstGeom prst="rect">
            <a:avLst/>
          </a:prstGeom>
          <a:noFill/>
        </p:spPr>
        <p:txBody>
          <a:bodyPr wrap="square" rtlCol="0">
            <a:spAutoFit/>
          </a:bodyPr>
          <a:lstStyle/>
          <a:p>
            <a:r>
              <a:rPr lang="en-US" sz="3200" dirty="0">
                <a:solidFill>
                  <a:srgbClr val="F2806C"/>
                </a:solidFill>
                <a:latin typeface="Palatino"/>
                <a:cs typeface="Palatino"/>
              </a:rPr>
              <a:t>Mobile app usage: active all day, spikes in prime </a:t>
            </a:r>
            <a:r>
              <a:rPr lang="en-US" sz="3200" dirty="0" smtClean="0">
                <a:solidFill>
                  <a:srgbClr val="F2806C"/>
                </a:solidFill>
                <a:latin typeface="Palatino"/>
                <a:cs typeface="Palatino"/>
              </a:rPr>
              <a:t>time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https://gigaom.com/2011/09/29/mobile-app-usage-active-all-day-spikes-in-primetime</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Lots of the use data is about websites. This is some neat info on use of apps by time of day instead.</a:t>
            </a:r>
            <a:r>
              <a:rPr lang="en-US" i="1" dirty="0" smtClean="0">
                <a:solidFill>
                  <a:srgbClr val="FFFFFF"/>
                </a:solidFill>
                <a:latin typeface="Akzidenz Grotesk BE"/>
                <a:cs typeface="Akzidenz Grotesk BE"/>
              </a:rPr>
              <a:t>. </a:t>
            </a:r>
            <a:endParaRPr lang="en-US" i="1" dirty="0">
              <a:solidFill>
                <a:srgbClr val="FFFFFF"/>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72763" y="4098039"/>
            <a:ext cx="3498845" cy="2466686"/>
          </a:xfrm>
          <a:prstGeom prst="rect">
            <a:avLst/>
          </a:prstGeom>
        </p:spPr>
      </p:pic>
    </p:spTree>
    <p:extLst>
      <p:ext uri="{BB962C8B-B14F-4D97-AF65-F5344CB8AC3E}">
        <p14:creationId xmlns:p14="http://schemas.microsoft.com/office/powerpoint/2010/main" val="340833242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078313"/>
          </a:xfrm>
          <a:prstGeom prst="rect">
            <a:avLst/>
          </a:prstGeom>
          <a:noFill/>
        </p:spPr>
        <p:txBody>
          <a:bodyPr wrap="square" rtlCol="0">
            <a:spAutoFit/>
          </a:bodyPr>
          <a:lstStyle/>
          <a:p>
            <a:r>
              <a:rPr lang="en-US" sz="3200" dirty="0">
                <a:solidFill>
                  <a:srgbClr val="F2806C"/>
                </a:solidFill>
                <a:latin typeface="Palatino"/>
                <a:cs typeface="Palatino"/>
              </a:rPr>
              <a:t>More than half of all Google searches now happen on mobile devices</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www.theverge.com/2015/10/8/9480779/google-search-mobile-vs-desktop-2015</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You think maybe those sites where the majority of traffic is mobile are weird? Wrong. Mass market stuff used by everyone, like Google, are majority mobile now, and mobile traffic use is growing faster than desktop.</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today Google now sees more than half of its 100 billion monthly searches occurring on mobile devices. </a:t>
            </a:r>
            <a:r>
              <a:rPr lang="en-US" sz="2000" i="1" dirty="0" err="1">
                <a:solidFill>
                  <a:schemeClr val="bg1"/>
                </a:solidFill>
                <a:latin typeface="Akzidenz Grotesk BE"/>
                <a:cs typeface="Akzidenz Grotesk BE"/>
              </a:rPr>
              <a:t>Singhal</a:t>
            </a:r>
            <a:r>
              <a:rPr lang="en-US" sz="2000" i="1" dirty="0">
                <a:solidFill>
                  <a:schemeClr val="bg1"/>
                </a:solidFill>
                <a:latin typeface="Akzidenz Grotesk BE"/>
                <a:cs typeface="Akzidenz Grotesk BE"/>
              </a:rPr>
              <a:t>, who's speaking at </a:t>
            </a:r>
            <a:r>
              <a:rPr lang="en-US" sz="2000" i="1" dirty="0" err="1">
                <a:solidFill>
                  <a:schemeClr val="bg1"/>
                </a:solidFill>
                <a:latin typeface="Akzidenz Grotesk BE"/>
                <a:cs typeface="Akzidenz Grotesk BE"/>
              </a:rPr>
              <a:t>Recode's</a:t>
            </a:r>
            <a:r>
              <a:rPr lang="en-US" sz="2000" i="1" dirty="0">
                <a:solidFill>
                  <a:schemeClr val="bg1"/>
                </a:solidFill>
                <a:latin typeface="Akzidenz Grotesk BE"/>
                <a:cs typeface="Akzidenz Grotesk BE"/>
              </a:rPr>
              <a:t> Code Mobile conference in Half Moon Bay, California, defined mobile as devices with screens smaller than six inches.</a:t>
            </a:r>
            <a:endParaRPr lang="en-US" sz="2000" i="1" dirty="0" smtClean="0">
              <a:solidFill>
                <a:schemeClr val="bg1"/>
              </a:solidFill>
              <a:latin typeface="Akzidenz Grotesk BE"/>
              <a:cs typeface="Akzidenz Grotesk BE"/>
            </a:endParaRP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So, he doesn’t count tablets as mobile, even!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371018771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216539"/>
          </a:xfrm>
          <a:prstGeom prst="rect">
            <a:avLst/>
          </a:prstGeom>
          <a:noFill/>
        </p:spPr>
        <p:txBody>
          <a:bodyPr wrap="square" rtlCol="0">
            <a:spAutoFit/>
          </a:bodyPr>
          <a:lstStyle/>
          <a:p>
            <a:r>
              <a:rPr lang="en-US" sz="3200" dirty="0">
                <a:solidFill>
                  <a:srgbClr val="F2806C"/>
                </a:solidFill>
                <a:latin typeface="Palatino"/>
                <a:cs typeface="Palatino"/>
              </a:rPr>
              <a:t>THE FINANCIAL TIMES MARCHES TO A DIFFERENT APP DRUMMER; EMBRACES HTML5, ANDROID, WINDOWS </a:t>
            </a:r>
            <a:r>
              <a:rPr lang="en-US" sz="3200" dirty="0" smtClean="0">
                <a:solidFill>
                  <a:srgbClr val="F2806C"/>
                </a:solidFill>
                <a:latin typeface="Palatino"/>
                <a:cs typeface="Palatino"/>
              </a:rPr>
              <a:t>8</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http://tabtimes.com/html5-king-financial-times-publishers-don-t-get-transformational-benefit-5511</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Financial Times is weird, doesn’t focus on </a:t>
            </a:r>
            <a:r>
              <a:rPr lang="en-US" sz="2000" dirty="0" err="1" smtClean="0">
                <a:solidFill>
                  <a:schemeClr val="bg1"/>
                </a:solidFill>
                <a:latin typeface="Akzidenz Grotesk BE"/>
                <a:cs typeface="Akzidenz Grotesk BE"/>
              </a:rPr>
              <a:t>iOS</a:t>
            </a:r>
            <a:r>
              <a:rPr lang="en-US" sz="2000" dirty="0" smtClean="0">
                <a:solidFill>
                  <a:schemeClr val="bg1"/>
                </a:solidFill>
                <a:latin typeface="Akzidenz Grotesk BE"/>
                <a:cs typeface="Akzidenz Grotesk BE"/>
              </a:rPr>
              <a:t> first. Silly? Or maybe just driven by actual stats and analysis.</a:t>
            </a:r>
          </a:p>
          <a:p>
            <a:pPr>
              <a:buClr>
                <a:srgbClr val="E9213C"/>
              </a:buClr>
            </a:pPr>
            <a:endParaRPr lang="en-US" i="1" dirty="0" smtClean="0">
              <a:solidFill>
                <a:srgbClr val="FFFFFF"/>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FT readers seem to have been just as enthusiastic; 25% of traffic to </a:t>
            </a:r>
            <a:r>
              <a:rPr lang="en-US" i="1" dirty="0" err="1">
                <a:solidFill>
                  <a:srgbClr val="FFFFFF"/>
                </a:solidFill>
                <a:latin typeface="Akzidenz Grotesk BE"/>
                <a:cs typeface="Akzidenz Grotesk BE"/>
              </a:rPr>
              <a:t>FT.com</a:t>
            </a:r>
            <a:r>
              <a:rPr lang="en-US" i="1" dirty="0">
                <a:solidFill>
                  <a:srgbClr val="FFFFFF"/>
                </a:solidFill>
                <a:latin typeface="Akzidenz Grotesk BE"/>
                <a:cs typeface="Akzidenz Grotesk BE"/>
              </a:rPr>
              <a:t> now comes from mobile, while smartphones and tablets also account for an impressive 15% of new subscriptions to </a:t>
            </a:r>
            <a:r>
              <a:rPr lang="en-US" i="1" dirty="0" err="1">
                <a:solidFill>
                  <a:srgbClr val="FFFFFF"/>
                </a:solidFill>
                <a:latin typeface="Akzidenz Grotesk BE"/>
                <a:cs typeface="Akzidenz Grotesk BE"/>
              </a:rPr>
              <a:t>FT.com</a:t>
            </a:r>
            <a:r>
              <a:rPr lang="en-US" i="1" dirty="0">
                <a:solidFill>
                  <a:srgbClr val="FFFFFF"/>
                </a:solidFill>
                <a:latin typeface="Akzidenz Grotesk BE"/>
                <a:cs typeface="Akzidenz Grotesk BE"/>
              </a:rPr>
              <a:t>.</a:t>
            </a:r>
          </a:p>
        </p:txBody>
      </p:sp>
    </p:spTree>
    <p:extLst>
      <p:ext uri="{BB962C8B-B14F-4D97-AF65-F5344CB8AC3E}">
        <p14:creationId xmlns:p14="http://schemas.microsoft.com/office/powerpoint/2010/main" val="47198578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955203"/>
          </a:xfrm>
          <a:prstGeom prst="rect">
            <a:avLst/>
          </a:prstGeom>
          <a:noFill/>
        </p:spPr>
        <p:txBody>
          <a:bodyPr wrap="square" rtlCol="0">
            <a:spAutoFit/>
          </a:bodyPr>
          <a:lstStyle/>
          <a:p>
            <a:r>
              <a:rPr lang="en-US" sz="3200" dirty="0">
                <a:solidFill>
                  <a:srgbClr val="F2806C"/>
                </a:solidFill>
                <a:latin typeface="Palatino"/>
                <a:cs typeface="Palatino"/>
              </a:rPr>
              <a:t>The New Multi-screen World:</a:t>
            </a:r>
          </a:p>
          <a:p>
            <a:r>
              <a:rPr lang="en-US" sz="3200" dirty="0">
                <a:solidFill>
                  <a:srgbClr val="F2806C"/>
                </a:solidFill>
                <a:latin typeface="Palatino"/>
                <a:cs typeface="Palatino"/>
              </a:rPr>
              <a:t>Understanding Cross-platform Consumer </a:t>
            </a:r>
            <a:r>
              <a:rPr lang="en-US" sz="3200" dirty="0" smtClean="0">
                <a:solidFill>
                  <a:srgbClr val="F2806C"/>
                </a:solidFill>
                <a:latin typeface="Palatino"/>
                <a:cs typeface="Palatino"/>
              </a:rPr>
              <a:t>Behavior</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http://services.google.com/fh/files/misc/</a:t>
            </a:r>
            <a:r>
              <a:rPr lang="en-US" sz="2000" dirty="0" smtClean="0">
                <a:solidFill>
                  <a:schemeClr val="accent6">
                    <a:lumMod val="75000"/>
                  </a:schemeClr>
                </a:solidFill>
                <a:latin typeface="Akzidenz Grotesk BE"/>
                <a:cs typeface="Akzidenz Grotesk BE"/>
                <a:hlinkClick r:id="rId3"/>
              </a:rPr>
              <a:t>multiscreenworld_final.pdf</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It is hard to say enough about how much you must read this, or pick anything to extract. While a small study, it correlates well to observed use rates, and tells us the user’s context, intent, and needs in a really useful, consumable way.</a:t>
            </a:r>
          </a:p>
          <a:p>
            <a:pPr>
              <a:buClr>
                <a:srgbClr val="E9213C"/>
              </a:buClr>
            </a:pPr>
            <a:r>
              <a:rPr lang="en-US" sz="2000" dirty="0">
                <a:solidFill>
                  <a:schemeClr val="bg1"/>
                </a:solidFill>
                <a:latin typeface="Akzidenz Grotesk BE"/>
                <a:cs typeface="Akzidenz Grotesk BE"/>
              </a:rPr>
              <a:t/>
            </a:r>
            <a:br>
              <a:rPr lang="en-US" sz="2000" dirty="0">
                <a:solidFill>
                  <a:schemeClr val="bg1"/>
                </a:solidFill>
                <a:latin typeface="Akzidenz Grotesk BE"/>
                <a:cs typeface="Akzidenz Grotesk BE"/>
              </a:rPr>
            </a:br>
            <a:r>
              <a:rPr lang="en-US" sz="2000" dirty="0" smtClean="0">
                <a:solidFill>
                  <a:schemeClr val="bg1"/>
                </a:solidFill>
                <a:latin typeface="Akzidenz Grotesk BE"/>
                <a:cs typeface="Akzidenz Grotesk BE"/>
              </a:rPr>
              <a:t>Read it, quote from it for your projects.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Note, a PDF. There are summaries in HTML, and some article-like versions, but I prefer the content in this one.</a:t>
            </a:r>
          </a:p>
        </p:txBody>
      </p:sp>
    </p:spTree>
    <p:extLst>
      <p:ext uri="{BB962C8B-B14F-4D97-AF65-F5344CB8AC3E}">
        <p14:creationId xmlns:p14="http://schemas.microsoft.com/office/powerpoint/2010/main" val="362887841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536548" cy="4770537"/>
          </a:xfrm>
          <a:prstGeom prst="rect">
            <a:avLst/>
          </a:prstGeom>
          <a:noFill/>
        </p:spPr>
        <p:txBody>
          <a:bodyPr wrap="square" rtlCol="0">
            <a:spAutoFit/>
          </a:bodyPr>
          <a:lstStyle/>
          <a:p>
            <a:r>
              <a:rPr lang="en-US" sz="3200" dirty="0">
                <a:solidFill>
                  <a:srgbClr val="F2806C"/>
                </a:solidFill>
                <a:latin typeface="Palatino"/>
                <a:cs typeface="Palatino"/>
              </a:rPr>
              <a:t>State of Connectivity 2015: A Report </a:t>
            </a:r>
            <a:r>
              <a:rPr lang="en-US" sz="3200" dirty="0" smtClean="0">
                <a:solidFill>
                  <a:srgbClr val="F2806C"/>
                </a:solidFill>
                <a:latin typeface="Palatino"/>
                <a:cs typeface="Palatino"/>
              </a:rPr>
              <a:t>on</a:t>
            </a:r>
          </a:p>
          <a:p>
            <a:r>
              <a:rPr lang="en-US" sz="3200" dirty="0" smtClean="0">
                <a:solidFill>
                  <a:srgbClr val="F2806C"/>
                </a:solidFill>
                <a:latin typeface="Palatino"/>
                <a:cs typeface="Palatino"/>
              </a:rPr>
              <a:t>Global </a:t>
            </a:r>
            <a:r>
              <a:rPr lang="en-US" sz="3200" dirty="0">
                <a:solidFill>
                  <a:srgbClr val="F2806C"/>
                </a:solidFill>
                <a:latin typeface="Palatino"/>
                <a:cs typeface="Palatino"/>
              </a:rPr>
              <a:t>Internet Access</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https://newsroom.fb.com/news/2016/02/state-of-connectivity-2015-a-report-on-global-internet-access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Lots of neat data and futurism fodder, but right there in the summary is a great point about how people are connected, or not.</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The four key barriers to internet access include</a:t>
            </a:r>
            <a:r>
              <a:rPr lang="en-US" sz="2000" i="1" dirty="0" smtClean="0">
                <a:solidFill>
                  <a:schemeClr val="bg1"/>
                </a:solidFill>
                <a:latin typeface="Akzidenz Grotesk BE"/>
                <a:cs typeface="Akzidenz Grotesk BE"/>
              </a:rPr>
              <a:t>:</a:t>
            </a:r>
          </a:p>
          <a:p>
            <a:pPr marL="342900" indent="-342900">
              <a:buClr>
                <a:srgbClr val="E9213C"/>
              </a:buClr>
              <a:buFont typeface="Arial" charset="0"/>
              <a:buChar char="•"/>
            </a:pPr>
            <a:r>
              <a:rPr lang="en-US" sz="2000" b="1" i="1" dirty="0" smtClean="0">
                <a:solidFill>
                  <a:schemeClr val="bg1"/>
                </a:solidFill>
                <a:latin typeface="Akzidenz Grotesk BE"/>
                <a:cs typeface="Akzidenz Grotesk BE"/>
              </a:rPr>
              <a:t>Availability</a:t>
            </a:r>
            <a:r>
              <a:rPr lang="en-US" sz="2000" b="1" i="1" dirty="0">
                <a:solidFill>
                  <a:schemeClr val="bg1"/>
                </a:solidFill>
                <a:latin typeface="Akzidenz Grotesk BE"/>
                <a:cs typeface="Akzidenz Grotesk BE"/>
              </a:rPr>
              <a:t>: </a:t>
            </a:r>
            <a:r>
              <a:rPr lang="en-US" sz="2000" i="1" dirty="0">
                <a:solidFill>
                  <a:schemeClr val="bg1"/>
                </a:solidFill>
                <a:latin typeface="Akzidenz Grotesk BE"/>
                <a:cs typeface="Akzidenz Grotesk BE"/>
              </a:rPr>
              <a:t>Proximity of the necessary infrastructure required for access</a:t>
            </a:r>
            <a:r>
              <a:rPr lang="en-US" sz="2000" i="1" dirty="0" smtClean="0">
                <a:solidFill>
                  <a:schemeClr val="bg1"/>
                </a:solidFill>
                <a:latin typeface="Akzidenz Grotesk BE"/>
                <a:cs typeface="Akzidenz Grotesk BE"/>
              </a:rPr>
              <a:t>.</a:t>
            </a:r>
          </a:p>
          <a:p>
            <a:pPr marL="342900" indent="-342900">
              <a:buClr>
                <a:srgbClr val="E9213C"/>
              </a:buClr>
              <a:buFont typeface="Arial" charset="0"/>
              <a:buChar char="•"/>
            </a:pPr>
            <a:r>
              <a:rPr lang="en-US" sz="2000" b="1" i="1" dirty="0" smtClean="0">
                <a:solidFill>
                  <a:schemeClr val="bg1"/>
                </a:solidFill>
                <a:latin typeface="Akzidenz Grotesk BE"/>
                <a:cs typeface="Akzidenz Grotesk BE"/>
              </a:rPr>
              <a:t>Affordability</a:t>
            </a:r>
            <a:r>
              <a:rPr lang="en-US" sz="2000" b="1" i="1" dirty="0">
                <a:solidFill>
                  <a:schemeClr val="bg1"/>
                </a:solidFill>
                <a:latin typeface="Akzidenz Grotesk BE"/>
                <a:cs typeface="Akzidenz Grotesk BE"/>
              </a:rPr>
              <a:t>: </a:t>
            </a:r>
            <a:r>
              <a:rPr lang="en-US" sz="2000" i="1" dirty="0">
                <a:solidFill>
                  <a:schemeClr val="bg1"/>
                </a:solidFill>
                <a:latin typeface="Akzidenz Grotesk BE"/>
                <a:cs typeface="Akzidenz Grotesk BE"/>
              </a:rPr>
              <a:t>The cost of access relative to income</a:t>
            </a:r>
            <a:r>
              <a:rPr lang="en-US" sz="2000" i="1" dirty="0" smtClean="0">
                <a:solidFill>
                  <a:schemeClr val="bg1"/>
                </a:solidFill>
                <a:latin typeface="Akzidenz Grotesk BE"/>
                <a:cs typeface="Akzidenz Grotesk BE"/>
              </a:rPr>
              <a:t>.</a:t>
            </a:r>
          </a:p>
          <a:p>
            <a:pPr marL="342900" indent="-342900">
              <a:buClr>
                <a:srgbClr val="E9213C"/>
              </a:buClr>
              <a:buFont typeface="Arial" charset="0"/>
              <a:buChar char="•"/>
            </a:pPr>
            <a:r>
              <a:rPr lang="en-US" sz="2000" b="1" i="1" dirty="0" smtClean="0">
                <a:solidFill>
                  <a:schemeClr val="bg1"/>
                </a:solidFill>
                <a:latin typeface="Akzidenz Grotesk BE"/>
                <a:cs typeface="Akzidenz Grotesk BE"/>
              </a:rPr>
              <a:t>Relevance</a:t>
            </a:r>
            <a:r>
              <a:rPr lang="en-US" sz="2000" b="1" i="1" dirty="0">
                <a:solidFill>
                  <a:schemeClr val="bg1"/>
                </a:solidFill>
                <a:latin typeface="Akzidenz Grotesk BE"/>
                <a:cs typeface="Akzidenz Grotesk BE"/>
              </a:rPr>
              <a:t>: </a:t>
            </a:r>
            <a:r>
              <a:rPr lang="en-US" sz="2000" i="1" dirty="0">
                <a:solidFill>
                  <a:schemeClr val="bg1"/>
                </a:solidFill>
                <a:latin typeface="Akzidenz Grotesk BE"/>
                <a:cs typeface="Akzidenz Grotesk BE"/>
              </a:rPr>
              <a:t>A reason for access, such as primary language content</a:t>
            </a:r>
            <a:r>
              <a:rPr lang="en-US" sz="2000" i="1" dirty="0" smtClean="0">
                <a:solidFill>
                  <a:schemeClr val="bg1"/>
                </a:solidFill>
                <a:latin typeface="Akzidenz Grotesk BE"/>
                <a:cs typeface="Akzidenz Grotesk BE"/>
              </a:rPr>
              <a:t>.</a:t>
            </a:r>
          </a:p>
          <a:p>
            <a:pPr marL="342900" indent="-342900">
              <a:buClr>
                <a:srgbClr val="E9213C"/>
              </a:buClr>
              <a:buFont typeface="Arial" charset="0"/>
              <a:buChar char="•"/>
            </a:pPr>
            <a:r>
              <a:rPr lang="en-US" sz="2000" b="1" i="1" dirty="0" smtClean="0">
                <a:solidFill>
                  <a:schemeClr val="bg1"/>
                </a:solidFill>
                <a:latin typeface="Akzidenz Grotesk BE"/>
                <a:cs typeface="Akzidenz Grotesk BE"/>
              </a:rPr>
              <a:t>Readiness</a:t>
            </a:r>
            <a:r>
              <a:rPr lang="en-US" sz="2000" b="1" i="1" dirty="0">
                <a:solidFill>
                  <a:schemeClr val="bg1"/>
                </a:solidFill>
                <a:latin typeface="Akzidenz Grotesk BE"/>
                <a:cs typeface="Akzidenz Grotesk BE"/>
              </a:rPr>
              <a:t>: </a:t>
            </a:r>
            <a:r>
              <a:rPr lang="en-US" sz="2000" i="1" dirty="0">
                <a:solidFill>
                  <a:schemeClr val="bg1"/>
                </a:solidFill>
                <a:latin typeface="Akzidenz Grotesk BE"/>
                <a:cs typeface="Akzidenz Grotesk BE"/>
              </a:rPr>
              <a:t>The capacity to access, including skills, awareness and cultural acceptance.</a:t>
            </a:r>
          </a:p>
        </p:txBody>
      </p:sp>
    </p:spTree>
    <p:extLst>
      <p:ext uri="{BB962C8B-B14F-4D97-AF65-F5344CB8AC3E}">
        <p14:creationId xmlns:p14="http://schemas.microsoft.com/office/powerpoint/2010/main" val="104456804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197185</TotalTime>
  <Words>1361</Words>
  <Application>Microsoft Macintosh PowerPoint</Application>
  <PresentationFormat>On-screen Show (4:3)</PresentationFormat>
  <Paragraphs>128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Akzidenz Grotesk</vt:lpstr>
      <vt:lpstr>Akzidenz Grotesk BE</vt:lpstr>
      <vt:lpstr>Arial</vt:lpstr>
      <vt:lpstr>Calibri</vt:lpstr>
      <vt:lpstr>Palatino</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1373</cp:revision>
  <cp:lastPrinted>2013-04-15T23:35:07Z</cp:lastPrinted>
  <dcterms:created xsi:type="dcterms:W3CDTF">2011-10-30T17:26:39Z</dcterms:created>
  <dcterms:modified xsi:type="dcterms:W3CDTF">2016-03-11T04:52:26Z</dcterms:modified>
</cp:coreProperties>
</file>