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9"/>
  </p:notesMasterIdLst>
  <p:handoutMasterIdLst>
    <p:handoutMasterId r:id="rId10"/>
  </p:handoutMasterIdLst>
  <p:sldIdLst>
    <p:sldId id="591" r:id="rId2"/>
    <p:sldId id="601" r:id="rId3"/>
    <p:sldId id="602" r:id="rId4"/>
    <p:sldId id="603" r:id="rId5"/>
    <p:sldId id="604" r:id="rId6"/>
    <p:sldId id="605" r:id="rId7"/>
    <p:sldId id="606"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9213C"/>
    <a:srgbClr val="562D26"/>
    <a:srgbClr val="F2806C"/>
    <a:srgbClr val="FF72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5" autoAdjust="0"/>
    <p:restoredTop sz="70439" autoAdjust="0"/>
  </p:normalViewPr>
  <p:slideViewPr>
    <p:cSldViewPr snapToGrid="0" snapToObjects="1">
      <p:cViewPr varScale="1">
        <p:scale>
          <a:sx n="90" d="100"/>
          <a:sy n="90" d="100"/>
        </p:scale>
        <p:origin x="1736" y="192"/>
      </p:cViewPr>
      <p:guideLst>
        <p:guide orient="horz" pos="2160"/>
        <p:guide pos="2880"/>
      </p:guideLst>
    </p:cSldViewPr>
  </p:slideViewPr>
  <p:outlineViewPr>
    <p:cViewPr>
      <p:scale>
        <a:sx n="33" d="100"/>
        <a:sy n="33" d="100"/>
      </p:scale>
      <p:origin x="0" y="7880"/>
    </p:cViewPr>
  </p:outlineViewPr>
  <p:notesTextViewPr>
    <p:cViewPr>
      <p:scale>
        <a:sx n="100" d="100"/>
        <a:sy n="100" d="100"/>
      </p:scale>
      <p:origin x="0" y="0"/>
    </p:cViewPr>
  </p:notesTextViewPr>
  <p:sorterViewPr>
    <p:cViewPr>
      <p:scale>
        <a:sx n="89" d="100"/>
        <a:sy n="89" d="100"/>
      </p:scale>
      <p:origin x="0" y="0"/>
    </p:cViewPr>
  </p:sorterViewPr>
  <p:notesViewPr>
    <p:cSldViewPr snapToGrid="0" snapToObjects="1">
      <p:cViewPr>
        <p:scale>
          <a:sx n="75" d="100"/>
          <a:sy n="75" d="100"/>
        </p:scale>
        <p:origin x="-291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3E2636-F00D-3B4C-91BC-978C0CC75288}" type="datetime1">
              <a:rPr lang="en-US" smtClean="0"/>
              <a:t>3/10/16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3E92EE-8017-1746-A6F4-E4C0BCDFA803}" type="slidenum">
              <a:rPr lang="en-US" smtClean="0"/>
              <a:t>‹#›</a:t>
            </a:fld>
            <a:endParaRPr lang="en-US"/>
          </a:p>
        </p:txBody>
      </p:sp>
    </p:spTree>
    <p:extLst>
      <p:ext uri="{BB962C8B-B14F-4D97-AF65-F5344CB8AC3E}">
        <p14:creationId xmlns:p14="http://schemas.microsoft.com/office/powerpoint/2010/main" val="3279506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DADC0-0B0F-C44F-96FC-226034E2F398}" type="datetime1">
              <a:rPr lang="en-US" smtClean="0"/>
              <a:t>3/10/16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D55F2-16B5-3A42-80D9-9BC8F66E0B68}" type="slidenum">
              <a:rPr lang="en-US" smtClean="0"/>
              <a:t>‹#›</a:t>
            </a:fld>
            <a:endParaRPr lang="en-US"/>
          </a:p>
        </p:txBody>
      </p:sp>
    </p:spTree>
    <p:extLst>
      <p:ext uri="{BB962C8B-B14F-4D97-AF65-F5344CB8AC3E}">
        <p14:creationId xmlns:p14="http://schemas.microsoft.com/office/powerpoint/2010/main" val="42944397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100387" cy="2327275"/>
          </a:xfrm>
        </p:spPr>
      </p:sp>
      <p:sp>
        <p:nvSpPr>
          <p:cNvPr id="3" name="Notes Placeholder 2"/>
          <p:cNvSpPr>
            <a:spLocks noGrp="1"/>
          </p:cNvSpPr>
          <p:nvPr>
            <p:ph type="body" idx="1"/>
          </p:nvPr>
        </p:nvSpPr>
        <p:spPr/>
        <p:txBody>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a:t>
            </a:fld>
            <a:endParaRPr lang="en-US"/>
          </a:p>
        </p:txBody>
      </p:sp>
    </p:spTree>
    <p:extLst>
      <p:ext uri="{BB962C8B-B14F-4D97-AF65-F5344CB8AC3E}">
        <p14:creationId xmlns:p14="http://schemas.microsoft.com/office/powerpoint/2010/main" val="642570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2</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3</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4</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5</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6</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7</a:t>
            </a:fld>
            <a:endParaRPr lang="en-US"/>
          </a:p>
        </p:txBody>
      </p:sp>
    </p:spTree>
    <p:extLst>
      <p:ext uri="{BB962C8B-B14F-4D97-AF65-F5344CB8AC3E}">
        <p14:creationId xmlns:p14="http://schemas.microsoft.com/office/powerpoint/2010/main" val="1997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itle-Slide-Lovebird-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337204"/>
            <a:ext cx="6341533" cy="1586442"/>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318934"/>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03746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292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838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9252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Title-Slide-Lovebird-2.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9228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52828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7109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2259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342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286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81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09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Title-Slide-Lovebird-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55171"/>
            <a:ext cx="8229600" cy="707496"/>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42067"/>
            <a:ext cx="8229600" cy="39840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Box 16"/>
          <p:cNvSpPr txBox="1"/>
          <p:nvPr userDrawn="1"/>
        </p:nvSpPr>
        <p:spPr>
          <a:xfrm>
            <a:off x="8337551" y="6139934"/>
            <a:ext cx="850900" cy="369332"/>
          </a:xfrm>
          <a:prstGeom prst="rect">
            <a:avLst/>
          </a:prstGeom>
          <a:noFill/>
        </p:spPr>
        <p:txBody>
          <a:bodyPr wrap="square" rtlCol="0">
            <a:spAutoFit/>
          </a:bodyPr>
          <a:lstStyle/>
          <a:p>
            <a:pPr algn="ctr"/>
            <a:fld id="{40681935-B1E9-0C42-B5A3-F64407C35846}" type="slidenum">
              <a:rPr lang="en-US" smtClean="0">
                <a:solidFill>
                  <a:schemeClr val="bg1">
                    <a:lumMod val="50000"/>
                  </a:schemeClr>
                </a:solidFill>
                <a:latin typeface="Akzidenz Grotesk"/>
                <a:cs typeface="Akzidenz Grotesk"/>
              </a:rPr>
              <a:pPr algn="ctr"/>
              <a:t>‹#›</a:t>
            </a:fld>
            <a:endParaRPr lang="en-US" dirty="0">
              <a:solidFill>
                <a:schemeClr val="bg1">
                  <a:lumMod val="50000"/>
                </a:schemeClr>
              </a:solidFill>
              <a:latin typeface="Akzidenz Grotesk"/>
              <a:cs typeface="Akzidenz Grotesk"/>
            </a:endParaRPr>
          </a:p>
        </p:txBody>
      </p:sp>
      <p:sp>
        <p:nvSpPr>
          <p:cNvPr id="9" name="Rectangle 8"/>
          <p:cNvSpPr/>
          <p:nvPr userDrawn="1"/>
        </p:nvSpPr>
        <p:spPr>
          <a:xfrm>
            <a:off x="457200" y="6282452"/>
            <a:ext cx="2999143" cy="246221"/>
          </a:xfrm>
          <a:prstGeom prst="rect">
            <a:avLst/>
          </a:prstGeom>
        </p:spPr>
        <p:txBody>
          <a:bodyPr wrap="square">
            <a:spAutoFit/>
          </a:bodyPr>
          <a:lstStyle/>
          <a:p>
            <a:r>
              <a:rPr lang="en-US" sz="1000" b="0" i="0" kern="1200" dirty="0" smtClean="0">
                <a:solidFill>
                  <a:schemeClr val="bg1">
                    <a:alpha val="46000"/>
                  </a:schemeClr>
                </a:solidFill>
                <a:latin typeface="Palatino"/>
                <a:ea typeface="+mn-ea"/>
                <a:cs typeface="Palatino"/>
              </a:rPr>
              <a:t>© 2015</a:t>
            </a:r>
            <a:r>
              <a:rPr lang="en-US" sz="1000" b="0" i="0" kern="1200" baseline="0" dirty="0" smtClean="0">
                <a:solidFill>
                  <a:schemeClr val="bg1">
                    <a:alpha val="46000"/>
                  </a:schemeClr>
                </a:solidFill>
                <a:latin typeface="Palatino"/>
                <a:ea typeface="+mn-ea"/>
                <a:cs typeface="Palatino"/>
              </a:rPr>
              <a:t> 4ourth Mobile</a:t>
            </a:r>
            <a:endParaRPr lang="en-US" sz="1000" b="0" i="1" kern="1200" dirty="0" smtClean="0">
              <a:solidFill>
                <a:schemeClr val="bg1">
                  <a:alpha val="46000"/>
                </a:schemeClr>
              </a:solidFill>
              <a:latin typeface="Palatino"/>
              <a:ea typeface="+mn-ea"/>
              <a:cs typeface="Palatino"/>
            </a:endParaRPr>
          </a:p>
        </p:txBody>
      </p:sp>
      <p:sp>
        <p:nvSpPr>
          <p:cNvPr id="10" name="Rectangle 9"/>
          <p:cNvSpPr/>
          <p:nvPr userDrawn="1"/>
        </p:nvSpPr>
        <p:spPr>
          <a:xfrm>
            <a:off x="7659025" y="174109"/>
            <a:ext cx="1365253" cy="646331"/>
          </a:xfrm>
          <a:prstGeom prst="rect">
            <a:avLst/>
          </a:prstGeom>
        </p:spPr>
        <p:txBody>
          <a:bodyPr wrap="square">
            <a:spAutoFit/>
          </a:bodyPr>
          <a:lstStyle/>
          <a:p>
            <a:r>
              <a:rPr lang="en-US" sz="1800" b="0" i="0" kern="1200" dirty="0" smtClean="0">
                <a:solidFill>
                  <a:schemeClr val="bg1">
                    <a:alpha val="46000"/>
                  </a:schemeClr>
                </a:solidFill>
                <a:latin typeface="Palatino"/>
                <a:ea typeface="+mn-ea"/>
                <a:cs typeface="Palatino"/>
              </a:rPr>
              <a:t>@shoobe01</a:t>
            </a:r>
            <a:endParaRPr lang="en-US" sz="1800" b="0" i="0" kern="1200" baseline="0" dirty="0" smtClean="0">
              <a:solidFill>
                <a:schemeClr val="bg1">
                  <a:alpha val="46000"/>
                </a:schemeClr>
              </a:solidFill>
              <a:latin typeface="Palatino"/>
              <a:ea typeface="+mn-ea"/>
              <a:cs typeface="Palatino"/>
            </a:endParaRPr>
          </a:p>
          <a:p>
            <a:r>
              <a:rPr lang="en-US" sz="1800" b="0" i="0" kern="1200" dirty="0" smtClean="0">
                <a:solidFill>
                  <a:schemeClr val="bg1">
                    <a:alpha val="46000"/>
                  </a:schemeClr>
                </a:solidFill>
                <a:latin typeface="Palatino"/>
                <a:ea typeface="+mn-ea"/>
                <a:cs typeface="Palatino"/>
              </a:rPr>
              <a:t>4ourth.com</a:t>
            </a:r>
          </a:p>
        </p:txBody>
      </p:sp>
      <p:sp>
        <p:nvSpPr>
          <p:cNvPr id="11" name="Rectangle 10"/>
          <p:cNvSpPr/>
          <p:nvPr userDrawn="1"/>
        </p:nvSpPr>
        <p:spPr>
          <a:xfrm>
            <a:off x="155250" y="170087"/>
            <a:ext cx="6996664" cy="646331"/>
          </a:xfrm>
          <a:prstGeom prst="rect">
            <a:avLst/>
          </a:prstGeom>
          <a:noFill/>
        </p:spPr>
        <p:txBody>
          <a:bodyPr wrap="square">
            <a:spAutoFit/>
          </a:bodyPr>
          <a:lstStyle/>
          <a:p>
            <a:r>
              <a:rPr lang="en-US" sz="1800" b="0" i="0" kern="1200" dirty="0" smtClean="0">
                <a:solidFill>
                  <a:schemeClr val="bg1">
                    <a:alpha val="89000"/>
                  </a:schemeClr>
                </a:solidFill>
                <a:latin typeface="Palatino"/>
                <a:ea typeface="+mn-ea"/>
                <a:cs typeface="Palatino"/>
              </a:rPr>
              <a:t>The Complete Guide to</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Designing Mobile</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User Experiences</a:t>
            </a:r>
          </a:p>
          <a:p>
            <a:r>
              <a:rPr lang="en-US" sz="1800" b="0" i="0" kern="1200" baseline="0" dirty="0" smtClean="0">
                <a:solidFill>
                  <a:schemeClr val="bg1">
                    <a:alpha val="89000"/>
                  </a:schemeClr>
                </a:solidFill>
                <a:latin typeface="Palatino"/>
                <a:ea typeface="+mn-ea"/>
                <a:cs typeface="Palatino"/>
              </a:rPr>
              <a:t>2) People &amp; Technology</a:t>
            </a:r>
          </a:p>
        </p:txBody>
      </p:sp>
    </p:spTree>
    <p:extLst>
      <p:ext uri="{BB962C8B-B14F-4D97-AF65-F5344CB8AC3E}">
        <p14:creationId xmlns:p14="http://schemas.microsoft.com/office/powerpoint/2010/main" val="182892669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kern="1200">
          <a:solidFill>
            <a:schemeClr val="tx1"/>
          </a:solidFill>
          <a:latin typeface="Palatino Linotype"/>
          <a:ea typeface="+mj-ea"/>
          <a:cs typeface="Palatino Linotype"/>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Palatino"/>
          <a:ea typeface="+mn-ea"/>
          <a:cs typeface="Palatino"/>
        </a:defRPr>
      </a:lvl1pPr>
      <a:lvl2pPr marL="742950" indent="-285750" algn="l" defTabSz="457200" rtl="0" eaLnBrk="1" latinLnBrk="0" hangingPunct="1">
        <a:spcBef>
          <a:spcPct val="20000"/>
        </a:spcBef>
        <a:buFont typeface="Arial"/>
        <a:buChar char="–"/>
        <a:defRPr sz="3600" kern="1200">
          <a:solidFill>
            <a:schemeClr val="tx1"/>
          </a:solidFill>
          <a:latin typeface="Palatino"/>
          <a:ea typeface="+mn-ea"/>
          <a:cs typeface="Palatino"/>
        </a:defRPr>
      </a:lvl2pPr>
      <a:lvl3pPr marL="11430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3pPr>
      <a:lvl4pPr marL="16002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4pPr>
      <a:lvl5pPr marL="20574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2106706" y="2584824"/>
            <a:ext cx="184666" cy="369332"/>
          </a:xfrm>
          <a:prstGeom prst="rect">
            <a:avLst/>
          </a:prstGeom>
          <a:noFill/>
        </p:spPr>
        <p:txBody>
          <a:bodyPr wrap="none" rtlCol="0">
            <a:spAutoFit/>
          </a:bodyPr>
          <a:lstStyle/>
          <a:p>
            <a:endParaRPr lang="en-US" dirty="0"/>
          </a:p>
        </p:txBody>
      </p:sp>
      <p:sp>
        <p:nvSpPr>
          <p:cNvPr id="6" name="TextBox 5"/>
          <p:cNvSpPr txBox="1"/>
          <p:nvPr/>
        </p:nvSpPr>
        <p:spPr>
          <a:xfrm>
            <a:off x="9915328" y="5584081"/>
            <a:ext cx="184666" cy="369332"/>
          </a:xfrm>
          <a:prstGeom prst="rect">
            <a:avLst/>
          </a:prstGeom>
          <a:noFill/>
        </p:spPr>
        <p:txBody>
          <a:bodyPr wrap="none" rtlCol="0">
            <a:spAutoFit/>
          </a:bodyPr>
          <a:lstStyle/>
          <a:p>
            <a:endParaRPr lang="en-US"/>
          </a:p>
        </p:txBody>
      </p:sp>
      <p:sp>
        <p:nvSpPr>
          <p:cNvPr id="8" name="TextBox 7"/>
          <p:cNvSpPr txBox="1"/>
          <p:nvPr/>
        </p:nvSpPr>
        <p:spPr>
          <a:xfrm>
            <a:off x="-3428853" y="-15888"/>
            <a:ext cx="3262654" cy="5940088"/>
          </a:xfrm>
          <a:prstGeom prst="rect">
            <a:avLst/>
          </a:prstGeom>
          <a:solidFill>
            <a:srgbClr val="CCFFCC"/>
          </a:solidFill>
        </p:spPr>
        <p:txBody>
          <a:bodyPr wrap="square" rtlCol="0">
            <a:spAutoFit/>
          </a:bodyPr>
          <a:lstStyle/>
          <a:p>
            <a:r>
              <a:rPr lang="en-US" sz="2000" b="1" dirty="0"/>
              <a:t>TIMING/VIDEO</a:t>
            </a:r>
          </a:p>
          <a:p>
            <a:r>
              <a:rPr lang="en-US" sz="2000" b="1" dirty="0"/>
              <a:t>Remove auto-advancing after creating a video version:</a:t>
            </a:r>
          </a:p>
          <a:p>
            <a:endParaRPr lang="en-US" sz="2000" b="1" dirty="0"/>
          </a:p>
          <a:p>
            <a:r>
              <a:rPr lang="en-US" sz="2000" b="1" dirty="0"/>
              <a:t>On/Off:</a:t>
            </a:r>
          </a:p>
          <a:p>
            <a:r>
              <a:rPr lang="en-US" sz="2000" dirty="0"/>
              <a:t>In the tabs (not menu): “Slide Show” </a:t>
            </a:r>
          </a:p>
          <a:p>
            <a:r>
              <a:rPr lang="en-US" sz="2000" dirty="0"/>
              <a:t>[X] Play Narrations</a:t>
            </a:r>
          </a:p>
          <a:p>
            <a:r>
              <a:rPr lang="en-US" sz="2000" dirty="0"/>
              <a:t>[X] Use Timings</a:t>
            </a:r>
          </a:p>
          <a:p>
            <a:r>
              <a:rPr lang="en-US" sz="2000" dirty="0"/>
              <a:t>[  ] Show Media Controls</a:t>
            </a:r>
          </a:p>
          <a:p>
            <a:endParaRPr lang="en-US" sz="2000" dirty="0"/>
          </a:p>
          <a:p>
            <a:r>
              <a:rPr lang="en-US" sz="2000" b="1" dirty="0"/>
              <a:t>Clear the timings completely:</a:t>
            </a:r>
          </a:p>
          <a:p>
            <a:r>
              <a:rPr lang="en-US" sz="2000" dirty="0"/>
              <a:t>Select all the slides</a:t>
            </a:r>
          </a:p>
          <a:p>
            <a:r>
              <a:rPr lang="en-US" sz="2000" dirty="0"/>
              <a:t>Right click a slide &gt; “Slide Transition…”</a:t>
            </a:r>
          </a:p>
          <a:p>
            <a:r>
              <a:rPr lang="en-US" sz="2000" dirty="0"/>
              <a:t>In the “Advance slide” section uncheck “Automatically after”</a:t>
            </a:r>
          </a:p>
        </p:txBody>
      </p:sp>
      <p:sp>
        <p:nvSpPr>
          <p:cNvPr id="9" name="Title 1"/>
          <p:cNvSpPr txBox="1">
            <a:spLocks/>
          </p:cNvSpPr>
          <p:nvPr/>
        </p:nvSpPr>
        <p:spPr>
          <a:xfrm>
            <a:off x="685801" y="1868237"/>
            <a:ext cx="7887112" cy="2934475"/>
          </a:xfrm>
          <a:prstGeom prst="rect">
            <a:avLst/>
          </a:prstGeom>
          <a:effectLst>
            <a:glow rad="63500">
              <a:schemeClr val="bg1">
                <a:alpha val="40000"/>
              </a:schemeClr>
            </a:glow>
          </a:effectLst>
        </p:spPr>
        <p:txBody>
          <a:bodyPr vert="horz" lIns="91440" tIns="45720" rIns="91440" bIns="45720" rtlCol="0" anchor="ctr">
            <a:noAutofit/>
          </a:bodyPr>
          <a:lstStyle>
            <a:lvl1pPr algn="l" defTabSz="457200" rtl="0" eaLnBrk="1" latinLnBrk="0" hangingPunct="1">
              <a:spcBef>
                <a:spcPct val="0"/>
              </a:spcBef>
              <a:buNone/>
              <a:defRPr sz="4200" kern="1200">
                <a:solidFill>
                  <a:schemeClr val="tx1"/>
                </a:solidFill>
                <a:latin typeface="Palatino Linotype"/>
                <a:ea typeface="+mj-ea"/>
                <a:cs typeface="Palatino Linotype"/>
              </a:defRPr>
            </a:lvl1pPr>
          </a:lstStyle>
          <a:p>
            <a:r>
              <a:rPr lang="en-US" sz="2000" dirty="0" smtClean="0">
                <a:solidFill>
                  <a:srgbClr val="FFFFFF"/>
                </a:solidFill>
              </a:rPr>
              <a:t>The complete guide to</a:t>
            </a:r>
            <a:r>
              <a:rPr lang="en-US" sz="1600" dirty="0" smtClean="0">
                <a:solidFill>
                  <a:srgbClr val="FFFFFF"/>
                </a:solidFill>
              </a:rPr>
              <a:t/>
            </a:r>
            <a:br>
              <a:rPr lang="en-US" sz="1600" dirty="0" smtClean="0">
                <a:solidFill>
                  <a:srgbClr val="FFFFFF"/>
                </a:solidFill>
              </a:rPr>
            </a:br>
            <a:r>
              <a:rPr lang="en-US" sz="4800" dirty="0" smtClean="0">
                <a:solidFill>
                  <a:srgbClr val="FFFFFF"/>
                </a:solidFill>
              </a:rPr>
              <a:t>Designing Mobile</a:t>
            </a:r>
            <a:br>
              <a:rPr lang="en-US" sz="4800" dirty="0" smtClean="0">
                <a:solidFill>
                  <a:srgbClr val="FFFFFF"/>
                </a:solidFill>
              </a:rPr>
            </a:br>
            <a:r>
              <a:rPr lang="en-US" sz="4800" dirty="0" smtClean="0">
                <a:solidFill>
                  <a:srgbClr val="FFFFFF"/>
                </a:solidFill>
              </a:rPr>
              <a:t>User Experiences</a:t>
            </a:r>
            <a:br>
              <a:rPr lang="en-US" sz="4800" dirty="0" smtClean="0">
                <a:solidFill>
                  <a:srgbClr val="FFFFFF"/>
                </a:solidFill>
              </a:rPr>
            </a:br>
            <a:r>
              <a:rPr lang="en-US" sz="2000" dirty="0" smtClean="0">
                <a:solidFill>
                  <a:srgbClr val="FFFFFF"/>
                </a:solidFill>
              </a:rPr>
              <a:t/>
            </a:r>
            <a:br>
              <a:rPr lang="en-US" sz="2000" dirty="0" smtClean="0">
                <a:solidFill>
                  <a:srgbClr val="FFFFFF"/>
                </a:solidFill>
              </a:rPr>
            </a:br>
            <a:r>
              <a:rPr lang="en-US" sz="3200" i="1" dirty="0">
                <a:solidFill>
                  <a:schemeClr val="bg1"/>
                </a:solidFill>
              </a:rPr>
              <a:t>2) People &amp; Technology</a:t>
            </a:r>
            <a:br>
              <a:rPr lang="en-US" sz="3200" i="1" dirty="0">
                <a:solidFill>
                  <a:schemeClr val="bg1"/>
                </a:solidFill>
              </a:rPr>
            </a:br>
            <a:r>
              <a:rPr lang="en-US" sz="3200" i="1" dirty="0">
                <a:solidFill>
                  <a:schemeClr val="bg1"/>
                </a:solidFill>
              </a:rPr>
              <a:t>    </a:t>
            </a:r>
            <a:r>
              <a:rPr lang="en-US" sz="3200" b="1" i="1" dirty="0">
                <a:solidFill>
                  <a:schemeClr val="bg1"/>
                </a:solidFill>
              </a:rPr>
              <a:t> </a:t>
            </a:r>
            <a:r>
              <a:rPr lang="en-US" sz="3200" b="1" dirty="0">
                <a:solidFill>
                  <a:schemeClr val="bg1"/>
                </a:solidFill>
                <a:latin typeface="Akzidenz Grotesk BE"/>
                <a:cs typeface="Akzidenz Grotesk BE"/>
              </a:rPr>
              <a:t>Assignment</a:t>
            </a:r>
            <a:endParaRPr lang="en-US" sz="3200" dirty="0">
              <a:solidFill>
                <a:srgbClr val="FFFFFF"/>
              </a:solidFill>
            </a:endParaRPr>
          </a:p>
        </p:txBody>
      </p:sp>
      <p:sp>
        <p:nvSpPr>
          <p:cNvPr id="10" name="Subtitle 2"/>
          <p:cNvSpPr txBox="1">
            <a:spLocks/>
          </p:cNvSpPr>
          <p:nvPr/>
        </p:nvSpPr>
        <p:spPr>
          <a:xfrm>
            <a:off x="685801" y="5031631"/>
            <a:ext cx="5083581" cy="921782"/>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3600" kern="1200">
                <a:solidFill>
                  <a:schemeClr val="bg1"/>
                </a:solidFill>
                <a:latin typeface="Palatino"/>
                <a:ea typeface="+mn-ea"/>
                <a:cs typeface="Palatino"/>
              </a:defRPr>
            </a:lvl1pPr>
            <a:lvl2pPr marL="4572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2pPr>
            <a:lvl3pPr marL="9144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3pPr>
            <a:lvl4pPr marL="13716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4pPr>
            <a:lvl5pPr marL="18288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smtClean="0"/>
              <a:t>@shoobe01</a:t>
            </a:r>
          </a:p>
          <a:p>
            <a:r>
              <a:rPr lang="en-US" sz="2000" smtClean="0"/>
              <a:t>4ourth.com</a:t>
            </a:r>
            <a:endParaRPr lang="en-US" i="1" dirty="0"/>
          </a:p>
        </p:txBody>
      </p:sp>
    </p:spTree>
    <p:extLst>
      <p:ext uri="{BB962C8B-B14F-4D97-AF65-F5344CB8AC3E}">
        <p14:creationId xmlns:p14="http://schemas.microsoft.com/office/powerpoint/2010/main" val="221900256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People &amp; Technology</a:t>
            </a:r>
          </a:p>
        </p:txBody>
      </p:sp>
      <p:sp>
        <p:nvSpPr>
          <p:cNvPr id="4" name="Content Placeholder 2"/>
          <p:cNvSpPr>
            <a:spLocks noGrp="1"/>
          </p:cNvSpPr>
          <p:nvPr>
            <p:ph idx="1"/>
          </p:nvPr>
        </p:nvSpPr>
        <p:spPr>
          <a:xfrm>
            <a:off x="457200" y="2298830"/>
            <a:ext cx="7913687" cy="3593970"/>
          </a:xfrm>
        </p:spPr>
        <p:txBody>
          <a:bodyPr>
            <a:normAutofit/>
          </a:bodyPr>
          <a:lstStyle/>
          <a:p>
            <a:pPr marL="0" indent="0">
              <a:buClr>
                <a:srgbClr val="E9213C"/>
              </a:buClr>
              <a:buNone/>
            </a:pPr>
            <a:r>
              <a:rPr lang="en-US" sz="2000" dirty="0">
                <a:solidFill>
                  <a:schemeClr val="bg1"/>
                </a:solidFill>
                <a:latin typeface="Akzidenz Grotesk BE"/>
                <a:cs typeface="Akzidenz Grotesk BE"/>
              </a:rPr>
              <a:t>Take your design again and consider what we've learned to start thinking about regarding how people use their mobiles, and pitfalls you need to avoid.  </a:t>
            </a:r>
            <a:endParaRPr lang="en-US" sz="2000" dirty="0" smtClean="0">
              <a:solidFill>
                <a:schemeClr val="bg1"/>
              </a:solidFill>
              <a:latin typeface="Akzidenz Grotesk BE"/>
              <a:cs typeface="Akzidenz Grotesk BE"/>
            </a:endParaRPr>
          </a:p>
          <a:p>
            <a:pPr marL="0" indent="0">
              <a:buClr>
                <a:srgbClr val="E9213C"/>
              </a:buClr>
              <a:buNone/>
            </a:pPr>
            <a:endParaRPr lang="en-US" sz="2000" dirty="0">
              <a:solidFill>
                <a:schemeClr val="bg1"/>
              </a:solidFill>
              <a:latin typeface="Akzidenz Grotesk BE"/>
              <a:cs typeface="Akzidenz Grotesk BE"/>
            </a:endParaRPr>
          </a:p>
          <a:p>
            <a:pPr marL="0" indent="0">
              <a:buClr>
                <a:srgbClr val="E9213C"/>
              </a:buClr>
              <a:buNone/>
            </a:pPr>
            <a:r>
              <a:rPr lang="en-US" sz="2000" dirty="0">
                <a:solidFill>
                  <a:schemeClr val="bg1"/>
                </a:solidFill>
                <a:latin typeface="Akzidenz Grotesk BE"/>
                <a:cs typeface="Akzidenz Grotesk BE"/>
              </a:rPr>
              <a:t>Write down </a:t>
            </a:r>
            <a:r>
              <a:rPr lang="en-US" sz="2000" dirty="0" smtClean="0">
                <a:solidFill>
                  <a:schemeClr val="bg1"/>
                </a:solidFill>
                <a:latin typeface="Akzidenz Grotesk BE"/>
                <a:cs typeface="Akzidenz Grotesk BE"/>
              </a:rPr>
              <a:t>your </a:t>
            </a:r>
            <a:r>
              <a:rPr lang="en-US" sz="2000" dirty="0">
                <a:solidFill>
                  <a:schemeClr val="bg1"/>
                </a:solidFill>
                <a:latin typeface="Akzidenz Grotesk BE"/>
                <a:cs typeface="Akzidenz Grotesk BE"/>
              </a:rPr>
              <a:t>answers, and anything else that occurs to you to consider. </a:t>
            </a:r>
            <a:r>
              <a:rPr lang="en-US" sz="2000" dirty="0" smtClean="0">
                <a:solidFill>
                  <a:schemeClr val="bg1"/>
                </a:solidFill>
                <a:latin typeface="Akzidenz Grotesk BE"/>
                <a:cs typeface="Akzidenz Grotesk BE"/>
              </a:rPr>
              <a:t>Save it, and we'll </a:t>
            </a:r>
            <a:r>
              <a:rPr lang="en-US" sz="2000" dirty="0">
                <a:solidFill>
                  <a:schemeClr val="bg1"/>
                </a:solidFill>
                <a:latin typeface="Akzidenz Grotesk BE"/>
                <a:cs typeface="Akzidenz Grotesk BE"/>
              </a:rPr>
              <a:t>work with this </a:t>
            </a:r>
            <a:r>
              <a:rPr lang="en-US" sz="2000" dirty="0" smtClean="0">
                <a:solidFill>
                  <a:schemeClr val="bg1"/>
                </a:solidFill>
                <a:latin typeface="Akzidenz Grotesk BE"/>
                <a:cs typeface="Akzidenz Grotesk BE"/>
              </a:rPr>
              <a:t>more as we move through the rest of the lessons.</a:t>
            </a:r>
            <a:endParaRPr lang="en-US" sz="2000" dirty="0">
              <a:solidFill>
                <a:schemeClr val="bg1"/>
              </a:solidFill>
              <a:latin typeface="Akzidenz Grotesk BE"/>
              <a:cs typeface="Akzidenz Grotesk BE"/>
            </a:endParaRPr>
          </a:p>
        </p:txBody>
      </p:sp>
    </p:spTree>
    <p:extLst>
      <p:ext uri="{BB962C8B-B14F-4D97-AF65-F5344CB8AC3E}">
        <p14:creationId xmlns:p14="http://schemas.microsoft.com/office/powerpoint/2010/main" val="319253642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People &amp; Technology: Audience</a:t>
            </a:r>
          </a:p>
        </p:txBody>
      </p:sp>
      <p:sp>
        <p:nvSpPr>
          <p:cNvPr id="4" name="Content Placeholder 2"/>
          <p:cNvSpPr>
            <a:spLocks noGrp="1"/>
          </p:cNvSpPr>
          <p:nvPr>
            <p:ph idx="1"/>
          </p:nvPr>
        </p:nvSpPr>
        <p:spPr>
          <a:xfrm>
            <a:off x="457200" y="2298830"/>
            <a:ext cx="7913687" cy="3593970"/>
          </a:xfrm>
        </p:spPr>
        <p:txBody>
          <a:bodyPr>
            <a:normAutofit/>
          </a:bodyPr>
          <a:lstStyle/>
          <a:p>
            <a:pPr>
              <a:buClr>
                <a:srgbClr val="E9213C"/>
              </a:buClr>
            </a:pPr>
            <a:r>
              <a:rPr lang="en-US" sz="2000" dirty="0" smtClean="0">
                <a:solidFill>
                  <a:schemeClr val="bg1"/>
                </a:solidFill>
                <a:latin typeface="Akzidenz Grotesk BE"/>
                <a:cs typeface="Akzidenz Grotesk BE"/>
              </a:rPr>
              <a:t>When </a:t>
            </a:r>
            <a:r>
              <a:rPr lang="en-US" sz="2000" dirty="0">
                <a:solidFill>
                  <a:schemeClr val="bg1"/>
                </a:solidFill>
                <a:latin typeface="Akzidenz Grotesk BE"/>
                <a:cs typeface="Akzidenz Grotesk BE"/>
              </a:rPr>
              <a:t>and where do your customers use their mobiles</a:t>
            </a:r>
            <a:r>
              <a:rPr lang="en-US" sz="2000" dirty="0" smtClean="0">
                <a:solidFill>
                  <a:schemeClr val="bg1"/>
                </a:solidFill>
                <a:latin typeface="Akzidenz Grotesk BE"/>
                <a:cs typeface="Akzidenz Grotesk BE"/>
              </a:rPr>
              <a:t>?</a:t>
            </a:r>
          </a:p>
          <a:p>
            <a:pPr>
              <a:buClr>
                <a:srgbClr val="E9213C"/>
              </a:buClr>
            </a:pPr>
            <a:r>
              <a:rPr lang="en-US" sz="2000" dirty="0" smtClean="0">
                <a:solidFill>
                  <a:schemeClr val="bg1"/>
                </a:solidFill>
                <a:latin typeface="Akzidenz Grotesk BE"/>
                <a:cs typeface="Akzidenz Grotesk BE"/>
              </a:rPr>
              <a:t>What </a:t>
            </a:r>
            <a:r>
              <a:rPr lang="en-US" sz="2000" dirty="0">
                <a:solidFill>
                  <a:schemeClr val="bg1"/>
                </a:solidFill>
                <a:latin typeface="Akzidenz Grotesk BE"/>
                <a:cs typeface="Akzidenz Grotesk BE"/>
              </a:rPr>
              <a:t>devices do they use? </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How </a:t>
            </a:r>
            <a:r>
              <a:rPr lang="en-US" sz="2000" dirty="0">
                <a:solidFill>
                  <a:schemeClr val="bg1"/>
                </a:solidFill>
                <a:latin typeface="Akzidenz Grotesk BE"/>
                <a:cs typeface="Akzidenz Grotesk BE"/>
              </a:rPr>
              <a:t>can you take advantage of this information like how the Financial Times data shows you? Should some function or data be prioritized on desktop differently than mobile (for example) due to the way they are used? </a:t>
            </a:r>
          </a:p>
        </p:txBody>
      </p:sp>
    </p:spTree>
    <p:extLst>
      <p:ext uri="{BB962C8B-B14F-4D97-AF65-F5344CB8AC3E}">
        <p14:creationId xmlns:p14="http://schemas.microsoft.com/office/powerpoint/2010/main" val="2416761937"/>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People &amp; Technology: Connectivity</a:t>
            </a:r>
          </a:p>
        </p:txBody>
      </p:sp>
      <p:sp>
        <p:nvSpPr>
          <p:cNvPr id="4" name="Content Placeholder 2"/>
          <p:cNvSpPr>
            <a:spLocks noGrp="1"/>
          </p:cNvSpPr>
          <p:nvPr>
            <p:ph idx="1"/>
          </p:nvPr>
        </p:nvSpPr>
        <p:spPr>
          <a:xfrm>
            <a:off x="457200" y="2298830"/>
            <a:ext cx="7913687" cy="3593970"/>
          </a:xfrm>
        </p:spPr>
        <p:txBody>
          <a:bodyPr>
            <a:normAutofit/>
          </a:bodyPr>
          <a:lstStyle/>
          <a:p>
            <a:pPr>
              <a:buClr>
                <a:srgbClr val="E9213C"/>
              </a:buClr>
            </a:pPr>
            <a:r>
              <a:rPr lang="en-US" sz="2000" dirty="0">
                <a:solidFill>
                  <a:schemeClr val="bg1"/>
                </a:solidFill>
                <a:latin typeface="Akzidenz Grotesk BE"/>
                <a:cs typeface="Akzidenz Grotesk BE"/>
              </a:rPr>
              <a:t>	</a:t>
            </a:r>
            <a:r>
              <a:rPr lang="en-US" sz="2000" dirty="0" smtClean="0">
                <a:solidFill>
                  <a:schemeClr val="bg1"/>
                </a:solidFill>
                <a:latin typeface="Akzidenz Grotesk BE"/>
                <a:cs typeface="Akzidenz Grotesk BE"/>
              </a:rPr>
              <a:t>Are </a:t>
            </a:r>
            <a:r>
              <a:rPr lang="en-US" sz="2000" dirty="0">
                <a:solidFill>
                  <a:schemeClr val="bg1"/>
                </a:solidFill>
                <a:latin typeface="Akzidenz Grotesk BE"/>
                <a:cs typeface="Akzidenz Grotesk BE"/>
              </a:rPr>
              <a:t>your users always connected? </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How </a:t>
            </a:r>
            <a:r>
              <a:rPr lang="en-US" sz="2000" dirty="0">
                <a:solidFill>
                  <a:schemeClr val="bg1"/>
                </a:solidFill>
                <a:latin typeface="Akzidenz Grotesk BE"/>
                <a:cs typeface="Akzidenz Grotesk BE"/>
              </a:rPr>
              <a:t>does bad network quality or no connection impact your service</a:t>
            </a:r>
            <a:r>
              <a:rPr lang="en-US" sz="2000" dirty="0" smtClean="0">
                <a:solidFill>
                  <a:schemeClr val="bg1"/>
                </a:solidFill>
                <a:latin typeface="Akzidenz Grotesk BE"/>
                <a:cs typeface="Akzidenz Grotesk BE"/>
              </a:rPr>
              <a:t>?</a:t>
            </a:r>
          </a:p>
          <a:p>
            <a:pPr>
              <a:buClr>
                <a:srgbClr val="E9213C"/>
              </a:buClr>
            </a:pPr>
            <a:r>
              <a:rPr lang="en-US" sz="2000" dirty="0" smtClean="0">
                <a:solidFill>
                  <a:schemeClr val="bg1"/>
                </a:solidFill>
                <a:latin typeface="Akzidenz Grotesk BE"/>
                <a:cs typeface="Akzidenz Grotesk BE"/>
              </a:rPr>
              <a:t>Can </a:t>
            </a:r>
            <a:r>
              <a:rPr lang="en-US" sz="2000" dirty="0">
                <a:solidFill>
                  <a:schemeClr val="bg1"/>
                </a:solidFill>
                <a:latin typeface="Akzidenz Grotesk BE"/>
                <a:cs typeface="Akzidenz Grotesk BE"/>
              </a:rPr>
              <a:t>it work cached, or offline</a:t>
            </a:r>
            <a:r>
              <a:rPr lang="en-US" sz="2000" dirty="0" smtClean="0">
                <a:solidFill>
                  <a:schemeClr val="bg1"/>
                </a:solidFill>
                <a:latin typeface="Akzidenz Grotesk BE"/>
                <a:cs typeface="Akzidenz Grotesk BE"/>
              </a:rPr>
              <a:t>?</a:t>
            </a:r>
            <a:endParaRPr lang="en-US" sz="2000" dirty="0">
              <a:solidFill>
                <a:schemeClr val="bg1"/>
              </a:solidFill>
              <a:latin typeface="Akzidenz Grotesk BE"/>
              <a:cs typeface="Akzidenz Grotesk BE"/>
            </a:endParaRPr>
          </a:p>
        </p:txBody>
      </p:sp>
    </p:spTree>
    <p:extLst>
      <p:ext uri="{BB962C8B-B14F-4D97-AF65-F5344CB8AC3E}">
        <p14:creationId xmlns:p14="http://schemas.microsoft.com/office/powerpoint/2010/main" val="139424644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People &amp; Technology: Battery</a:t>
            </a:r>
          </a:p>
        </p:txBody>
      </p:sp>
      <p:sp>
        <p:nvSpPr>
          <p:cNvPr id="4" name="Content Placeholder 2"/>
          <p:cNvSpPr>
            <a:spLocks noGrp="1"/>
          </p:cNvSpPr>
          <p:nvPr>
            <p:ph idx="1"/>
          </p:nvPr>
        </p:nvSpPr>
        <p:spPr>
          <a:xfrm>
            <a:off x="457200" y="2298830"/>
            <a:ext cx="7913687" cy="3593970"/>
          </a:xfrm>
        </p:spPr>
        <p:txBody>
          <a:bodyPr>
            <a:normAutofit/>
          </a:bodyPr>
          <a:lstStyle/>
          <a:p>
            <a:pPr>
              <a:buClr>
                <a:srgbClr val="E9213C"/>
              </a:buClr>
            </a:pPr>
            <a:r>
              <a:rPr lang="en-US" sz="2000" dirty="0" smtClean="0">
                <a:solidFill>
                  <a:schemeClr val="bg1"/>
                </a:solidFill>
                <a:latin typeface="Akzidenz Grotesk BE"/>
                <a:cs typeface="Akzidenz Grotesk BE"/>
              </a:rPr>
              <a:t>How </a:t>
            </a:r>
            <a:r>
              <a:rPr lang="en-US" sz="2000" dirty="0">
                <a:solidFill>
                  <a:schemeClr val="bg1"/>
                </a:solidFill>
                <a:latin typeface="Akzidenz Grotesk BE"/>
                <a:cs typeface="Akzidenz Grotesk BE"/>
              </a:rPr>
              <a:t>about battery life</a:t>
            </a:r>
            <a:r>
              <a:rPr lang="en-US" sz="2000" dirty="0" smtClean="0">
                <a:solidFill>
                  <a:schemeClr val="bg1"/>
                </a:solidFill>
                <a:latin typeface="Akzidenz Grotesk BE"/>
                <a:cs typeface="Akzidenz Grotesk BE"/>
              </a:rPr>
              <a:t>? What </a:t>
            </a:r>
            <a:r>
              <a:rPr lang="en-US" sz="2000" dirty="0">
                <a:solidFill>
                  <a:schemeClr val="bg1"/>
                </a:solidFill>
                <a:latin typeface="Akzidenz Grotesk BE"/>
                <a:cs typeface="Akzidenz Grotesk BE"/>
              </a:rPr>
              <a:t>does your product </a:t>
            </a:r>
            <a:r>
              <a:rPr lang="en-US" sz="2000" dirty="0" smtClean="0">
                <a:solidFill>
                  <a:schemeClr val="bg1"/>
                </a:solidFill>
                <a:latin typeface="Akzidenz Grotesk BE"/>
                <a:cs typeface="Akzidenz Grotesk BE"/>
              </a:rPr>
              <a:t>do (background updates, screen-on, video or other heavy processing…) </a:t>
            </a:r>
            <a:r>
              <a:rPr lang="en-US" sz="2000" dirty="0">
                <a:solidFill>
                  <a:schemeClr val="bg1"/>
                </a:solidFill>
                <a:latin typeface="Akzidenz Grotesk BE"/>
                <a:cs typeface="Akzidenz Grotesk BE"/>
              </a:rPr>
              <a:t>that could make the user burn up their battery</a:t>
            </a:r>
            <a:r>
              <a:rPr lang="en-US" sz="2000" dirty="0" smtClean="0">
                <a:solidFill>
                  <a:schemeClr val="bg1"/>
                </a:solidFill>
                <a:latin typeface="Akzidenz Grotesk BE"/>
                <a:cs typeface="Akzidenz Grotesk BE"/>
              </a:rPr>
              <a:t>?</a:t>
            </a:r>
          </a:p>
          <a:p>
            <a:pPr>
              <a:buClr>
                <a:srgbClr val="E9213C"/>
              </a:buClr>
            </a:pPr>
            <a:r>
              <a:rPr lang="en-US" sz="2000" dirty="0" smtClean="0">
                <a:solidFill>
                  <a:schemeClr val="bg1"/>
                </a:solidFill>
                <a:latin typeface="Akzidenz Grotesk BE"/>
                <a:cs typeface="Akzidenz Grotesk BE"/>
              </a:rPr>
              <a:t>How </a:t>
            </a:r>
            <a:r>
              <a:rPr lang="en-US" sz="2000" dirty="0">
                <a:solidFill>
                  <a:schemeClr val="bg1"/>
                </a:solidFill>
                <a:latin typeface="Akzidenz Grotesk BE"/>
                <a:cs typeface="Akzidenz Grotesk BE"/>
              </a:rPr>
              <a:t>can you alleviate that</a:t>
            </a:r>
            <a:r>
              <a:rPr lang="en-US" sz="2000" dirty="0" smtClean="0">
                <a:solidFill>
                  <a:schemeClr val="bg1"/>
                </a:solidFill>
                <a:latin typeface="Akzidenz Grotesk BE"/>
                <a:cs typeface="Akzidenz Grotesk BE"/>
              </a:rPr>
              <a:t>?</a:t>
            </a:r>
            <a:endParaRPr lang="en-US" sz="2000" dirty="0">
              <a:solidFill>
                <a:schemeClr val="bg1"/>
              </a:solidFill>
              <a:latin typeface="Akzidenz Grotesk BE"/>
              <a:cs typeface="Akzidenz Grotesk BE"/>
            </a:endParaRPr>
          </a:p>
        </p:txBody>
      </p:sp>
    </p:spTree>
    <p:extLst>
      <p:ext uri="{BB962C8B-B14F-4D97-AF65-F5344CB8AC3E}">
        <p14:creationId xmlns:p14="http://schemas.microsoft.com/office/powerpoint/2010/main" val="1069193457"/>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People &amp; Technology: Goals</a:t>
            </a:r>
          </a:p>
        </p:txBody>
      </p:sp>
      <p:sp>
        <p:nvSpPr>
          <p:cNvPr id="4" name="Content Placeholder 2"/>
          <p:cNvSpPr>
            <a:spLocks noGrp="1"/>
          </p:cNvSpPr>
          <p:nvPr>
            <p:ph idx="1"/>
          </p:nvPr>
        </p:nvSpPr>
        <p:spPr>
          <a:xfrm>
            <a:off x="457200" y="2298830"/>
            <a:ext cx="7913687" cy="3593970"/>
          </a:xfrm>
        </p:spPr>
        <p:txBody>
          <a:bodyPr>
            <a:normAutofit/>
          </a:bodyPr>
          <a:lstStyle/>
          <a:p>
            <a:pPr>
              <a:buClr>
                <a:srgbClr val="E9213C"/>
              </a:buClr>
            </a:pPr>
            <a:r>
              <a:rPr lang="en-US" sz="2000" dirty="0" smtClean="0">
                <a:solidFill>
                  <a:schemeClr val="bg1"/>
                </a:solidFill>
                <a:latin typeface="Akzidenz Grotesk BE"/>
                <a:cs typeface="Akzidenz Grotesk BE"/>
              </a:rPr>
              <a:t>What </a:t>
            </a:r>
            <a:r>
              <a:rPr lang="en-US" sz="2000" dirty="0">
                <a:solidFill>
                  <a:schemeClr val="bg1"/>
                </a:solidFill>
                <a:latin typeface="Akzidenz Grotesk BE"/>
                <a:cs typeface="Akzidenz Grotesk BE"/>
              </a:rPr>
              <a:t>are your users' goals and intents</a:t>
            </a:r>
            <a:r>
              <a:rPr lang="en-US" sz="2000" dirty="0" smtClean="0">
                <a:solidFill>
                  <a:schemeClr val="bg1"/>
                </a:solidFill>
                <a:latin typeface="Akzidenz Grotesk BE"/>
                <a:cs typeface="Akzidenz Grotesk BE"/>
              </a:rPr>
              <a:t>?</a:t>
            </a:r>
          </a:p>
          <a:p>
            <a:pPr>
              <a:buClr>
                <a:srgbClr val="E9213C"/>
              </a:buClr>
            </a:pPr>
            <a:r>
              <a:rPr lang="en-US" sz="2000" dirty="0" smtClean="0">
                <a:solidFill>
                  <a:schemeClr val="bg1"/>
                </a:solidFill>
                <a:latin typeface="Akzidenz Grotesk BE"/>
                <a:cs typeface="Akzidenz Grotesk BE"/>
              </a:rPr>
              <a:t>How </a:t>
            </a:r>
            <a:r>
              <a:rPr lang="en-US" sz="2000" dirty="0">
                <a:solidFill>
                  <a:schemeClr val="bg1"/>
                </a:solidFill>
                <a:latin typeface="Akzidenz Grotesk BE"/>
                <a:cs typeface="Akzidenz Grotesk BE"/>
              </a:rPr>
              <a:t>do you work with them, and avoid getting in their </a:t>
            </a:r>
            <a:r>
              <a:rPr lang="en-US" sz="2000" dirty="0" smtClean="0">
                <a:solidFill>
                  <a:schemeClr val="bg1"/>
                </a:solidFill>
                <a:latin typeface="Akzidenz Grotesk BE"/>
                <a:cs typeface="Akzidenz Grotesk BE"/>
              </a:rPr>
              <a:t>way?</a:t>
            </a:r>
          </a:p>
          <a:p>
            <a:pPr>
              <a:buClr>
                <a:srgbClr val="E9213C"/>
              </a:buClr>
            </a:pPr>
            <a:r>
              <a:rPr lang="en-US" sz="2000" dirty="0" smtClean="0">
                <a:solidFill>
                  <a:schemeClr val="bg1"/>
                </a:solidFill>
                <a:latin typeface="Akzidenz Grotesk BE"/>
                <a:cs typeface="Akzidenz Grotesk BE"/>
              </a:rPr>
              <a:t>What </a:t>
            </a:r>
            <a:r>
              <a:rPr lang="en-US" sz="2000" dirty="0">
                <a:solidFill>
                  <a:schemeClr val="bg1"/>
                </a:solidFill>
                <a:latin typeface="Akzidenz Grotesk BE"/>
                <a:cs typeface="Akzidenz Grotesk BE"/>
              </a:rPr>
              <a:t>other pressures do they have that might keep them from using your </a:t>
            </a:r>
            <a:r>
              <a:rPr lang="en-US" sz="2000" dirty="0" smtClean="0">
                <a:solidFill>
                  <a:schemeClr val="bg1"/>
                </a:solidFill>
                <a:latin typeface="Akzidenz Grotesk BE"/>
                <a:cs typeface="Akzidenz Grotesk BE"/>
              </a:rPr>
              <a:t>product or service?</a:t>
            </a:r>
            <a:endParaRPr lang="en-US" sz="2000" dirty="0">
              <a:solidFill>
                <a:schemeClr val="bg1"/>
              </a:solidFill>
              <a:latin typeface="Akzidenz Grotesk BE"/>
              <a:cs typeface="Akzidenz Grotesk BE"/>
            </a:endParaRPr>
          </a:p>
        </p:txBody>
      </p:sp>
    </p:spTree>
    <p:extLst>
      <p:ext uri="{BB962C8B-B14F-4D97-AF65-F5344CB8AC3E}">
        <p14:creationId xmlns:p14="http://schemas.microsoft.com/office/powerpoint/2010/main" val="333393838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450290" y="1481938"/>
            <a:ext cx="7501468" cy="584776"/>
          </a:xfrm>
          <a:prstGeom prst="rect">
            <a:avLst/>
          </a:prstGeom>
          <a:noFill/>
        </p:spPr>
        <p:txBody>
          <a:bodyPr wrap="square" rtlCol="0">
            <a:spAutoFit/>
          </a:bodyPr>
          <a:lstStyle/>
          <a:p>
            <a:r>
              <a:rPr lang="en-US" sz="3200" dirty="0" smtClean="0">
                <a:solidFill>
                  <a:srgbClr val="F2806C"/>
                </a:solidFill>
                <a:latin typeface="Palatino"/>
                <a:cs typeface="Palatino"/>
              </a:rPr>
              <a:t>People &amp; Technology: </a:t>
            </a:r>
            <a:r>
              <a:rPr lang="en-US" sz="3200" dirty="0" smtClean="0">
                <a:solidFill>
                  <a:srgbClr val="F2806C"/>
                </a:solidFill>
                <a:latin typeface="Palatino"/>
                <a:cs typeface="Palatino"/>
              </a:rPr>
              <a:t>Barriers</a:t>
            </a:r>
            <a:endParaRPr lang="en-US" sz="3200" dirty="0" smtClean="0">
              <a:solidFill>
                <a:srgbClr val="F2806C"/>
              </a:solidFill>
              <a:latin typeface="Palatino"/>
              <a:cs typeface="Palatino"/>
            </a:endParaRPr>
          </a:p>
        </p:txBody>
      </p:sp>
      <p:sp>
        <p:nvSpPr>
          <p:cNvPr id="4" name="Content Placeholder 2"/>
          <p:cNvSpPr>
            <a:spLocks noGrp="1"/>
          </p:cNvSpPr>
          <p:nvPr>
            <p:ph idx="1"/>
          </p:nvPr>
        </p:nvSpPr>
        <p:spPr>
          <a:xfrm>
            <a:off x="457200" y="2298830"/>
            <a:ext cx="7913687" cy="3593970"/>
          </a:xfrm>
        </p:spPr>
        <p:txBody>
          <a:bodyPr>
            <a:normAutofit/>
          </a:bodyPr>
          <a:lstStyle/>
          <a:p>
            <a:pPr>
              <a:buClr>
                <a:srgbClr val="E9213C"/>
              </a:buClr>
            </a:pPr>
            <a:r>
              <a:rPr lang="en-US" sz="2000" dirty="0" smtClean="0">
                <a:solidFill>
                  <a:schemeClr val="bg1"/>
                </a:solidFill>
                <a:latin typeface="Akzidenz Grotesk BE"/>
                <a:cs typeface="Akzidenz Grotesk BE"/>
              </a:rPr>
              <a:t>See the four barriers on the State </a:t>
            </a:r>
            <a:r>
              <a:rPr lang="en-US" sz="2000" smtClean="0">
                <a:solidFill>
                  <a:schemeClr val="bg1"/>
                </a:solidFill>
                <a:latin typeface="Akzidenz Grotesk BE"/>
                <a:cs typeface="Akzidenz Grotesk BE"/>
              </a:rPr>
              <a:t>of Connectivity in the references.</a:t>
            </a:r>
            <a:endParaRPr lang="en-US" sz="2000" dirty="0" smtClean="0">
              <a:solidFill>
                <a:schemeClr val="bg1"/>
              </a:solidFill>
              <a:latin typeface="Akzidenz Grotesk BE"/>
              <a:cs typeface="Akzidenz Grotesk BE"/>
            </a:endParaRPr>
          </a:p>
          <a:p>
            <a:pPr>
              <a:buClr>
                <a:srgbClr val="E9213C"/>
              </a:buClr>
            </a:pPr>
            <a:r>
              <a:rPr lang="en-US" sz="2000" dirty="0">
                <a:solidFill>
                  <a:schemeClr val="bg1"/>
                </a:solidFill>
                <a:latin typeface="Akzidenz Grotesk BE"/>
                <a:cs typeface="Akzidenz Grotesk BE"/>
              </a:rPr>
              <a:t>What can you do to address these? Think hard about how your product empowers, or disenfranchises people on each of these issues. You have more power here than you think. </a:t>
            </a: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Simply offering localized language, or pricing for the audience, is enough to increase use and satisfaction, but think hard about each one of them. </a:t>
            </a:r>
            <a:endParaRPr lang="en-US" sz="2000" dirty="0">
              <a:solidFill>
                <a:schemeClr val="bg1"/>
              </a:solidFill>
              <a:latin typeface="Akzidenz Grotesk BE"/>
              <a:cs typeface="Akzidenz Grotesk BE"/>
            </a:endParaRPr>
          </a:p>
        </p:txBody>
      </p:sp>
    </p:spTree>
    <p:extLst>
      <p:ext uri="{BB962C8B-B14F-4D97-AF65-F5344CB8AC3E}">
        <p14:creationId xmlns:p14="http://schemas.microsoft.com/office/powerpoint/2010/main" val="1164142529"/>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197120</TotalTime>
  <Words>380</Words>
  <Application>Microsoft Macintosh PowerPoint</Application>
  <PresentationFormat>On-screen Show (4:3)</PresentationFormat>
  <Paragraphs>46</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Akzidenz Grotesk</vt:lpstr>
      <vt:lpstr>Akzidenz Grotesk BE</vt:lpstr>
      <vt:lpstr>Arial</vt:lpstr>
      <vt:lpstr>Calibri</vt:lpstr>
      <vt:lpstr>Palatino</vt:lpstr>
      <vt:lpstr>Palatino Linotype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Hoober</dc:creator>
  <cp:lastModifiedBy>Steven Hoobr</cp:lastModifiedBy>
  <cp:revision>1362</cp:revision>
  <cp:lastPrinted>2013-04-15T23:35:07Z</cp:lastPrinted>
  <dcterms:created xsi:type="dcterms:W3CDTF">2011-10-30T17:26:39Z</dcterms:created>
  <dcterms:modified xsi:type="dcterms:W3CDTF">2016-03-11T03:21:21Z</dcterms:modified>
</cp:coreProperties>
</file>