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m4a" ContentType="audio/mp4"/>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591" r:id="rId2"/>
    <p:sldId id="603" r:id="rId3"/>
    <p:sldId id="609" r:id="rId4"/>
    <p:sldId id="604" r:id="rId5"/>
    <p:sldId id="611" r:id="rId6"/>
    <p:sldId id="607" r:id="rId7"/>
    <p:sldId id="608" r:id="rId8"/>
    <p:sldId id="373" r:id="rId9"/>
    <p:sldId id="556" r:id="rId10"/>
    <p:sldId id="557" r:id="rId11"/>
    <p:sldId id="558" r:id="rId12"/>
    <p:sldId id="584" r:id="rId13"/>
    <p:sldId id="599" r:id="rId14"/>
    <p:sldId id="600" r:id="rId15"/>
    <p:sldId id="592" r:id="rId16"/>
    <p:sldId id="593" r:id="rId17"/>
    <p:sldId id="610" r:id="rId18"/>
    <p:sldId id="594" r:id="rId19"/>
    <p:sldId id="595" r:id="rId20"/>
    <p:sldId id="596" r:id="rId21"/>
    <p:sldId id="597" r:id="rId22"/>
    <p:sldId id="606" r:id="rId23"/>
    <p:sldId id="60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806C"/>
    <a:srgbClr val="FF7280"/>
    <a:srgbClr val="E9213C"/>
    <a:srgbClr val="562D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70506" autoAdjust="0"/>
  </p:normalViewPr>
  <p:slideViewPr>
    <p:cSldViewPr snapToGrid="0" snapToObjects="1">
      <p:cViewPr varScale="1">
        <p:scale>
          <a:sx n="90" d="100"/>
          <a:sy n="90" d="100"/>
        </p:scale>
        <p:origin x="2816" y="192"/>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3472" y="-1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1/12/17</a:t>
            </a:fld>
            <a:endParaRPr lang="en-US"/>
          </a:p>
        </p:txBody>
      </p:sp>
      <p:sp>
        <p:nvSpPr>
          <p:cNvPr id="4" name="Slide Image Placeholder 3"/>
          <p:cNvSpPr>
            <a:spLocks noGrp="1" noRot="1" noChangeAspect="1"/>
          </p:cNvSpPr>
          <p:nvPr>
            <p:ph type="sldImg" idx="2"/>
          </p:nvPr>
        </p:nvSpPr>
        <p:spPr>
          <a:xfrm>
            <a:off x="685800" y="457200"/>
            <a:ext cx="54864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58265"/>
            <a:ext cx="5486400" cy="392694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This course is, I hope, exactly what it sounds like. Tips, techniques and strategies for Designing Mobile User Experiences. </a:t>
            </a:r>
          </a:p>
          <a:p>
            <a:endParaRPr lang="en-US" dirty="0" smtClean="0"/>
          </a:p>
          <a:p>
            <a:r>
              <a:rPr lang="en-US" dirty="0" smtClean="0"/>
              <a:t>Some of what I say is intended to be foundational, some will just tease you to go read the resources and explore more, but I hope much of it can be applied to your work directly, and immediately with actionable guidelines, numbers and best practices,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Even with all this scale in place, mobile use rates continue to grow, rapidly. </a:t>
            </a:r>
          </a:p>
          <a:p>
            <a:endParaRPr lang="en-US" dirty="0" smtClean="0"/>
          </a:p>
          <a:p>
            <a:r>
              <a:rPr lang="en-US" dirty="0" smtClean="0"/>
              <a:t>Mobile traffic grew 80% in 2013. And</a:t>
            </a:r>
            <a:r>
              <a:rPr lang="en-US" baseline="0" dirty="0" smtClean="0"/>
              <a:t> this is scale like has never been seen. 5 billion people saw an ad on their phone in 2015. More than any other media type. </a:t>
            </a:r>
            <a:r>
              <a:rPr lang="en-US" baseline="0" dirty="0" err="1" smtClean="0"/>
              <a:t>Whatsapp</a:t>
            </a:r>
            <a:r>
              <a:rPr lang="en-US" baseline="0" dirty="0" smtClean="0"/>
              <a:t>, just one service, on mobile alone, has a billion active users. And don’t get me started on MMS and SMS use rates; they put Facebook to shame.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Which I believe. Depending on the survey, as many as 2/3rd the people in the US only have a mobile internet device, or prefer to use their mobile over a desktop or laptop—even when one is available in front of them, or in the next room. </a:t>
            </a:r>
          </a:p>
          <a:p>
            <a:endParaRPr lang="en-US" dirty="0" smtClean="0"/>
          </a:p>
          <a:p>
            <a:r>
              <a:rPr lang="en-US" dirty="0" smtClean="0"/>
              <a:t>You won’t be surprised that the rates in places like Kenya, where connectivity is generally only on mobile networks, are over 90%. </a:t>
            </a:r>
          </a:p>
          <a:p>
            <a:endParaRPr lang="en-US" dirty="0" smtClean="0"/>
          </a:p>
          <a:p>
            <a:r>
              <a:rPr lang="en-US" dirty="0" smtClean="0"/>
              <a:t>On days when we’re away from home or engaged with family: Thanksgiving and Christmas, over HALF OF ALL Internet traffic in the US is from mobile. And on those days, handsets traffic outweighs tablets 2:1. </a:t>
            </a:r>
          </a:p>
          <a:p>
            <a:endParaRPr lang="en-US" dirty="0" smtClean="0"/>
          </a:p>
          <a:p>
            <a:r>
              <a:rPr lang="en-US" dirty="0" smtClean="0"/>
              <a:t>Y</a:t>
            </a:r>
            <a:r>
              <a:rPr lang="en-US" baseline="0" dirty="0" smtClean="0"/>
              <a:t>ou want to make money? Contact your customers? Be in mobile. The old rule of thumb on ad response in direct mail was that 1% is good. Not far off that for email campaigns or banners. But SMS or MMS campaigns? 30</a:t>
            </a:r>
            <a:r>
              <a:rPr lang="en-US" baseline="0" smtClean="0"/>
              <a:t>% response, usually in a matter of seconds. </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So, design for mobile, adapting to the users’ environment, needs and devices, as you design your solutions on every platform. </a:t>
            </a:r>
          </a:p>
          <a:p>
            <a:endParaRPr lang="en-US" smtClean="0"/>
          </a:p>
          <a:p>
            <a:r>
              <a:rPr lang="en-US" smtClean="0"/>
              <a:t>Wait, every platform?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Yes, smartphones are taking over — and Android is winning not just in total installed base (where iOS has only about 19% market share now) but in use rates across the board. </a:t>
            </a:r>
          </a:p>
          <a:p>
            <a:endParaRPr lang="en-US" dirty="0" smtClean="0"/>
          </a:p>
          <a:p>
            <a:r>
              <a:rPr lang="en-US" dirty="0" smtClean="0"/>
              <a:t>But it</a:t>
            </a:r>
            <a:r>
              <a:rPr lang="fr-FR" dirty="0" smtClean="0"/>
              <a:t>’s </a:t>
            </a:r>
            <a:r>
              <a:rPr lang="fr-FR" dirty="0" err="1" smtClean="0"/>
              <a:t>taking</a:t>
            </a:r>
            <a:r>
              <a:rPr lang="fr-FR" dirty="0" smtClean="0"/>
              <a:t> over </a:t>
            </a:r>
            <a:r>
              <a:rPr lang="fr-FR" dirty="0" err="1" smtClean="0"/>
              <a:t>from</a:t>
            </a:r>
            <a:r>
              <a:rPr lang="fr-FR" dirty="0" smtClean="0"/>
              <a:t> </a:t>
            </a:r>
            <a:r>
              <a:rPr lang="fr-FR" dirty="0" err="1" smtClean="0"/>
              <a:t>featurephones</a:t>
            </a:r>
            <a:r>
              <a:rPr lang="fr-FR" dirty="0" smtClean="0"/>
              <a:t>. </a:t>
            </a:r>
            <a:r>
              <a:rPr lang="fr-FR" dirty="0" err="1" smtClean="0"/>
              <a:t>Which</a:t>
            </a:r>
            <a:r>
              <a:rPr lang="fr-FR" dirty="0" smtClean="0"/>
              <a:t> </a:t>
            </a:r>
            <a:r>
              <a:rPr lang="fr-FR" dirty="0" err="1" smtClean="0"/>
              <a:t>still</a:t>
            </a:r>
            <a:r>
              <a:rPr lang="fr-FR" dirty="0" smtClean="0"/>
              <a:t> </a:t>
            </a:r>
            <a:r>
              <a:rPr lang="fr-FR" dirty="0" err="1" smtClean="0"/>
              <a:t>matter</a:t>
            </a:r>
            <a:r>
              <a:rPr lang="fr-FR" dirty="0" smtClean="0"/>
              <a:t>, and for </a:t>
            </a:r>
            <a:r>
              <a:rPr lang="fr-FR" dirty="0" err="1" smtClean="0"/>
              <a:t>which</a:t>
            </a:r>
            <a:r>
              <a:rPr lang="fr-FR" dirty="0" smtClean="0"/>
              <a:t> </a:t>
            </a:r>
            <a:r>
              <a:rPr lang="fr-FR" dirty="0" err="1" smtClean="0"/>
              <a:t>your</a:t>
            </a:r>
            <a:r>
              <a:rPr lang="fr-FR" dirty="0" smtClean="0"/>
              <a:t> mobile </a:t>
            </a:r>
            <a:r>
              <a:rPr lang="fr-FR" dirty="0" err="1" smtClean="0"/>
              <a:t>website</a:t>
            </a:r>
            <a:r>
              <a:rPr lang="fr-FR" dirty="0" smtClean="0"/>
              <a:t> </a:t>
            </a:r>
            <a:r>
              <a:rPr lang="fr-FR" dirty="0" err="1" smtClean="0"/>
              <a:t>will</a:t>
            </a:r>
            <a:r>
              <a:rPr lang="fr-FR" dirty="0" smtClean="0"/>
              <a:t> </a:t>
            </a:r>
            <a:r>
              <a:rPr lang="fr-FR" dirty="0" err="1" smtClean="0"/>
              <a:t>be</a:t>
            </a:r>
            <a:r>
              <a:rPr lang="fr-FR" dirty="0" smtClean="0"/>
              <a:t> </a:t>
            </a:r>
            <a:r>
              <a:rPr lang="fr-FR" dirty="0" err="1" smtClean="0"/>
              <a:t>used</a:t>
            </a:r>
            <a:r>
              <a:rPr lang="fr-FR" dirty="0" smtClean="0"/>
              <a:t>. </a:t>
            </a:r>
          </a:p>
          <a:p>
            <a:endParaRPr lang="fr-FR" dirty="0" smtClean="0"/>
          </a:p>
          <a:p>
            <a:r>
              <a:rPr lang="fr-FR" dirty="0" err="1" smtClean="0"/>
              <a:t>While</a:t>
            </a:r>
            <a:r>
              <a:rPr lang="fr-FR" dirty="0" smtClean="0"/>
              <a:t> </a:t>
            </a:r>
            <a:r>
              <a:rPr lang="fr-FR" dirty="0" err="1" smtClean="0"/>
              <a:t>we</a:t>
            </a:r>
            <a:r>
              <a:rPr lang="fr-FR" dirty="0" smtClean="0"/>
              <a:t> </a:t>
            </a:r>
            <a:r>
              <a:rPr lang="fr-FR" dirty="0" err="1" smtClean="0"/>
              <a:t>mostly</a:t>
            </a:r>
            <a:r>
              <a:rPr lang="fr-FR" dirty="0" smtClean="0"/>
              <a:t> care about </a:t>
            </a:r>
            <a:r>
              <a:rPr lang="fr-FR" dirty="0" err="1" smtClean="0"/>
              <a:t>this</a:t>
            </a:r>
            <a:r>
              <a:rPr lang="fr-FR" dirty="0" smtClean="0"/>
              <a:t> CLICK, </a:t>
            </a:r>
            <a:r>
              <a:rPr lang="fr-FR" dirty="0" err="1" smtClean="0"/>
              <a:t>we</a:t>
            </a:r>
            <a:r>
              <a:rPr lang="fr-FR" dirty="0" smtClean="0"/>
              <a:t> </a:t>
            </a:r>
            <a:r>
              <a:rPr lang="fr-FR" dirty="0" err="1" smtClean="0"/>
              <a:t>should</a:t>
            </a:r>
            <a:r>
              <a:rPr lang="fr-FR" dirty="0" smtClean="0"/>
              <a:t> </a:t>
            </a:r>
            <a:r>
              <a:rPr lang="fr-FR" dirty="0" err="1" smtClean="0"/>
              <a:t>also</a:t>
            </a:r>
            <a:r>
              <a:rPr lang="fr-FR" dirty="0" smtClean="0"/>
              <a:t> know </a:t>
            </a:r>
            <a:r>
              <a:rPr lang="fr-FR" dirty="0" err="1" smtClean="0"/>
              <a:t>what</a:t>
            </a:r>
            <a:r>
              <a:rPr lang="fr-FR" dirty="0" smtClean="0"/>
              <a:t> </a:t>
            </a:r>
            <a:r>
              <a:rPr lang="fr-FR" dirty="0" err="1" smtClean="0"/>
              <a:t>happened</a:t>
            </a:r>
            <a:r>
              <a:rPr lang="fr-FR" dirty="0" smtClean="0"/>
              <a:t> </a:t>
            </a:r>
            <a:r>
              <a:rPr lang="fr-FR" dirty="0" err="1" smtClean="0"/>
              <a:t>here</a:t>
            </a:r>
            <a:r>
              <a:rPr lang="fr-FR" dirty="0" smtClean="0"/>
              <a:t> CLICK, or </a:t>
            </a:r>
            <a:r>
              <a:rPr lang="fr-FR" dirty="0" err="1" smtClean="0"/>
              <a:t>here</a:t>
            </a:r>
            <a:r>
              <a:rPr lang="fr-FR" dirty="0" smtClean="0"/>
              <a:t> CLICK and how </a:t>
            </a:r>
            <a:r>
              <a:rPr lang="fr-FR" dirty="0" err="1" smtClean="0"/>
              <a:t>what</a:t>
            </a:r>
            <a:r>
              <a:rPr lang="fr-FR" dirty="0" smtClean="0"/>
              <a:t> </a:t>
            </a:r>
            <a:r>
              <a:rPr lang="fr-FR" dirty="0" err="1" smtClean="0"/>
              <a:t>happened</a:t>
            </a:r>
            <a:r>
              <a:rPr lang="fr-FR" dirty="0" smtClean="0"/>
              <a:t> in the 1940s, or the 1890s </a:t>
            </a:r>
            <a:r>
              <a:rPr lang="fr-FR" dirty="0" err="1" smtClean="0"/>
              <a:t>had</a:t>
            </a:r>
            <a:r>
              <a:rPr lang="fr-FR" dirty="0" smtClean="0"/>
              <a:t> a </a:t>
            </a:r>
            <a:r>
              <a:rPr lang="fr-FR" dirty="0" err="1" smtClean="0"/>
              <a:t>huge</a:t>
            </a:r>
            <a:r>
              <a:rPr lang="fr-FR" dirty="0" smtClean="0"/>
              <a:t> impact on </a:t>
            </a:r>
            <a:r>
              <a:rPr lang="fr-FR" dirty="0" err="1" smtClean="0"/>
              <a:t>what</a:t>
            </a:r>
            <a:r>
              <a:rPr lang="fr-FR" dirty="0" smtClean="0"/>
              <a:t> </a:t>
            </a:r>
            <a:r>
              <a:rPr lang="fr-FR" dirty="0" err="1" smtClean="0"/>
              <a:t>we</a:t>
            </a:r>
            <a:r>
              <a:rPr lang="fr-FR" dirty="0" smtClean="0"/>
              <a:t> do </a:t>
            </a:r>
            <a:r>
              <a:rPr lang="fr-FR" dirty="0" err="1" smtClean="0"/>
              <a:t>with</a:t>
            </a:r>
            <a:r>
              <a:rPr lang="fr-FR" dirty="0" smtClean="0"/>
              <a:t> mobiles </a:t>
            </a:r>
            <a:r>
              <a:rPr lang="fr-FR" dirty="0" err="1" smtClean="0"/>
              <a:t>every</a:t>
            </a:r>
            <a:r>
              <a:rPr lang="fr-FR" dirty="0" smtClean="0"/>
              <a:t> time </a:t>
            </a:r>
            <a:r>
              <a:rPr lang="fr-FR" dirty="0" err="1" smtClean="0"/>
              <a:t>we</a:t>
            </a:r>
            <a:r>
              <a:rPr lang="fr-FR" dirty="0" smtClean="0"/>
              <a:t> use </a:t>
            </a:r>
            <a:r>
              <a:rPr lang="fr-FR" dirty="0" err="1" smtClean="0"/>
              <a:t>them</a:t>
            </a:r>
            <a:r>
              <a:rPr lang="fr-FR" dirty="0" smtClean="0"/>
              <a:t> </a:t>
            </a:r>
            <a:r>
              <a:rPr lang="fr-FR" dirty="0" err="1" smtClean="0"/>
              <a:t>today</a:t>
            </a:r>
            <a:r>
              <a:rPr lang="fr-FR" dirty="0" smtClean="0"/>
              <a:t>.</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Because the technology of mobile, and the businesses, are not optimized for digital, wireless delivery of Internet content. </a:t>
            </a:r>
          </a:p>
          <a:p>
            <a:endParaRPr lang="en-US" smtClean="0"/>
          </a:p>
          <a:p>
            <a:r>
              <a:rPr lang="en-US" smtClean="0"/>
              <a:t>It’s all based on dedicated voice, billing per minute, and not incidentally the way mobile networks are Not part of the phone network, so interoperative agreements cause delays in sending your SMS between networks, and make your bill very confusing.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Most devices can get a connection with WiFi, but when I refer to connectivity through the rest of this course I will always mean cellular mobile radio. Mostly because it is so ubiquitous that it is replacing traditional methods of communication.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But I want to talk about it for a moment because it’s so very different from the connectivity you get in your home or office off wired or </a:t>
            </a:r>
            <a:r>
              <a:rPr lang="en-US" dirty="0" err="1" smtClean="0"/>
              <a:t>WiFi</a:t>
            </a:r>
            <a:r>
              <a:rPr lang="en-US" dirty="0" smtClean="0"/>
              <a:t> </a:t>
            </a:r>
            <a:r>
              <a:rPr lang="en-US" dirty="0" err="1" smtClean="0"/>
              <a:t>ethernet</a:t>
            </a:r>
            <a:r>
              <a:rPr lang="en-US" dirty="0" smtClean="0"/>
              <a:t>.</a:t>
            </a:r>
          </a:p>
          <a:p>
            <a:endParaRPr lang="en-US" dirty="0" smtClean="0"/>
          </a:p>
          <a:p>
            <a:r>
              <a:rPr lang="en-US" dirty="0" smtClean="0"/>
              <a:t>Mostly, that it’s not at all a data network. Much of the world dreams of 3G still, but even if we assume 4G LTE networks, the fundamentals, the infrastructure are based on being mobile phone networks, and the system is run by phone companies. Data is an add on, and the whole network is a private thing bolted on top of the phone company backbone, and only vaguely connected to the Internet and other mobile networks, governed by complex contracts. </a:t>
            </a:r>
          </a:p>
          <a:p>
            <a:endParaRPr lang="en-US" dirty="0" smtClean="0"/>
          </a:p>
          <a:p>
            <a:r>
              <a:rPr lang="en-US" dirty="0" smtClean="0"/>
              <a:t>The network always knows where you are, at least roughly. You are always tenuously connected so push notifications work great, and are efficient. No need for server polling, as the network can push to you.</a:t>
            </a:r>
          </a:p>
          <a:p>
            <a:endParaRPr lang="en-US" dirty="0" smtClean="0"/>
          </a:p>
          <a:p>
            <a:r>
              <a:rPr lang="en-US" dirty="0" smtClean="0"/>
              <a:t>SMS, or text messaging, is not data. It works on any system and uses a very efficient and reliable channel so (pretty much) always gets through. MMS, or picture messages, are not. They go back to sending their traffic through the data channel. </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Mobile networks are not very slow. 4G LTE is comparable to typical WiFi speeds. But they are of horrible latency. That’s the time it takes between asking for data from a remote server and getting the information back. </a:t>
            </a:r>
          </a:p>
          <a:p>
            <a:endParaRPr lang="en-US" smtClean="0"/>
          </a:p>
          <a:p>
            <a:r>
              <a:rPr lang="en-US" smtClean="0"/>
              <a:t>Every time you make a call to the server for that website it takes at least ¼ second to return a response. Your 7.5 MB home page IS too bloated, but what really kills it is that it’s made of 12 javascript calls and 22 images, each of which could take a half second or more to get. CLICK This is intrinsic in the physics of the network topology and way wireless works so won’t get better. </a:t>
            </a:r>
          </a:p>
          <a:p>
            <a:endParaRPr lang="en-US" smtClean="0"/>
          </a:p>
          <a:p>
            <a:r>
              <a:rPr lang="en-US" smtClean="0"/>
              <a:t>There are many of these assumptions we tend to make about networks which are not true, and we need to account for them all the way through the stack, right up to interactive and interface design. </a:t>
            </a:r>
          </a:p>
          <a:p>
            <a:endParaRPr lang="en-US" smtClean="0"/>
          </a:p>
          <a:p>
            <a:r>
              <a:rPr lang="en-US" smtClean="0"/>
              <a:t>Latency can be avoided by carefully arranging components, such as embedding CSS, Javascript and even images in the page. </a:t>
            </a:r>
          </a:p>
          <a:p>
            <a:endParaRPr lang="en-US" smtClean="0"/>
          </a:p>
          <a:p>
            <a:r>
              <a:rPr lang="en-US" smtClean="0"/>
              <a:t>The impact can be reduced on the design side by loading the most visible items first, loading previous content, or at worse delay indicators so the user understands the system is working.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We’ll touch one some more of those fallacies as we go through these lessons. But note that every network or radio technology is different from every other one. </a:t>
            </a:r>
          </a:p>
          <a:p>
            <a:endParaRPr lang="en-US" smtClean="0"/>
          </a:p>
          <a:p>
            <a:r>
              <a:rPr lang="en-US" smtClean="0"/>
              <a:t>Bluetooth works nothing like cellular mobile networks, and BLE is not the same as “classic” Bluetooth. If building services that use these technologies, learn about them to take advantage of the way they uniquely work to assure they meet your needs, don’t waste time and battery, and therefore don’t anger your users and get your company fired.</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Do you know how your phone vibrates? With a little motor and counterweight. It’s very, very inefficient. Even the technology of tiny, seemingly-inconsequential features like this you need to try to understand in order to make sure you don’t do something (like eat the user’s battery) that will result in a bad experience.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you are not a UX practitioner, you might think that we’re going to talk about colors, fonts, icons, and placement of items on the page. But that’s UI.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CLICK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UX is so, so much more, and this course is going to cover the entire range of USER Experience impacting facets, from networks, to phone hardware, to demographics, all the way to information architecture, interaction and yes some interface design, too.</a:t>
            </a:r>
          </a:p>
        </p:txBody>
      </p:sp>
      <p:sp>
        <p:nvSpPr>
          <p:cNvPr id="4" name="Slide Number Placeholder 3"/>
          <p:cNvSpPr>
            <a:spLocks noGrp="1"/>
          </p:cNvSpPr>
          <p:nvPr>
            <p:ph type="sldNum" sz="quarter" idx="10"/>
          </p:nvPr>
        </p:nvSpPr>
        <p:spPr/>
        <p:txBody>
          <a:bodyPr/>
          <a:lstStyle/>
          <a:p>
            <a:fld id="{E84E1A1A-86FB-4D8F-9AAA-CC197843CE34}" type="slidenum">
              <a:rPr lang="en-US" smtClean="0"/>
              <a:pPr/>
              <a:t>2</a:t>
            </a:fld>
            <a:endParaRPr lang="en-US" dirty="0"/>
          </a:p>
        </p:txBody>
      </p:sp>
    </p:spTree>
    <p:extLst>
      <p:ext uri="{BB962C8B-B14F-4D97-AF65-F5344CB8AC3E}">
        <p14:creationId xmlns:p14="http://schemas.microsoft.com/office/powerpoint/2010/main" val="1365180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I have mentioned the Feauturephone a few times, but you probably still dismiss all those users as hopelessly old fashioned. I would not. First, do call it a Featurephone. A “Dumbphone” is a mobile PHONE, and hardly any exist. A Featurephone has extra features. Like:</a:t>
            </a:r>
          </a:p>
          <a:p>
            <a:r>
              <a:rPr lang="en-US" smtClean="0"/>
              <a:t>A camera, so it can do not just text messages but MMS.</a:t>
            </a:r>
          </a:p>
          <a:p>
            <a:r>
              <a:rPr lang="en-US" smtClean="0"/>
              <a:t>An internet connection to send those messages. Some have 4G LTE. </a:t>
            </a:r>
          </a:p>
          <a:p>
            <a:r>
              <a:rPr lang="en-US" smtClean="0"/>
              <a:t>And a web browser. Generally these days, a good WebKit browser that won’t present you any problems. </a:t>
            </a:r>
          </a:p>
          <a:p>
            <a:r>
              <a:rPr lang="en-US" smtClean="0"/>
              <a:t>They can install apps. J2ME apps, but they do work. A few years ago when Facebook released their stats still, over 80 million regular users were on their featurephone app. I’ll take 80 million users. Most of these devices come with apps like Facebook, Youtube, and Twitter pre-installed even. </a:t>
            </a:r>
          </a:p>
          <a:p>
            <a:r>
              <a:rPr lang="en-US" smtClean="0"/>
              <a:t>They can accept SMS, which has insane response times and rates. 90% of people read text messages within a few /seconds/. Tell your marketing team that. </a:t>
            </a:r>
          </a:p>
          <a:p>
            <a:r>
              <a:rPr lang="en-US" smtClean="0"/>
              <a:t>They GPS and other location services.</a:t>
            </a:r>
          </a:p>
          <a:p>
            <a:r>
              <a:rPr lang="en-US" smtClean="0"/>
              <a:t>Some even have touchscreens, like this one — yes the phone on the left is a featurephone — though this is sometimes used as a Smartphone identifier so it’s hard to get solid numbers on how many of them there actually are.</a:t>
            </a:r>
          </a:p>
          <a:p>
            <a:endParaRPr lang="en-US" smtClean="0"/>
          </a:p>
          <a:p>
            <a:r>
              <a:rPr lang="en-US" smtClean="0"/>
              <a:t>Featurephones and cheap smartphones are Low End, not old. </a:t>
            </a:r>
          </a:p>
          <a:p>
            <a:endParaRPr lang="en-US" smtClean="0"/>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20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And at the core of everything I say is that—as much as I have talked about technology and will do so more—design for mobile is not about designing for phones, but people. Don’t get caught up in any one platform or technology.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21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One of the most common questions I get is “what phone do YOU carry?” I carry All These. Clearly, not in my pockets all the time, but I am signed into all of them as me, and they are right next to me on the desk, or in my case when I travel. I am not a fanboi or a critic of any platform because it’s important that you design for whatever people actually use. Sometimes, I swap SIMs and try out say the BlackBerry Z10 for a few weeks. </a:t>
            </a:r>
          </a:p>
          <a:p>
            <a:endParaRPr lang="en-US" smtClean="0"/>
          </a:p>
          <a:p>
            <a:r>
              <a:rPr lang="en-US" smtClean="0"/>
              <a:t>And I have another 50 or so devices in a cabinet, because I have been doing the same for years. They get old and you have to keep up on it.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22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Next we’ll start talking more about how people use the varying range of devices they actually carry, and how they interface with the technology of the computer terminals in their pockets.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23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Most of all I am going to regularly circle back to people, and how they interact with devices, have needs, goals and objectives you have to keep in mind throughout the process of building your app. Or website. Or both.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Individual videos in this course are mostly less than 10 minutes long. If you watch the whole thing end to end, it should take you less than 2 hours. Naturally, I expect you to mostly watch them individually, then refer to the resources attached to each video, explore the topics I covered more deeply and think about how to apply that to your work before progressing to the next lesson.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3</a:t>
            </a:fld>
            <a:endParaRPr lang="en-US" dirty="0"/>
          </a:p>
        </p:txBody>
      </p:sp>
    </p:spTree>
    <p:extLst>
      <p:ext uri="{BB962C8B-B14F-4D97-AF65-F5344CB8AC3E}">
        <p14:creationId xmlns:p14="http://schemas.microsoft.com/office/powerpoint/2010/main" val="191454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I am going to say a lot of things about working with developers, designing for the way people work and the history of technology basically because I am old. </a:t>
            </a:r>
          </a:p>
          <a:p>
            <a:endParaRPr lang="en-US" smtClean="0"/>
          </a:p>
          <a:p>
            <a:r>
              <a:rPr lang="en-US" smtClean="0"/>
              <a:t>Years after I got into mobile was when the term “featurephone” was invented. I have been doing what we now call UX work since 1996, and mobile design since 1999. Yes there were interfaces on mobiles, and even web browsing on handheld devices years before that. </a:t>
            </a:r>
          </a:p>
          <a:p>
            <a:endParaRPr lang="en-US" smtClean="0"/>
          </a:p>
          <a:p>
            <a:r>
              <a:rPr lang="en-US" smtClean="0"/>
              <a:t>Yes, there’s opportunity galore today, but I got in at a fun time, and early on got to design the first Google mobile search ever, and work on the first music phone in the world along with it’s accompany music and app store before anyone had one we could copy.  </a:t>
            </a:r>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Much of what I say comes not from the awesomeness and successes in doing all this, but the failures. Sometimes, bad failures. This is why I share the information: we already know stuff that needs to be passed along and shared to make sure we’re all doing the best possible job designing for our users and clients.</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Aside from mobile telecoms, I have helped build mobile sites such as Weather.com, and apps for companies like Hallmark, US Bank and Cummins. I’ve designed, at least in part, five mobile browsers. And done stuff for plenty of startups that I am still—or not yet—allowed to talk about. </a:t>
            </a:r>
          </a:p>
          <a:p>
            <a:endParaRPr lang="en-US" smtClean="0"/>
          </a:p>
          <a:p>
            <a:r>
              <a:rPr lang="en-US" smtClean="0"/>
              <a:t>But I know from this the heyday of innovation is not behind us. There’s more cool stuff to do.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I wrote a book on this, have contributed to other books, write a column for UXmatters, and regularly write for UX Magazine and others. So I think about this a lot, and encourage you to not just take one class and call it good, but put together a regular list of twitter accounts, blogs and magazines you like from the resources I provide here so you can keep up on it as you progress in your career. </a:t>
            </a:r>
          </a:p>
          <a:p>
            <a:endParaRPr lang="en-US" smtClean="0"/>
          </a:p>
          <a:p>
            <a:r>
              <a:rPr lang="en-US" smtClean="0"/>
              <a:t>… </a:t>
            </a:r>
          </a:p>
          <a:p>
            <a:endParaRPr lang="en-US" smtClean="0"/>
          </a:p>
          <a:p>
            <a:endParaRPr lang="en-US" smtClean="0"/>
          </a:p>
          <a:p>
            <a:r>
              <a:rPr lang="en-US" smtClean="0"/>
              <a:t>If you are taking this course, you presumably understand that the coming of mobile devices means it’s something you need to prepare to use. </a:t>
            </a:r>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But it’s already here. There are more mobile devices than humans. Yes, over 7.2 billion devices in use. That’s</a:t>
            </a:r>
            <a:r>
              <a:rPr lang="en-US" baseline="0" dirty="0" smtClean="0"/>
              <a:t> around 5.5 billion PHONES used by some 4.5 billion people. 63% of all the people on the planet have a mobile phone. </a:t>
            </a:r>
          </a:p>
          <a:p>
            <a:endParaRPr lang="en-US" baseline="0" dirty="0" smtClean="0"/>
          </a:p>
          <a:p>
            <a:r>
              <a:rPr lang="en-US" baseline="0" dirty="0" smtClean="0"/>
              <a:t>/Everyone/has a mobile phone. Many fewer Americans over 65 have a mobile, but that’s still 78%. </a:t>
            </a:r>
          </a:p>
          <a:p>
            <a:endParaRPr lang="en-US" baseline="0" dirty="0" smtClean="0"/>
          </a:p>
          <a:p>
            <a:r>
              <a:rPr lang="en-US" baseline="0" dirty="0" smtClean="0"/>
              <a:t>Smartphones? 2.8 billion of those (UPDATED JAN 2016)</a:t>
            </a:r>
          </a:p>
        </p:txBody>
      </p:sp>
      <p:sp>
        <p:nvSpPr>
          <p:cNvPr id="4" name="Slide Number Placeholder 3"/>
          <p:cNvSpPr>
            <a:spLocks noGrp="1"/>
          </p:cNvSpPr>
          <p:nvPr>
            <p:ph type="sldNum" sz="quarter" idx="10"/>
          </p:nvPr>
        </p:nvSpPr>
        <p:spPr/>
        <p:txBody>
          <a:bodyPr/>
          <a:lstStyle/>
          <a:p>
            <a:fld id="{C19D55F2-16B5-3A42-80D9-9BC8F66E0B68}" type="slidenum">
              <a:rPr lang="en-US" smtClean="0"/>
              <a:pPr/>
              <a:t>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Computer sales are relatively plummeting. PC sales dropped 95% in 2013. Mobiles continue to grow, and for several years now have outsold desktops and laptops. </a:t>
            </a:r>
          </a:p>
          <a:p>
            <a:endParaRPr lang="en-US" dirty="0" smtClean="0"/>
          </a:p>
          <a:p>
            <a:r>
              <a:rPr lang="en-US" dirty="0" smtClean="0"/>
              <a:t>If you heard that iPad sales are flattening, remember that’s just one device by one maker. There will be more tablets sold in 2014 than desktops and laptops combined. </a:t>
            </a:r>
            <a:br>
              <a:rPr lang="en-US" dirty="0" smtClean="0"/>
            </a:br>
            <a:r>
              <a:rPr lang="en-US" dirty="0" smtClean="0"/>
              <a:t/>
            </a:r>
            <a:br>
              <a:rPr lang="en-US" dirty="0" smtClean="0"/>
            </a:br>
            <a:r>
              <a:rPr lang="en-US" dirty="0" smtClean="0"/>
              <a:t>Expect</a:t>
            </a:r>
            <a:r>
              <a:rPr lang="en-US" baseline="0" dirty="0" smtClean="0"/>
              <a:t> 2 billion mobile devices to be sold in 2016.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78434"/>
            <a:ext cx="850900" cy="369332"/>
          </a:xfrm>
          <a:prstGeom prst="rect">
            <a:avLst/>
          </a:prstGeom>
          <a:noFill/>
        </p:spPr>
        <p:txBody>
          <a:bodyPr wrap="square" rtlCol="0">
            <a:spAutoFit/>
          </a:bodyPr>
          <a:lstStyle/>
          <a:p>
            <a:pPr algn="ctr"/>
            <a:fld id="{40681935-B1E9-0C42-B5A3-F64407C35846}" type="slidenum">
              <a:rPr lang="en-US" b="0" i="0" smtClean="0">
                <a:solidFill>
                  <a:schemeClr val="bg1">
                    <a:lumMod val="50000"/>
                  </a:schemeClr>
                </a:solidFill>
                <a:latin typeface="Berthold Akzidenz Grotesk Medium" charset="0"/>
                <a:ea typeface="Berthold Akzidenz Grotesk Medium" charset="0"/>
                <a:cs typeface="Berthold Akzidenz Grotesk Medium" charset="0"/>
              </a:rPr>
              <a:pPr algn="ctr"/>
              <a:t>‹#›</a:t>
            </a:fld>
            <a:endParaRPr lang="en-US" b="0" i="0" dirty="0">
              <a:solidFill>
                <a:schemeClr val="bg1">
                  <a:lumMod val="50000"/>
                </a:schemeClr>
              </a:solidFill>
              <a:latin typeface="Berthold Akzidenz Grotesk Medium" charset="0"/>
              <a:ea typeface="Berthold Akzidenz Grotesk Medium" charset="0"/>
              <a:cs typeface="Berthold Akzidenz Grotesk Medium" charset="0"/>
            </a:endParaRPr>
          </a:p>
        </p:txBody>
      </p:sp>
      <p:sp>
        <p:nvSpPr>
          <p:cNvPr id="8" name="Rectangle 7"/>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7" name="Rectangle 6"/>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1) The Phones are Here to Stay</a:t>
            </a:r>
            <a:endParaRPr lang="en-US" sz="1800" b="0" i="1" kern="1200" dirty="0" smtClean="0">
              <a:solidFill>
                <a:schemeClr val="bg1">
                  <a:alpha val="89000"/>
                </a:schemeClr>
              </a:solidFill>
              <a:latin typeface="Palatino"/>
              <a:ea typeface="+mn-ea"/>
              <a:cs typeface="Palatino"/>
            </a:endParaRPr>
          </a:p>
        </p:txBody>
      </p:sp>
      <p:sp>
        <p:nvSpPr>
          <p:cNvPr id="9" name="Rectangle 8"/>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2016</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chemeClr val="tx1"/>
          </a:solidFill>
          <a:latin typeface="Palatino Linotype"/>
          <a:ea typeface="+mj-ea"/>
          <a:cs typeface="Palatino Linotype"/>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9.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9.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9.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4" Type="http://schemas.openxmlformats.org/officeDocument/2006/relationships/slideLayout" Target="../slideLayouts/slideLayout3.xml"/><Relationship Id="rId5" Type="http://schemas.openxmlformats.org/officeDocument/2006/relationships/notesSlide" Target="../notesSlides/notesSlide13.xml"/><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4.png"/><Relationship Id="rId1" Type="http://schemas.openxmlformats.org/officeDocument/2006/relationships/tags" Target="../tags/tag2.xml"/><Relationship Id="rId2" Type="http://schemas.microsoft.com/office/2007/relationships/media"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12.png"/><Relationship Id="rId6"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13.emf"/><Relationship Id="rId6"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14.png"/><Relationship Id="rId6"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4" Type="http://schemas.openxmlformats.org/officeDocument/2006/relationships/slideLayout" Target="../slideLayouts/slideLayout3.xml"/><Relationship Id="rId5" Type="http://schemas.openxmlformats.org/officeDocument/2006/relationships/notesSlide" Target="../notesSlides/notesSlide17.xml"/><Relationship Id="rId6" Type="http://schemas.openxmlformats.org/officeDocument/2006/relationships/image" Target="../media/image4.png"/><Relationship Id="rId1" Type="http://schemas.openxmlformats.org/officeDocument/2006/relationships/tags" Target="../tags/tag3.xml"/><Relationship Id="rId2" Type="http://schemas.microsoft.com/office/2007/relationships/media"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15.png"/><Relationship Id="rId6" Type="http://schemas.openxmlformats.org/officeDocument/2006/relationships/image" Target="../media/image4.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16.jpg"/><Relationship Id="rId6" Type="http://schemas.openxmlformats.org/officeDocument/2006/relationships/image" Target="../media/image4.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3.xml"/><Relationship Id="rId5" Type="http://schemas.openxmlformats.org/officeDocument/2006/relationships/notesSlide" Target="../notesSlides/notesSlide2.xml"/><Relationship Id="rId6"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4.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19.JPG"/><Relationship Id="rId6" Type="http://schemas.openxmlformats.org/officeDocument/2006/relationships/image" Target="../media/image4.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20.JPG"/><Relationship Id="rId6" Type="http://schemas.openxmlformats.org/officeDocument/2006/relationships/image" Target="../media/image4.png"/><Relationship Id="rId7" Type="http://schemas.openxmlformats.org/officeDocument/2006/relationships/image" Target="../media/image21.jp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3.xml"/><Relationship Id="rId5" Type="http://schemas.openxmlformats.org/officeDocument/2006/relationships/image" Target="../media/image4.png"/><Relationship Id="rId1" Type="http://schemas.microsoft.com/office/2007/relationships/media" Target="../media/media23.wav"/><Relationship Id="rId2" Type="http://schemas.openxmlformats.org/officeDocument/2006/relationships/audio" Target="../media/media23.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6.jpg"/><Relationship Id="rId6"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7.png"/><Relationship Id="rId6"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8.jpg"/><Relationship Id="rId6"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9.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9.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486918"/>
            <a:ext cx="7887112" cy="2934475"/>
          </a:xfrm>
          <a:effectLst>
            <a:glow rad="63500">
              <a:schemeClr val="bg1">
                <a:alpha val="40000"/>
              </a:schemeClr>
            </a:glow>
          </a:effectLst>
        </p:spPr>
        <p:txBody>
          <a:bodyPr/>
          <a:lstStyle/>
          <a:p>
            <a:r>
              <a:rPr lang="en-US" sz="2000" dirty="0" smtClean="0">
                <a:solidFill>
                  <a:srgbClr val="FFFFFF"/>
                </a:solidFill>
              </a:rPr>
              <a:t>The </a:t>
            </a:r>
            <a:r>
              <a:rPr lang="en-US" sz="2000" dirty="0">
                <a:solidFill>
                  <a:srgbClr val="FFFFFF"/>
                </a:solidFill>
              </a:rPr>
              <a:t>c</a:t>
            </a:r>
            <a:r>
              <a:rPr lang="en-US" sz="2000" dirty="0" smtClean="0">
                <a:solidFill>
                  <a:srgbClr val="FFFFFF"/>
                </a:solidFill>
              </a:rPr>
              <a:t>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a:t>
            </a:r>
            <a:r>
              <a:rPr lang="en-US" sz="4800" dirty="0">
                <a:solidFill>
                  <a:srgbClr val="FFFFFF"/>
                </a:solidFill>
              </a:rPr>
              <a:t>Mobile</a:t>
            </a:r>
            <a:br>
              <a:rPr lang="en-US" sz="4800" dirty="0">
                <a:solidFill>
                  <a:srgbClr val="FFFFFF"/>
                </a:solidFill>
              </a:rPr>
            </a:br>
            <a:r>
              <a:rPr lang="en-US" sz="4800" dirty="0">
                <a:solidFill>
                  <a:srgbClr val="FFFFFF"/>
                </a:solidFill>
              </a:rPr>
              <a:t>User Experiences</a:t>
            </a:r>
            <a:br>
              <a:rPr lang="en-US" sz="4800" dirty="0">
                <a:solidFill>
                  <a:srgbClr val="FFFFFF"/>
                </a:solidFill>
              </a:rPr>
            </a:br>
            <a:r>
              <a:rPr lang="en-US" sz="2000" dirty="0" smtClean="0">
                <a:solidFill>
                  <a:srgbClr val="FFFFFF"/>
                </a:solidFill>
              </a:rPr>
              <a:t/>
            </a:r>
            <a:br>
              <a:rPr lang="en-US" sz="2000" dirty="0" smtClean="0">
                <a:solidFill>
                  <a:srgbClr val="FFFFFF"/>
                </a:solidFill>
              </a:rPr>
            </a:br>
            <a:r>
              <a:rPr lang="en-US" sz="3200" i="1" dirty="0" smtClean="0">
                <a:solidFill>
                  <a:schemeClr val="bg1"/>
                </a:solidFill>
              </a:rPr>
              <a:t>1) The phones are here to stay</a:t>
            </a:r>
            <a:endParaRPr lang="en-US" sz="3200" dirty="0">
              <a:solidFill>
                <a:srgbClr val="FFFFFF"/>
              </a:solidFill>
            </a:endParaRPr>
          </a:p>
        </p:txBody>
      </p:sp>
      <p:sp>
        <p:nvSpPr>
          <p:cNvPr id="3"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8" name="TextBox 7"/>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10" name="TextBox 9"/>
          <p:cNvSpPr txBox="1"/>
          <p:nvPr/>
        </p:nvSpPr>
        <p:spPr>
          <a:xfrm>
            <a:off x="9343262" y="604989"/>
            <a:ext cx="1764901" cy="1631216"/>
          </a:xfrm>
          <a:prstGeom prst="rect">
            <a:avLst/>
          </a:prstGeom>
          <a:solidFill>
            <a:srgbClr val="FFFF00"/>
          </a:solidFill>
        </p:spPr>
        <p:txBody>
          <a:bodyPr wrap="square" rtlCol="0">
            <a:spAutoFit/>
          </a:bodyPr>
          <a:lstStyle/>
          <a:p>
            <a:r>
              <a:rPr lang="en-US" sz="2000" b="1" dirty="0" smtClean="0"/>
              <a:t>V/O:</a:t>
            </a:r>
          </a:p>
          <a:p>
            <a:endParaRPr lang="en-US" sz="2000" b="1" dirty="0"/>
          </a:p>
          <a:p>
            <a:r>
              <a:rPr lang="en-US" sz="2000" b="1" dirty="0" smtClean="0"/>
              <a:t>FRIENDLY! </a:t>
            </a:r>
          </a:p>
          <a:p>
            <a:r>
              <a:rPr lang="en-US" sz="2000" b="1" dirty="0" smtClean="0"/>
              <a:t>PERSONABLE!</a:t>
            </a:r>
          </a:p>
          <a:p>
            <a:r>
              <a:rPr lang="en-US" sz="2000" b="1" dirty="0" smtClean="0"/>
              <a:t>CASUAL! </a:t>
            </a:r>
            <a:endParaRPr lang="en-US" sz="2000"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22779">
        <p:fade/>
      </p:transition>
    </mc:Choice>
    <mc:Fallback xmlns="">
      <p:transition xmlns:p14="http://schemas.microsoft.com/office/powerpoint/2010/main" advTm="227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80% growth in use in 2013.</a:t>
            </a:r>
          </a:p>
        </p:txBody>
      </p:sp>
      <p:sp>
        <p:nvSpPr>
          <p:cNvPr id="5" name="TextBox 4"/>
          <p:cNvSpPr txBox="1"/>
          <p:nvPr/>
        </p:nvSpPr>
        <p:spPr>
          <a:xfrm>
            <a:off x="-1400174" y="3036519"/>
            <a:ext cx="1185862" cy="1200329"/>
          </a:xfrm>
          <a:prstGeom prst="rect">
            <a:avLst/>
          </a:prstGeom>
          <a:solidFill>
            <a:srgbClr val="FFC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t>NEED TO UPDATE</a:t>
            </a:r>
            <a:endParaRPr lang="en-US" sz="24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36726250"/>
      </p:ext>
    </p:extLst>
  </p:cSld>
  <p:clrMapOvr>
    <a:masterClrMapping/>
  </p:clrMapOvr>
  <mc:AlternateContent xmlns:mc="http://schemas.openxmlformats.org/markup-compatibility/2006" xmlns:p14="http://schemas.microsoft.com/office/powerpoint/2010/main">
    <mc:Choice Requires="p14">
      <p:transition p14:dur="400" advTm="26494">
        <p:fade/>
      </p:transition>
    </mc:Choice>
    <mc:Fallback xmlns="">
      <p:transition advTm="26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Users prefer mobile.</a:t>
            </a:r>
          </a:p>
        </p:txBody>
      </p:sp>
      <p:sp>
        <p:nvSpPr>
          <p:cNvPr id="5" name="TextBox 4"/>
          <p:cNvSpPr txBox="1"/>
          <p:nvPr/>
        </p:nvSpPr>
        <p:spPr>
          <a:xfrm>
            <a:off x="-1400174" y="3036519"/>
            <a:ext cx="1185862" cy="461665"/>
          </a:xfrm>
          <a:prstGeom prst="rect">
            <a:avLst/>
          </a:prstGeom>
          <a:solidFill>
            <a:srgbClr val="FFC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t>UPDATE</a:t>
            </a:r>
            <a:endParaRPr lang="en-US" sz="24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4959573"/>
      </p:ext>
    </p:extLst>
  </p:cSld>
  <p:clrMapOvr>
    <a:masterClrMapping/>
  </p:clrMapOvr>
  <mc:AlternateContent xmlns:mc="http://schemas.openxmlformats.org/markup-compatibility/2006" xmlns:p14="http://schemas.microsoft.com/office/powerpoint/2010/main">
    <mc:Choice Requires="p14">
      <p:transition p14:dur="400" advTm="51697">
        <p:fade/>
      </p:transition>
    </mc:Choice>
    <mc:Fallback xmlns="">
      <p:transition advTm="51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Design for mobile.</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45022994"/>
      </p:ext>
    </p:extLst>
  </p:cSld>
  <p:clrMapOvr>
    <a:masterClrMapping/>
  </p:clrMapOvr>
  <mc:AlternateContent xmlns:mc="http://schemas.openxmlformats.org/markup-compatibility/2006" xmlns:p14="http://schemas.microsoft.com/office/powerpoint/2010/main">
    <mc:Choice Requires="p14">
      <p:transition p14:dur="400" advTm="896">
        <p:fade/>
      </p:transition>
    </mc:Choice>
    <mc:Fallback xmlns="">
      <p:transition advTm="8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marketshare-1997-20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897" y="2264346"/>
            <a:ext cx="8679585" cy="3377271"/>
          </a:xfrm>
          <a:prstGeom prst="rect">
            <a:avLst/>
          </a:prstGeom>
        </p:spPr>
      </p:pic>
      <p:pic>
        <p:nvPicPr>
          <p:cNvPr id="6" name="Picture 5" descr="Arrow-Very-Shor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39805" y="3862870"/>
            <a:ext cx="1467500" cy="959519"/>
          </a:xfrm>
          <a:prstGeom prst="rect">
            <a:avLst/>
          </a:prstGeom>
        </p:spPr>
      </p:pic>
      <p:pic>
        <p:nvPicPr>
          <p:cNvPr id="7" name="Picture 6" descr="Arrow-Very-Shor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120135" y="3273945"/>
            <a:ext cx="1467500" cy="959519"/>
          </a:xfrm>
          <a:prstGeom prst="rect">
            <a:avLst/>
          </a:prstGeom>
        </p:spPr>
      </p:pic>
      <p:pic>
        <p:nvPicPr>
          <p:cNvPr id="8" name="Picture 7" descr="Arrow-Very-Shor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23250">
            <a:off x="7303710" y="1453733"/>
            <a:ext cx="1467500" cy="959519"/>
          </a:xfrm>
          <a:prstGeom prst="rect">
            <a:avLst/>
          </a:prstGeom>
        </p:spPr>
      </p:pic>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077775499"/>
      </p:ext>
    </p:extLst>
  </p:cSld>
  <p:clrMapOvr>
    <a:masterClrMapping/>
  </p:clrMapOvr>
  <mc:AlternateContent xmlns:mc="http://schemas.openxmlformats.org/markup-compatibility/2006" xmlns:p14="http://schemas.microsoft.com/office/powerpoint/2010/main">
    <mc:Choice Requires="p14">
      <p:transition p14:dur="400" advTm="31661">
        <p:fade/>
      </p:transition>
    </mc:Choice>
    <mc:Fallback xmlns="">
      <p:transition xmlns:p14="http://schemas.microsoft.com/office/powerpoint/2010/main" advTm="316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6000" y="2413338"/>
            <a:ext cx="4572000" cy="2031325"/>
          </a:xfrm>
          <a:prstGeom prst="rect">
            <a:avLst/>
          </a:prstGeom>
        </p:spPr>
        <p:txBody>
          <a:bodyPr>
            <a:spAutoFit/>
          </a:bodyPr>
          <a:lstStyle/>
          <a:p>
            <a:pPr marL="171450" indent="-171450">
              <a:buFontTx/>
              <a:buChar char="-"/>
            </a:pPr>
            <a:r>
              <a:rPr lang="en-US" dirty="0"/>
              <a:t>TECHNOLOGY AND BUSINESS ISN’T OPTIMIZED FOR DIGITAL, WIRELESS, INTERNET DELIVERY, AND I WANT TO TELL YOU WHY BEFORE WE GET TO THE TRADITIONAL DESIGN TOPICS, OR TALK ABOUT HTML5 VS NATIVE APP </a:t>
            </a:r>
            <a:r>
              <a:rPr lang="en-US" dirty="0" smtClean="0"/>
              <a:t>DEVELOPMENT</a:t>
            </a:r>
            <a:endParaRPr lang="en-US" dirty="0"/>
          </a:p>
        </p:txBody>
      </p:sp>
      <p:pic>
        <p:nvPicPr>
          <p:cNvPr id="3" name="Picture 2" descr="a02.psd"/>
          <p:cNvPicPr>
            <a:picLocks noChangeAspect="1"/>
          </p:cNvPicPr>
          <p:nvPr/>
        </p:nvPicPr>
        <p:blipFill rotWithShape="1">
          <a:blip r:embed="rId5">
            <a:extLst>
              <a:ext uri="{28A0092B-C50C-407E-A947-70E740481C1C}">
                <a14:useLocalDpi xmlns:a14="http://schemas.microsoft.com/office/drawing/2010/main" val="0"/>
              </a:ext>
            </a:extLst>
          </a:blip>
          <a:srcRect t="2792"/>
          <a:stretch/>
        </p:blipFill>
        <p:spPr>
          <a:xfrm>
            <a:off x="-199390" y="1029774"/>
            <a:ext cx="9564847" cy="6775566"/>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53253591"/>
      </p:ext>
    </p:extLst>
  </p:cSld>
  <p:clrMapOvr>
    <a:masterClrMapping/>
  </p:clrMapOvr>
  <mc:AlternateContent xmlns:mc="http://schemas.openxmlformats.org/markup-compatibility/2006" xmlns:p14="http://schemas.microsoft.com/office/powerpoint/2010/main">
    <mc:Choice Requires="p14">
      <p:transition p14:dur="400" advTm="22768">
        <p:fade/>
      </p:transition>
    </mc:Choice>
    <mc:Fallback xmlns="">
      <p:transition xmlns:p14="http://schemas.microsoft.com/office/powerpoint/2010/main" advTm="227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ower.pdf"/>
          <p:cNvPicPr>
            <a:picLocks noChangeAspect="1"/>
          </p:cNvPicPr>
          <p:nvPr/>
        </p:nvPicPr>
        <p:blipFill rotWithShape="1">
          <a:blip r:embed="rId5">
            <a:extLst>
              <a:ext uri="{28A0092B-C50C-407E-A947-70E740481C1C}">
                <a14:useLocalDpi xmlns:a14="http://schemas.microsoft.com/office/drawing/2010/main" val="0"/>
              </a:ext>
            </a:extLst>
          </a:blip>
          <a:srcRect l="30228" t="27150" r="26845" b="33931"/>
          <a:stretch/>
        </p:blipFill>
        <p:spPr>
          <a:xfrm>
            <a:off x="-171611" y="1022968"/>
            <a:ext cx="9438599" cy="6612499"/>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08271177"/>
      </p:ext>
    </p:extLst>
  </p:cSld>
  <p:clrMapOvr>
    <a:masterClrMapping/>
  </p:clrMapOvr>
  <mc:AlternateContent xmlns:mc="http://schemas.openxmlformats.org/markup-compatibility/2006" xmlns:p14="http://schemas.microsoft.com/office/powerpoint/2010/main">
    <mc:Choice Requires="p14">
      <p:transition p14:dur="400" advTm="17000">
        <p:fade/>
      </p:transition>
    </mc:Choice>
    <mc:Fallback xmlns="">
      <p:transition xmlns:p14="http://schemas.microsoft.com/office/powerpoint/2010/main"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DM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64" y="1698099"/>
            <a:ext cx="10132398" cy="497949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18462772"/>
      </p:ext>
    </p:extLst>
  </p:cSld>
  <p:clrMapOvr>
    <a:masterClrMapping/>
  </p:clrMapOvr>
  <mc:AlternateContent xmlns:mc="http://schemas.openxmlformats.org/markup-compatibility/2006" xmlns:p14="http://schemas.microsoft.com/office/powerpoint/2010/main">
    <mc:Choice Requires="p14">
      <p:transition p14:dur="400" advTm="79757">
        <p:fade/>
      </p:transition>
    </mc:Choice>
    <mc:Fallback xmlns="">
      <p:transition xmlns:p14="http://schemas.microsoft.com/office/powerpoint/2010/main" advTm="797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549530"/>
            <a:ext cx="8293100" cy="4635370"/>
          </a:xfrm>
        </p:spPr>
        <p:txBody>
          <a:bodyPr>
            <a:noAutofit/>
          </a:bodyPr>
          <a:lstStyle/>
          <a:p>
            <a:pPr marL="0" indent="0">
              <a:buClr>
                <a:srgbClr val="E9213C"/>
              </a:buClr>
              <a:buNone/>
            </a:pPr>
            <a:r>
              <a:rPr lang="en-US" sz="2400" dirty="0" smtClean="0">
                <a:solidFill>
                  <a:srgbClr val="F2806C"/>
                </a:solidFill>
                <a:latin typeface="Akzidenz Grotesk BE"/>
                <a:cs typeface="Akzidenz Grotesk BE"/>
              </a:rPr>
              <a:t>Fallacies of distributed computing:</a:t>
            </a:r>
            <a:endParaRPr lang="en-US" sz="2400" dirty="0">
              <a:solidFill>
                <a:srgbClr val="F2806C"/>
              </a:solidFill>
              <a:latin typeface="Akzidenz Grotesk BE"/>
              <a:cs typeface="Akzidenz Grotesk BE"/>
            </a:endParaRPr>
          </a:p>
          <a:p>
            <a:pPr marL="457200" indent="-457200">
              <a:buClr>
                <a:srgbClr val="E9213C"/>
              </a:buClr>
              <a:buFont typeface="+mj-lt"/>
              <a:buAutoNum type="arabicPeriod"/>
            </a:pPr>
            <a:endParaRPr lang="en-US" sz="2400" dirty="0" smtClean="0">
              <a:solidFill>
                <a:srgbClr val="FFFFFF"/>
              </a:solidFill>
              <a:latin typeface="Akzidenz Grotesk BE"/>
              <a:cs typeface="Akzidenz Grotesk BE"/>
            </a:endParaRPr>
          </a:p>
          <a:p>
            <a:pPr marL="457200" indent="-457200">
              <a:buClr>
                <a:srgbClr val="E9213C"/>
              </a:buClr>
              <a:buFont typeface="+mj-lt"/>
              <a:buAutoNum type="arabicPeriod"/>
            </a:pPr>
            <a:r>
              <a:rPr lang="en-US" sz="2400" dirty="0">
                <a:solidFill>
                  <a:srgbClr val="FFFFFF"/>
                </a:solidFill>
                <a:latin typeface="Akzidenz Grotesk BE"/>
                <a:cs typeface="Akzidenz Grotesk BE"/>
              </a:rPr>
              <a:t>The network is reliable.</a:t>
            </a:r>
          </a:p>
          <a:p>
            <a:pPr marL="457200" indent="-457200">
              <a:buClr>
                <a:srgbClr val="E9213C"/>
              </a:buClr>
              <a:buFont typeface="+mj-lt"/>
              <a:buAutoNum type="arabicPeriod"/>
            </a:pPr>
            <a:r>
              <a:rPr lang="en-US" sz="2400" dirty="0">
                <a:solidFill>
                  <a:srgbClr val="FFFFFF"/>
                </a:solidFill>
                <a:latin typeface="Akzidenz Grotesk BE"/>
                <a:cs typeface="Akzidenz Grotesk BE"/>
              </a:rPr>
              <a:t>Latency is zero.</a:t>
            </a:r>
          </a:p>
          <a:p>
            <a:pPr marL="457200" indent="-457200">
              <a:buClr>
                <a:srgbClr val="E9213C"/>
              </a:buClr>
              <a:buFont typeface="+mj-lt"/>
              <a:buAutoNum type="arabicPeriod"/>
            </a:pPr>
            <a:r>
              <a:rPr lang="en-US" sz="2400" dirty="0">
                <a:solidFill>
                  <a:srgbClr val="FFFFFF"/>
                </a:solidFill>
                <a:latin typeface="Akzidenz Grotesk BE"/>
                <a:cs typeface="Akzidenz Grotesk BE"/>
              </a:rPr>
              <a:t>Bandwidth is infinite.</a:t>
            </a:r>
          </a:p>
          <a:p>
            <a:pPr marL="457200" indent="-457200">
              <a:buClr>
                <a:srgbClr val="E9213C"/>
              </a:buClr>
              <a:buFont typeface="+mj-lt"/>
              <a:buAutoNum type="arabicPeriod"/>
            </a:pPr>
            <a:r>
              <a:rPr lang="en-US" sz="2400" dirty="0">
                <a:solidFill>
                  <a:srgbClr val="FFFFFF"/>
                </a:solidFill>
                <a:latin typeface="Akzidenz Grotesk BE"/>
                <a:cs typeface="Akzidenz Grotesk BE"/>
              </a:rPr>
              <a:t>The network is secure.</a:t>
            </a:r>
          </a:p>
          <a:p>
            <a:pPr marL="457200" indent="-457200">
              <a:buClr>
                <a:srgbClr val="E9213C"/>
              </a:buClr>
              <a:buFont typeface="+mj-lt"/>
              <a:buAutoNum type="arabicPeriod"/>
            </a:pPr>
            <a:r>
              <a:rPr lang="en-US" sz="2400" dirty="0">
                <a:solidFill>
                  <a:srgbClr val="FFFFFF"/>
                </a:solidFill>
                <a:latin typeface="Akzidenz Grotesk BE"/>
                <a:cs typeface="Akzidenz Grotesk BE"/>
              </a:rPr>
              <a:t>Topology doesn't change.</a:t>
            </a:r>
          </a:p>
          <a:p>
            <a:pPr marL="457200" indent="-457200">
              <a:buClr>
                <a:srgbClr val="E9213C"/>
              </a:buClr>
              <a:buFont typeface="+mj-lt"/>
              <a:buAutoNum type="arabicPeriod"/>
            </a:pPr>
            <a:r>
              <a:rPr lang="en-US" sz="2400" dirty="0">
                <a:solidFill>
                  <a:srgbClr val="FFFFFF"/>
                </a:solidFill>
                <a:latin typeface="Akzidenz Grotesk BE"/>
                <a:cs typeface="Akzidenz Grotesk BE"/>
              </a:rPr>
              <a:t>There is one administrator.</a:t>
            </a:r>
          </a:p>
          <a:p>
            <a:pPr marL="457200" indent="-457200">
              <a:buClr>
                <a:srgbClr val="E9213C"/>
              </a:buClr>
              <a:buFont typeface="+mj-lt"/>
              <a:buAutoNum type="arabicPeriod"/>
            </a:pPr>
            <a:r>
              <a:rPr lang="en-US" sz="2400" dirty="0">
                <a:solidFill>
                  <a:srgbClr val="FFFFFF"/>
                </a:solidFill>
                <a:latin typeface="Akzidenz Grotesk BE"/>
                <a:cs typeface="Akzidenz Grotesk BE"/>
              </a:rPr>
              <a:t>Transport cost is zero.</a:t>
            </a:r>
          </a:p>
          <a:p>
            <a:pPr marL="457200" indent="-457200">
              <a:buClr>
                <a:srgbClr val="E9213C"/>
              </a:buClr>
              <a:buFont typeface="+mj-lt"/>
              <a:buAutoNum type="arabicPeriod"/>
            </a:pPr>
            <a:r>
              <a:rPr lang="en-US" sz="2400" dirty="0">
                <a:solidFill>
                  <a:srgbClr val="FFFFFF"/>
                </a:solidFill>
                <a:latin typeface="Akzidenz Grotesk BE"/>
                <a:cs typeface="Akzidenz Grotesk BE"/>
              </a:rPr>
              <a:t>The network is homogeneous.</a:t>
            </a:r>
          </a:p>
        </p:txBody>
      </p:sp>
      <p:sp>
        <p:nvSpPr>
          <p:cNvPr id="2" name="Rectangle 1"/>
          <p:cNvSpPr/>
          <p:nvPr/>
        </p:nvSpPr>
        <p:spPr>
          <a:xfrm>
            <a:off x="-457200" y="1295400"/>
            <a:ext cx="5689600" cy="9269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457200" y="2336800"/>
            <a:ext cx="5689600" cy="3721100"/>
            <a:chOff x="-457200" y="2336800"/>
            <a:chExt cx="5689600" cy="3721100"/>
          </a:xfrm>
        </p:grpSpPr>
        <p:sp>
          <p:nvSpPr>
            <p:cNvPr id="7" name="Rectangle 6"/>
            <p:cNvSpPr/>
            <p:nvPr/>
          </p:nvSpPr>
          <p:spPr>
            <a:xfrm>
              <a:off x="-457200" y="2336800"/>
              <a:ext cx="5689600" cy="558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7200" y="3340100"/>
              <a:ext cx="5689600" cy="2717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Rectangle 8"/>
          <p:cNvSpPr/>
          <p:nvPr/>
        </p:nvSpPr>
        <p:spPr>
          <a:xfrm>
            <a:off x="-457200" y="2959100"/>
            <a:ext cx="1295400" cy="317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34580413"/>
      </p:ext>
    </p:extLst>
  </p:cSld>
  <p:clrMapOvr>
    <a:masterClrMapping/>
  </p:clrMapOvr>
  <mc:AlternateContent xmlns:mc="http://schemas.openxmlformats.org/markup-compatibility/2006" xmlns:p14="http://schemas.microsoft.com/office/powerpoint/2010/main">
    <mc:Choice Requires="p14">
      <p:transition p14:dur="400" advTm="85959">
        <p:fade/>
      </p:transition>
    </mc:Choice>
    <mc:Fallback xmlns="">
      <p:transition xmlns:p14="http://schemas.microsoft.com/office/powerpoint/2010/main" advTm="859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3000"/>
                                        <p:tgtEl>
                                          <p:spTgt spid="2"/>
                                        </p:tgtEl>
                                      </p:cBhvr>
                                    </p:animEffect>
                                    <p:set>
                                      <p:cBhvr>
                                        <p:cTn id="11" dur="1" fill="hold">
                                          <p:stCondLst>
                                            <p:cond delay="2999"/>
                                          </p:stCondLst>
                                        </p:cTn>
                                        <p:tgtEl>
                                          <p:spTgt spid="2"/>
                                        </p:tgtEl>
                                        <p:attrNameLst>
                                          <p:attrName>style.visibility</p:attrName>
                                        </p:attrNameLst>
                                      </p:cBhvr>
                                      <p:to>
                                        <p:strVal val="hidden"/>
                                      </p:to>
                                    </p:set>
                                  </p:childTnLst>
                                </p:cTn>
                              </p:par>
                            </p:childTnLst>
                          </p:cTn>
                        </p:par>
                        <p:par>
                          <p:cTn id="12" fill="hold">
                            <p:stCondLst>
                              <p:cond delay="3000"/>
                            </p:stCondLst>
                            <p:childTnLst>
                              <p:par>
                                <p:cTn id="13" presetID="10" presetClass="exit" presetSubtype="0" fill="hold" grpId="0" nodeType="afterEffect">
                                  <p:stCondLst>
                                    <p:cond delay="2000"/>
                                  </p:stCondLst>
                                  <p:childTnLst>
                                    <p:animEffect transition="out" filter="fade">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nodeType="afterEffect">
                                  <p:stCondLst>
                                    <p:cond delay="3000"/>
                                  </p:stCondLst>
                                  <p:childTnLst>
                                    <p:animEffect transition="out" filter="fade">
                                      <p:cBhvr>
                                        <p:cTn id="18" dur="3000"/>
                                        <p:tgtEl>
                                          <p:spTgt spid="10"/>
                                        </p:tgtEl>
                                      </p:cBhvr>
                                    </p:animEffect>
                                    <p:set>
                                      <p:cBhvr>
                                        <p:cTn id="19" dur="1" fill="hold">
                                          <p:stCondLst>
                                            <p:cond delay="2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2"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icon-gri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50624" y="1750914"/>
            <a:ext cx="6795709" cy="393884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88347366"/>
      </p:ext>
    </p:extLst>
  </p:cSld>
  <p:clrMapOvr>
    <a:masterClrMapping/>
  </p:clrMapOvr>
  <mc:AlternateContent xmlns:mc="http://schemas.openxmlformats.org/markup-compatibility/2006" xmlns:p14="http://schemas.microsoft.com/office/powerpoint/2010/main">
    <mc:Choice Requires="p14">
      <p:transition p14:dur="400" advTm="28804">
        <p:fade/>
      </p:transition>
    </mc:Choice>
    <mc:Fallback xmlns="">
      <p:transition xmlns:p14="http://schemas.microsoft.com/office/powerpoint/2010/main" advTm="28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udioIntro-motor.jpg"/>
          <p:cNvPicPr>
            <a:picLocks noChangeAspect="1"/>
          </p:cNvPicPr>
          <p:nvPr/>
        </p:nvPicPr>
        <p:blipFill rotWithShape="1">
          <a:blip r:embed="rId5">
            <a:extLst>
              <a:ext uri="{28A0092B-C50C-407E-A947-70E740481C1C}">
                <a14:useLocalDpi xmlns:a14="http://schemas.microsoft.com/office/drawing/2010/main" val="0"/>
              </a:ext>
            </a:extLst>
          </a:blip>
          <a:srcRect t="13716"/>
          <a:stretch/>
        </p:blipFill>
        <p:spPr>
          <a:xfrm>
            <a:off x="0" y="1028634"/>
            <a:ext cx="9144000" cy="5860854"/>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86467482"/>
      </p:ext>
    </p:extLst>
  </p:cSld>
  <p:clrMapOvr>
    <a:masterClrMapping/>
  </p:clrMapOvr>
  <mc:AlternateContent xmlns:mc="http://schemas.openxmlformats.org/markup-compatibility/2006" xmlns:p14="http://schemas.microsoft.com/office/powerpoint/2010/main">
    <mc:Choice Requires="p14">
      <p:transition p14:dur="400" advTm="18365">
        <p:fade/>
      </p:transition>
    </mc:Choice>
    <mc:Fallback xmlns="">
      <p:transition xmlns:p14="http://schemas.microsoft.com/office/powerpoint/2010/main" advTm="183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55171"/>
            <a:ext cx="8336880" cy="707496"/>
          </a:xfrm>
        </p:spPr>
        <p:txBody>
          <a:bodyPr/>
          <a:lstStyle/>
          <a:p>
            <a:r>
              <a:rPr lang="en-US" dirty="0" smtClean="0">
                <a:solidFill>
                  <a:srgbClr val="F2806C"/>
                </a:solidFill>
              </a:rPr>
              <a:t>UX != UI</a:t>
            </a:r>
            <a:endParaRPr lang="en-US" dirty="0">
              <a:solidFill>
                <a:srgbClr val="F2806C"/>
              </a:solidFill>
            </a:endParaRPr>
          </a:p>
        </p:txBody>
      </p:sp>
      <p:sp>
        <p:nvSpPr>
          <p:cNvPr id="6" name="Content Placeholder 2"/>
          <p:cNvSpPr>
            <a:spLocks noGrp="1"/>
          </p:cNvSpPr>
          <p:nvPr>
            <p:ph idx="1"/>
          </p:nvPr>
        </p:nvSpPr>
        <p:spPr>
          <a:xfrm>
            <a:off x="457200" y="1862667"/>
            <a:ext cx="4229466" cy="4852988"/>
          </a:xfrm>
        </p:spPr>
        <p:txBody>
          <a:bodyPr>
            <a:normAutofit fontScale="92500"/>
          </a:bodyPr>
          <a:lstStyle/>
          <a:p>
            <a:pPr>
              <a:buClr>
                <a:srgbClr val="E9213C"/>
              </a:buClr>
            </a:pPr>
            <a:r>
              <a:rPr lang="en-US" sz="2000" dirty="0">
                <a:solidFill>
                  <a:srgbClr val="FFFFFF"/>
                </a:solidFill>
                <a:latin typeface="Akzidenz Grotesk BE"/>
                <a:cs typeface="Akzidenz Grotesk BE"/>
              </a:rPr>
              <a:t>Field research</a:t>
            </a:r>
          </a:p>
          <a:p>
            <a:pPr>
              <a:buClr>
                <a:srgbClr val="E9213C"/>
              </a:buClr>
            </a:pPr>
            <a:r>
              <a:rPr lang="en-US" sz="2000" dirty="0">
                <a:solidFill>
                  <a:srgbClr val="FFFFFF"/>
                </a:solidFill>
                <a:latin typeface="Akzidenz Grotesk BE"/>
                <a:cs typeface="Akzidenz Grotesk BE"/>
              </a:rPr>
              <a:t>Face to face interviewing</a:t>
            </a:r>
          </a:p>
          <a:p>
            <a:pPr>
              <a:buClr>
                <a:srgbClr val="E9213C"/>
              </a:buClr>
            </a:pPr>
            <a:r>
              <a:rPr lang="en-US" sz="2000" dirty="0">
                <a:solidFill>
                  <a:srgbClr val="FFFFFF"/>
                </a:solidFill>
                <a:latin typeface="Akzidenz Grotesk BE"/>
                <a:cs typeface="Akzidenz Grotesk BE"/>
              </a:rPr>
              <a:t>Creation and administering of tests</a:t>
            </a:r>
          </a:p>
          <a:p>
            <a:pPr>
              <a:buClr>
                <a:srgbClr val="E9213C"/>
              </a:buClr>
            </a:pPr>
            <a:r>
              <a:rPr lang="en-US" sz="2000" dirty="0" smtClean="0">
                <a:solidFill>
                  <a:srgbClr val="FFFFFF"/>
                </a:solidFill>
                <a:latin typeface="Akzidenz Grotesk BE"/>
                <a:cs typeface="Akzidenz Grotesk BE"/>
              </a:rPr>
              <a:t>Gathering, organizing, and presenting statistics</a:t>
            </a:r>
          </a:p>
          <a:p>
            <a:pPr>
              <a:buClr>
                <a:srgbClr val="E9213C"/>
              </a:buClr>
            </a:pPr>
            <a:r>
              <a:rPr lang="en-US" sz="2000" dirty="0" smtClean="0">
                <a:solidFill>
                  <a:srgbClr val="FFFFFF"/>
                </a:solidFill>
                <a:latin typeface="Akzidenz Grotesk BE"/>
                <a:cs typeface="Akzidenz Grotesk BE"/>
              </a:rPr>
              <a:t>Documentation </a:t>
            </a:r>
            <a:r>
              <a:rPr lang="en-US" sz="2000" dirty="0">
                <a:solidFill>
                  <a:srgbClr val="FFFFFF"/>
                </a:solidFill>
                <a:latin typeface="Akzidenz Grotesk BE"/>
                <a:cs typeface="Akzidenz Grotesk BE"/>
              </a:rPr>
              <a:t>of personas and findings</a:t>
            </a:r>
          </a:p>
          <a:p>
            <a:pPr>
              <a:buClr>
                <a:srgbClr val="E9213C"/>
              </a:buClr>
            </a:pPr>
            <a:r>
              <a:rPr lang="en-US" sz="2000" dirty="0">
                <a:solidFill>
                  <a:srgbClr val="FFFFFF"/>
                </a:solidFill>
                <a:latin typeface="Akzidenz Grotesk BE"/>
                <a:cs typeface="Akzidenz Grotesk BE"/>
              </a:rPr>
              <a:t>Product design</a:t>
            </a:r>
          </a:p>
          <a:p>
            <a:pPr>
              <a:buClr>
                <a:srgbClr val="E9213C"/>
              </a:buClr>
            </a:pPr>
            <a:r>
              <a:rPr lang="en-US" sz="2000" dirty="0">
                <a:solidFill>
                  <a:srgbClr val="FFFFFF"/>
                </a:solidFill>
                <a:latin typeface="Akzidenz Grotesk BE"/>
                <a:cs typeface="Akzidenz Grotesk BE"/>
              </a:rPr>
              <a:t>Feature writing</a:t>
            </a:r>
          </a:p>
          <a:p>
            <a:pPr>
              <a:buClr>
                <a:srgbClr val="E9213C"/>
              </a:buClr>
            </a:pPr>
            <a:r>
              <a:rPr lang="en-US" sz="2000" dirty="0">
                <a:solidFill>
                  <a:srgbClr val="FFFFFF"/>
                </a:solidFill>
                <a:latin typeface="Akzidenz Grotesk BE"/>
                <a:cs typeface="Akzidenz Grotesk BE"/>
              </a:rPr>
              <a:t>Requirement writing</a:t>
            </a:r>
          </a:p>
          <a:p>
            <a:pPr>
              <a:buClr>
                <a:srgbClr val="E9213C"/>
              </a:buClr>
            </a:pPr>
            <a:r>
              <a:rPr lang="en-US" sz="2000" dirty="0">
                <a:solidFill>
                  <a:srgbClr val="FFFFFF"/>
                </a:solidFill>
                <a:latin typeface="Akzidenz Grotesk BE"/>
                <a:cs typeface="Akzidenz Grotesk BE"/>
              </a:rPr>
              <a:t>Graphic arts</a:t>
            </a:r>
          </a:p>
          <a:p>
            <a:pPr>
              <a:buClr>
                <a:srgbClr val="E9213C"/>
              </a:buClr>
            </a:pPr>
            <a:r>
              <a:rPr lang="en-US" sz="2000" dirty="0">
                <a:solidFill>
                  <a:srgbClr val="FFFFFF"/>
                </a:solidFill>
                <a:latin typeface="Akzidenz Grotesk BE"/>
                <a:cs typeface="Akzidenz Grotesk BE"/>
              </a:rPr>
              <a:t>Interaction design</a:t>
            </a:r>
          </a:p>
          <a:p>
            <a:pPr>
              <a:buClr>
                <a:srgbClr val="E9213C"/>
              </a:buClr>
            </a:pPr>
            <a:r>
              <a:rPr lang="en-US" sz="2000" dirty="0">
                <a:solidFill>
                  <a:srgbClr val="FFFFFF"/>
                </a:solidFill>
                <a:latin typeface="Akzidenz Grotesk BE"/>
                <a:cs typeface="Akzidenz Grotesk BE"/>
              </a:rPr>
              <a:t>Information Architecture</a:t>
            </a:r>
          </a:p>
          <a:p>
            <a:pPr>
              <a:buClr>
                <a:srgbClr val="E9213C"/>
              </a:buClr>
            </a:pPr>
            <a:r>
              <a:rPr lang="en-US" sz="2000" dirty="0" smtClean="0">
                <a:solidFill>
                  <a:srgbClr val="FFFFFF"/>
                </a:solidFill>
                <a:latin typeface="Akzidenz Grotesk BE"/>
                <a:cs typeface="Akzidenz Grotesk BE"/>
              </a:rPr>
              <a:t>Usability</a:t>
            </a:r>
            <a:endParaRPr lang="en-US" sz="2000" dirty="0">
              <a:solidFill>
                <a:srgbClr val="FFFFFF"/>
              </a:solidFill>
              <a:latin typeface="Akzidenz Grotesk BE"/>
              <a:cs typeface="Akzidenz Grotesk BE"/>
            </a:endParaRPr>
          </a:p>
        </p:txBody>
      </p:sp>
      <p:sp>
        <p:nvSpPr>
          <p:cNvPr id="7" name="Rectangle 6"/>
          <p:cNvSpPr/>
          <p:nvPr/>
        </p:nvSpPr>
        <p:spPr>
          <a:xfrm>
            <a:off x="1382106" y="1058136"/>
            <a:ext cx="3146827" cy="80453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2"/>
          <p:cNvSpPr txBox="1">
            <a:spLocks/>
          </p:cNvSpPr>
          <p:nvPr/>
        </p:nvSpPr>
        <p:spPr>
          <a:xfrm>
            <a:off x="4686666" y="1852612"/>
            <a:ext cx="4107413" cy="48529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E9213C"/>
              </a:buClr>
            </a:pPr>
            <a:r>
              <a:rPr lang="en-US" sz="2000" dirty="0" smtClean="0">
                <a:solidFill>
                  <a:srgbClr val="FFFFFF"/>
                </a:solidFill>
                <a:latin typeface="Akzidenz Grotesk BE"/>
                <a:cs typeface="Akzidenz Grotesk BE"/>
              </a:rPr>
              <a:t>Visual </a:t>
            </a:r>
            <a:r>
              <a:rPr lang="en-US" sz="2000" dirty="0">
                <a:solidFill>
                  <a:srgbClr val="FFFFFF"/>
                </a:solidFill>
                <a:latin typeface="Akzidenz Grotesk BE"/>
                <a:cs typeface="Akzidenz Grotesk BE"/>
              </a:rPr>
              <a:t>design</a:t>
            </a:r>
          </a:p>
          <a:p>
            <a:pPr>
              <a:buClr>
                <a:srgbClr val="E9213C"/>
              </a:buClr>
            </a:pPr>
            <a:r>
              <a:rPr lang="en-US" sz="2000" dirty="0">
                <a:solidFill>
                  <a:srgbClr val="FFFFFF"/>
                </a:solidFill>
                <a:latin typeface="Akzidenz Grotesk BE"/>
                <a:cs typeface="Akzidenz Grotesk BE"/>
              </a:rPr>
              <a:t>Taxonomy creation</a:t>
            </a:r>
          </a:p>
          <a:p>
            <a:pPr>
              <a:buClr>
                <a:srgbClr val="E9213C"/>
              </a:buClr>
            </a:pPr>
            <a:r>
              <a:rPr lang="en-US" sz="2000" dirty="0">
                <a:solidFill>
                  <a:srgbClr val="FFFFFF"/>
                </a:solidFill>
                <a:latin typeface="Akzidenz Grotesk BE"/>
                <a:cs typeface="Akzidenz Grotesk BE"/>
              </a:rPr>
              <a:t>Terminology creation</a:t>
            </a:r>
          </a:p>
          <a:p>
            <a:pPr>
              <a:buClr>
                <a:srgbClr val="E9213C"/>
              </a:buClr>
            </a:pPr>
            <a:r>
              <a:rPr lang="en-US" sz="2000" dirty="0">
                <a:solidFill>
                  <a:srgbClr val="FFFFFF"/>
                </a:solidFill>
                <a:latin typeface="Akzidenz Grotesk BE"/>
                <a:cs typeface="Akzidenz Grotesk BE"/>
              </a:rPr>
              <a:t>Copy writing</a:t>
            </a:r>
          </a:p>
          <a:p>
            <a:pPr>
              <a:buClr>
                <a:srgbClr val="E9213C"/>
              </a:buClr>
            </a:pPr>
            <a:r>
              <a:rPr lang="en-US" sz="2000" dirty="0">
                <a:solidFill>
                  <a:srgbClr val="FFFFFF"/>
                </a:solidFill>
                <a:latin typeface="Akzidenz Grotesk BE"/>
                <a:cs typeface="Akzidenz Grotesk BE"/>
              </a:rPr>
              <a:t>Presentation and speaking</a:t>
            </a:r>
          </a:p>
          <a:p>
            <a:pPr>
              <a:buClr>
                <a:srgbClr val="E9213C"/>
              </a:buClr>
            </a:pPr>
            <a:r>
              <a:rPr lang="en-US" sz="2000" dirty="0">
                <a:solidFill>
                  <a:srgbClr val="FFFFFF"/>
                </a:solidFill>
                <a:latin typeface="Akzidenz Grotesk BE"/>
                <a:cs typeface="Akzidenz Grotesk BE"/>
              </a:rPr>
              <a:t>Working tightly with programmers</a:t>
            </a:r>
          </a:p>
          <a:p>
            <a:pPr>
              <a:buClr>
                <a:srgbClr val="E9213C"/>
              </a:buClr>
            </a:pPr>
            <a:r>
              <a:rPr lang="en-US" sz="2000" dirty="0">
                <a:solidFill>
                  <a:srgbClr val="FFFFFF"/>
                </a:solidFill>
                <a:latin typeface="Akzidenz Grotesk BE"/>
                <a:cs typeface="Akzidenz Grotesk BE"/>
              </a:rPr>
              <a:t>Brainstorm coordination</a:t>
            </a:r>
          </a:p>
          <a:p>
            <a:pPr>
              <a:buClr>
                <a:srgbClr val="E9213C"/>
              </a:buClr>
            </a:pPr>
            <a:r>
              <a:rPr lang="en-US" sz="2000" dirty="0">
                <a:solidFill>
                  <a:srgbClr val="FFFFFF"/>
                </a:solidFill>
                <a:latin typeface="Akzidenz Grotesk BE"/>
                <a:cs typeface="Akzidenz Grotesk BE"/>
              </a:rPr>
              <a:t>Company culture evangelism</a:t>
            </a:r>
          </a:p>
          <a:p>
            <a:pPr>
              <a:buClr>
                <a:srgbClr val="E9213C"/>
              </a:buClr>
            </a:pPr>
            <a:r>
              <a:rPr lang="en-US" sz="2000" dirty="0">
                <a:solidFill>
                  <a:srgbClr val="FFFFFF"/>
                </a:solidFill>
                <a:latin typeface="Akzidenz Grotesk BE"/>
                <a:cs typeface="Akzidenz Grotesk BE"/>
              </a:rPr>
              <a:t>Communication to </a:t>
            </a:r>
            <a:r>
              <a:rPr lang="en-US" sz="2000" dirty="0" smtClean="0">
                <a:solidFill>
                  <a:srgbClr val="FFFFFF"/>
                </a:solidFill>
                <a:latin typeface="Akzidenz Grotesk BE"/>
                <a:cs typeface="Akzidenz Grotesk BE"/>
              </a:rPr>
              <a:t>stakeholders</a:t>
            </a:r>
          </a:p>
          <a:p>
            <a:pPr>
              <a:buClr>
                <a:srgbClr val="E9213C"/>
              </a:buClr>
            </a:pPr>
            <a:r>
              <a:rPr lang="en-US" sz="2000" dirty="0">
                <a:solidFill>
                  <a:srgbClr val="FFFFFF"/>
                </a:solidFill>
                <a:latin typeface="Akzidenz Grotesk BE"/>
                <a:cs typeface="Akzidenz Grotesk BE"/>
              </a:rPr>
              <a:t>Prototyping</a:t>
            </a:r>
          </a:p>
          <a:p>
            <a:pPr>
              <a:buClr>
                <a:srgbClr val="E9213C"/>
              </a:buClr>
            </a:pPr>
            <a:r>
              <a:rPr lang="en-US" sz="2000" dirty="0">
                <a:solidFill>
                  <a:srgbClr val="FFFFFF"/>
                </a:solidFill>
                <a:latin typeface="Akzidenz Grotesk BE"/>
                <a:cs typeface="Akzidenz Grotesk BE"/>
              </a:rPr>
              <a:t>Interface layout</a:t>
            </a:r>
          </a:p>
          <a:p>
            <a:pPr>
              <a:buClr>
                <a:srgbClr val="E9213C"/>
              </a:buClr>
            </a:pPr>
            <a:r>
              <a:rPr lang="en-US" sz="2000" dirty="0">
                <a:solidFill>
                  <a:srgbClr val="FFFFFF"/>
                </a:solidFill>
                <a:latin typeface="Akzidenz Grotesk BE"/>
                <a:cs typeface="Akzidenz Grotesk BE"/>
              </a:rPr>
              <a:t>Interface design</a:t>
            </a:r>
          </a:p>
          <a:p>
            <a:pPr>
              <a:buClr>
                <a:srgbClr val="E9213C"/>
              </a:buClr>
            </a:pPr>
            <a:endParaRPr lang="en-US" sz="2000" dirty="0">
              <a:solidFill>
                <a:srgbClr val="FFFFFF"/>
              </a:solidFill>
              <a:latin typeface="Akzidenz Grotesk BE"/>
              <a:cs typeface="Akzidenz Grotesk BE"/>
            </a:endParaRPr>
          </a:p>
        </p:txBody>
      </p:sp>
      <p:grpSp>
        <p:nvGrpSpPr>
          <p:cNvPr id="12" name="Group 11"/>
          <p:cNvGrpSpPr/>
          <p:nvPr/>
        </p:nvGrpSpPr>
        <p:grpSpPr>
          <a:xfrm>
            <a:off x="-1160667" y="1862667"/>
            <a:ext cx="11379200" cy="4842932"/>
            <a:chOff x="-1160667" y="1862667"/>
            <a:chExt cx="11379200" cy="4842932"/>
          </a:xfrm>
        </p:grpSpPr>
        <p:sp>
          <p:nvSpPr>
            <p:cNvPr id="9" name="Rectangle 8"/>
            <p:cNvSpPr/>
            <p:nvPr/>
          </p:nvSpPr>
          <p:spPr>
            <a:xfrm>
              <a:off x="-1160667" y="1862667"/>
              <a:ext cx="5689600" cy="338507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160667" y="5624572"/>
              <a:ext cx="5689600" cy="108102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528933" y="2315697"/>
              <a:ext cx="5689600" cy="356314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24593233"/>
      </p:ext>
    </p:extLst>
  </p:cSld>
  <p:clrMapOvr>
    <a:masterClrMapping/>
  </p:clrMapOvr>
  <mc:AlternateContent xmlns:mc="http://schemas.openxmlformats.org/markup-compatibility/2006" xmlns:p14="http://schemas.microsoft.com/office/powerpoint/2010/main">
    <mc:Choice Requires="p14">
      <p:transition spd="slow" p14:dur="2000" advTm="24176"/>
    </mc:Choice>
    <mc:Fallback xmlns="">
      <p:transition xmlns:p14="http://schemas.microsoft.com/office/powerpoint/2010/main" spd="slow" advTm="2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2"/>
                                        </p:tgtEl>
                                      </p:cBhvr>
                                    </p:animEffect>
                                    <p:set>
                                      <p:cBhvr>
                                        <p:cTn id="11" dur="1" fill="hold">
                                          <p:stCondLst>
                                            <p:cond delay="1999"/>
                                          </p:stCondLst>
                                        </p:cTn>
                                        <p:tgtEl>
                                          <p:spTgt spid="12"/>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1000"/>
                                  </p:stCondLst>
                                  <p:childTnLst>
                                    <p:animEffect transition="out" filter="fade">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GS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90828" y="1139023"/>
            <a:ext cx="3293651" cy="5607154"/>
          </a:xfrm>
          <a:prstGeom prst="rect">
            <a:avLst/>
          </a:prstGeom>
        </p:spPr>
      </p:pic>
      <p:pic>
        <p:nvPicPr>
          <p:cNvPr id="7" name="Picture 6" descr="Asha-31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794" y="1578985"/>
            <a:ext cx="2630690" cy="490143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92072707"/>
      </p:ext>
    </p:extLst>
  </p:cSld>
  <p:clrMapOvr>
    <a:masterClrMapping/>
  </p:clrMapOvr>
  <mc:AlternateContent xmlns:mc="http://schemas.openxmlformats.org/markup-compatibility/2006" xmlns:p14="http://schemas.microsoft.com/office/powerpoint/2010/main">
    <mc:Choice Requires="p14">
      <p:transition p14:dur="400" advTm="116961">
        <p:fade/>
      </p:transition>
    </mc:Choice>
    <mc:Fallback xmlns="">
      <p:transition xmlns:p14="http://schemas.microsoft.com/office/powerpoint/2010/main" advTm="116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85854" y="2836465"/>
            <a:ext cx="7501468" cy="861774"/>
          </a:xfrm>
          <a:prstGeom prst="rect">
            <a:avLst/>
          </a:prstGeom>
          <a:solidFill>
            <a:schemeClr val="tx1"/>
          </a:solidFill>
        </p:spPr>
        <p:txBody>
          <a:bodyPr wrap="square" rtlCol="0">
            <a:spAutoFit/>
          </a:bodyPr>
          <a:lstStyle/>
          <a:p>
            <a:pPr algn="ctr">
              <a:lnSpc>
                <a:spcPct val="130000"/>
              </a:lnSpc>
            </a:pPr>
            <a:r>
              <a:rPr lang="en-US" sz="4000" dirty="0" smtClean="0">
                <a:solidFill>
                  <a:srgbClr val="F2806C"/>
                </a:solidFill>
                <a:latin typeface="Palatino"/>
                <a:cs typeface="Palatino"/>
              </a:rPr>
              <a:t>??? PHOTO ???</a:t>
            </a:r>
          </a:p>
        </p:txBody>
      </p:sp>
      <p:pic>
        <p:nvPicPr>
          <p:cNvPr id="2" name="Picture 1" descr="_DSC4233.JPG"/>
          <p:cNvPicPr>
            <a:picLocks noChangeAspect="1"/>
          </p:cNvPicPr>
          <p:nvPr/>
        </p:nvPicPr>
        <p:blipFill rotWithShape="1">
          <a:blip r:embed="rId5">
            <a:extLst>
              <a:ext uri="{28A0092B-C50C-407E-A947-70E740481C1C}">
                <a14:useLocalDpi xmlns:a14="http://schemas.microsoft.com/office/drawing/2010/main" val="0"/>
              </a:ext>
            </a:extLst>
          </a:blip>
          <a:srcRect t="4298"/>
          <a:stretch/>
        </p:blipFill>
        <p:spPr>
          <a:xfrm>
            <a:off x="-85384" y="1024500"/>
            <a:ext cx="9278317" cy="5897532"/>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43321845"/>
      </p:ext>
    </p:extLst>
  </p:cSld>
  <p:clrMapOvr>
    <a:masterClrMapping/>
  </p:clrMapOvr>
  <mc:AlternateContent xmlns:mc="http://schemas.openxmlformats.org/markup-compatibility/2006" xmlns:p14="http://schemas.microsoft.com/office/powerpoint/2010/main">
    <mc:Choice Requires="p14">
      <p:transition p14:dur="400" advTm="11224">
        <p:fade/>
      </p:transition>
    </mc:Choice>
    <mc:Fallback xmlns="">
      <p:transition xmlns:p14="http://schemas.microsoft.com/office/powerpoint/2010/main" advTm="112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_DSC6097.JPG"/>
          <p:cNvPicPr>
            <a:picLocks noChangeAspect="1"/>
          </p:cNvPicPr>
          <p:nvPr/>
        </p:nvPicPr>
        <p:blipFill rotWithShape="1">
          <a:blip r:embed="rId5">
            <a:extLst>
              <a:ext uri="{28A0092B-C50C-407E-A947-70E740481C1C}">
                <a14:useLocalDpi xmlns:a14="http://schemas.microsoft.com/office/drawing/2010/main" val="0"/>
              </a:ext>
            </a:extLst>
          </a:blip>
          <a:srcRect l="10312" t="10096" r="3357" b="7040"/>
          <a:stretch/>
        </p:blipFill>
        <p:spPr>
          <a:xfrm>
            <a:off x="1" y="1028700"/>
            <a:ext cx="9143999" cy="58293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499" y="1028700"/>
            <a:ext cx="6019800" cy="4838700"/>
          </a:xfrm>
          <a:prstGeom prst="rect">
            <a:avLst/>
          </a:prstGeom>
        </p:spPr>
      </p:pic>
    </p:spTree>
    <p:extLst>
      <p:ext uri="{BB962C8B-B14F-4D97-AF65-F5344CB8AC3E}">
        <p14:creationId xmlns:p14="http://schemas.microsoft.com/office/powerpoint/2010/main" val="847031514"/>
      </p:ext>
    </p:extLst>
  </p:cSld>
  <p:clrMapOvr>
    <a:masterClrMapping/>
  </p:clrMapOvr>
  <mc:AlternateContent xmlns:mc="http://schemas.openxmlformats.org/markup-compatibility/2006" xmlns:p14="http://schemas.microsoft.com/office/powerpoint/2010/main">
    <mc:Choice Requires="p14">
      <p:transition p14:dur="400" advTm="42288">
        <p:fade/>
      </p:transition>
    </mc:Choice>
    <mc:Fallback xmlns="">
      <p:transition xmlns:p14="http://schemas.microsoft.com/office/powerpoint/2010/main" advTm="422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2:</a:t>
            </a:r>
          </a:p>
        </p:txBody>
      </p:sp>
      <p:sp>
        <p:nvSpPr>
          <p:cNvPr id="4" name="Content Placeholder 2"/>
          <p:cNvSpPr>
            <a:spLocks noGrp="1"/>
          </p:cNvSpPr>
          <p:nvPr>
            <p:ph idx="1"/>
          </p:nvPr>
        </p:nvSpPr>
        <p:spPr>
          <a:xfrm>
            <a:off x="457200" y="2298830"/>
            <a:ext cx="7913687" cy="3593970"/>
          </a:xfrm>
        </p:spPr>
        <p:txBody>
          <a:bodyPr/>
          <a:lstStyle/>
          <a:p>
            <a:pPr marL="0" indent="0">
              <a:buClr>
                <a:srgbClr val="E9213C"/>
              </a:buClr>
              <a:buNone/>
            </a:pPr>
            <a:r>
              <a:rPr lang="en-US" sz="2000" dirty="0" smtClean="0">
                <a:solidFill>
                  <a:srgbClr val="F2806C"/>
                </a:solidFill>
                <a:latin typeface="Akzidenz Grotesk BE"/>
                <a:cs typeface="Akzidenz Grotesk BE"/>
              </a:rPr>
              <a:t>People &amp; Technology</a:t>
            </a:r>
            <a:endParaRPr lang="en-US" sz="2000" dirty="0">
              <a:solidFill>
                <a:srgbClr val="F2806C"/>
              </a:solidFill>
              <a:latin typeface="Akzidenz Grotesk BE"/>
              <a:cs typeface="Akzidenz Grotesk BE"/>
            </a:endParaRPr>
          </a:p>
          <a:p>
            <a:pPr marL="457200" indent="-457200">
              <a:buClr>
                <a:srgbClr val="E9213C"/>
              </a:buClr>
              <a:buFont typeface="+mj-lt"/>
              <a:buAutoNum type="arabicPeriod"/>
            </a:pPr>
            <a:endParaRPr lang="en-US" sz="2000" dirty="0" smtClean="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Use by time of day</a:t>
            </a:r>
          </a:p>
          <a:p>
            <a:pPr>
              <a:buClr>
                <a:srgbClr val="E9213C"/>
              </a:buClr>
            </a:pPr>
            <a:r>
              <a:rPr lang="en-US" sz="2000" dirty="0" smtClean="0">
                <a:solidFill>
                  <a:srgbClr val="FFFFFF"/>
                </a:solidFill>
                <a:latin typeface="Akzidenz Grotesk BE"/>
                <a:cs typeface="Akzidenz Grotesk BE"/>
              </a:rPr>
              <a:t>Context and user intent</a:t>
            </a:r>
          </a:p>
          <a:p>
            <a:pPr>
              <a:buClr>
                <a:srgbClr val="E9213C"/>
              </a:buClr>
            </a:pPr>
            <a:r>
              <a:rPr lang="en-US" sz="2000" dirty="0" smtClean="0">
                <a:solidFill>
                  <a:srgbClr val="FFFFFF"/>
                </a:solidFill>
                <a:latin typeface="Akzidenz Grotesk BE"/>
                <a:cs typeface="Akzidenz Grotesk BE"/>
              </a:rPr>
              <a:t>Device switching, sharing and multi-device use</a:t>
            </a:r>
          </a:p>
          <a:p>
            <a:pPr>
              <a:buClr>
                <a:srgbClr val="E9213C"/>
              </a:buClr>
            </a:pPr>
            <a:r>
              <a:rPr lang="en-US" sz="2000" dirty="0" smtClean="0">
                <a:solidFill>
                  <a:srgbClr val="FFFFFF"/>
                </a:solidFill>
                <a:latin typeface="Akzidenz Grotesk BE"/>
                <a:cs typeface="Akzidenz Grotesk BE"/>
              </a:rPr>
              <a:t>Sensors</a:t>
            </a:r>
          </a:p>
          <a:p>
            <a:pPr>
              <a:buClr>
                <a:srgbClr val="E9213C"/>
              </a:buClr>
            </a:pPr>
            <a:r>
              <a:rPr lang="en-US" sz="2000" dirty="0" smtClean="0">
                <a:solidFill>
                  <a:srgbClr val="FFFFFF"/>
                </a:solidFill>
                <a:latin typeface="Akzidenz Grotesk BE"/>
                <a:cs typeface="Akzidenz Grotesk BE"/>
              </a:rPr>
              <a:t>Network </a:t>
            </a:r>
            <a:r>
              <a:rPr lang="en-US" sz="2000" dirty="0" err="1" smtClean="0">
                <a:solidFill>
                  <a:srgbClr val="FFFFFF"/>
                </a:solidFill>
                <a:latin typeface="Akzidenz Grotesk BE"/>
                <a:cs typeface="Akzidenz Grotesk BE"/>
              </a:rPr>
              <a:t>falliability</a:t>
            </a:r>
            <a:endParaRPr lang="en-US" sz="2000" dirty="0" smtClean="0">
              <a:solidFill>
                <a:srgbClr val="FFFFFF"/>
              </a:solidFill>
              <a:latin typeface="Akzidenz Grotesk BE"/>
              <a:cs typeface="Akzidenz Grotesk BE"/>
            </a:endParaRPr>
          </a:p>
          <a:p>
            <a:pPr>
              <a:buClr>
                <a:srgbClr val="E9213C"/>
              </a:buClr>
            </a:pP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92536428"/>
      </p:ext>
    </p:extLst>
  </p:cSld>
  <p:clrMapOvr>
    <a:masterClrMapping/>
  </p:clrMapOvr>
  <mc:AlternateContent xmlns:mc="http://schemas.openxmlformats.org/markup-compatibility/2006" xmlns:p14="http://schemas.microsoft.com/office/powerpoint/2010/main">
    <mc:Choice Requires="p14">
      <p:transition p14:dur="400" advTm="11527">
        <p:fade/>
      </p:transition>
    </mc:Choice>
    <mc:Fallback xmlns="">
      <p:transition xmlns:p14="http://schemas.microsoft.com/office/powerpoint/2010/main" advTm="11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2806C"/>
                </a:solidFill>
              </a:rPr>
              <a:t>Course Outline</a:t>
            </a:r>
            <a:endParaRPr lang="en-US" dirty="0">
              <a:solidFill>
                <a:srgbClr val="F2806C"/>
              </a:solidFill>
            </a:endParaRPr>
          </a:p>
        </p:txBody>
      </p:sp>
      <p:sp>
        <p:nvSpPr>
          <p:cNvPr id="3" name="Content Placeholder 2"/>
          <p:cNvSpPr>
            <a:spLocks noGrp="1"/>
          </p:cNvSpPr>
          <p:nvPr>
            <p:ph idx="1"/>
          </p:nvPr>
        </p:nvSpPr>
        <p:spPr>
          <a:xfrm>
            <a:off x="457200" y="2256636"/>
            <a:ext cx="8831548" cy="3636164"/>
          </a:xfrm>
        </p:spPr>
        <p:txBody>
          <a:bodyPr numCol="2">
            <a:noAutofit/>
          </a:bodyPr>
          <a:lstStyle/>
          <a:p>
            <a:pPr marL="457200" indent="-457200">
              <a:buClr>
                <a:srgbClr val="E9213C"/>
              </a:buClr>
              <a:buFont typeface="+mj-lt"/>
              <a:buAutoNum type="arabicPeriod"/>
            </a:pPr>
            <a:r>
              <a:rPr lang="en-US" sz="2300" dirty="0" smtClean="0">
                <a:solidFill>
                  <a:srgbClr val="FFFFFF"/>
                </a:solidFill>
                <a:latin typeface="Akzidenz Grotesk BE"/>
                <a:cs typeface="Akzidenz Grotesk BE"/>
              </a:rPr>
              <a:t>The Phones are Here to Stay</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People &amp; Technology</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Platform Choices</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Hybrid or Native App?</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Adaptive or Responsive?</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Information Architecture</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Outside &amp; Between</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Back </a:t>
            </a:r>
            <a:r>
              <a:rPr lang="en-US" sz="2300" dirty="0">
                <a:solidFill>
                  <a:srgbClr val="FFFFFF"/>
                </a:solidFill>
                <a:latin typeface="Akzidenz Grotesk BE"/>
                <a:cs typeface="Akzidenz Grotesk BE"/>
              </a:rPr>
              <a:t>&amp; the Stack</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Interface </a:t>
            </a:r>
            <a:r>
              <a:rPr lang="en-US" sz="2300" dirty="0">
                <a:solidFill>
                  <a:srgbClr val="FFFFFF"/>
                </a:solidFill>
                <a:latin typeface="Akzidenz Grotesk BE"/>
                <a:cs typeface="Akzidenz Grotesk BE"/>
              </a:rPr>
              <a:t>Design by Zones</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Interaction </a:t>
            </a:r>
            <a:r>
              <a:rPr lang="en-US" sz="2300" dirty="0">
                <a:solidFill>
                  <a:srgbClr val="FFFFFF"/>
                </a:solidFill>
                <a:latin typeface="Akzidenz Grotesk BE"/>
                <a:cs typeface="Akzidenz Grotesk BE"/>
              </a:rPr>
              <a:t>&amp; Touch</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Input </a:t>
            </a:r>
            <a:r>
              <a:rPr lang="en-US" sz="2300" dirty="0">
                <a:solidFill>
                  <a:srgbClr val="FFFFFF"/>
                </a:solidFill>
                <a:latin typeface="Akzidenz Grotesk BE"/>
                <a:cs typeface="Akzidenz Grotesk BE"/>
              </a:rPr>
              <a:t>&amp; Entry</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Interaction </a:t>
            </a:r>
            <a:r>
              <a:rPr lang="en-US" sz="2300" dirty="0">
                <a:solidFill>
                  <a:srgbClr val="FFFFFF"/>
                </a:solidFill>
                <a:latin typeface="Akzidenz Grotesk BE"/>
                <a:cs typeface="Akzidenz Grotesk BE"/>
              </a:rPr>
              <a:t>&amp; Specification</a:t>
            </a:r>
          </a:p>
          <a:p>
            <a:pPr marL="457200" indent="-457200">
              <a:buClr>
                <a:srgbClr val="E9213C"/>
              </a:buClr>
              <a:buFont typeface="+mj-lt"/>
              <a:buAutoNum type="arabicPeriod"/>
            </a:pPr>
            <a:r>
              <a:rPr lang="en-US" sz="2300" dirty="0" smtClean="0">
                <a:solidFill>
                  <a:srgbClr val="FFFFFF"/>
                </a:solidFill>
                <a:latin typeface="Akzidenz Grotesk BE"/>
                <a:cs typeface="Akzidenz Grotesk BE"/>
              </a:rPr>
              <a:t>Designing </a:t>
            </a:r>
            <a:r>
              <a:rPr lang="en-US" sz="2300" dirty="0">
                <a:solidFill>
                  <a:srgbClr val="FFFFFF"/>
                </a:solidFill>
                <a:latin typeface="Akzidenz Grotesk BE"/>
                <a:cs typeface="Akzidenz Grotesk BE"/>
              </a:rPr>
              <a:t>at Scale</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23139055"/>
      </p:ext>
    </p:extLst>
  </p:cSld>
  <p:clrMapOvr>
    <a:masterClrMapping/>
  </p:clrMapOvr>
  <mc:AlternateContent xmlns:mc="http://schemas.openxmlformats.org/markup-compatibility/2006" xmlns:p14="http://schemas.microsoft.com/office/powerpoint/2010/main">
    <mc:Choice Requires="p14">
      <p:transition spd="slow" p14:dur="2000" advTm="33817"/>
    </mc:Choice>
    <mc:Fallback xmlns="">
      <p:transition xmlns:p14="http://schemas.microsoft.com/office/powerpoint/2010/main" spd="slow" advTm="3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print_google_2001-co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400" y="850900"/>
            <a:ext cx="3632200" cy="60071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9516604"/>
      </p:ext>
    </p:extLst>
  </p:cSld>
  <p:clrMapOvr>
    <a:masterClrMapping/>
  </p:clrMapOvr>
  <mc:AlternateContent xmlns:mc="http://schemas.openxmlformats.org/markup-compatibility/2006" xmlns:p14="http://schemas.microsoft.com/office/powerpoint/2010/main">
    <mc:Choice Requires="p14">
      <p:transition p14:dur="400" advTm="40025">
        <p:fade/>
      </p:transition>
    </mc:Choice>
    <mc:Fallback xmlns="">
      <p:transition xmlns:p14="http://schemas.microsoft.com/office/powerpoint/2010/main" advTm="400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_DSC8516-adju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1044244"/>
            <a:ext cx="10745426" cy="581375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60760006"/>
      </p:ext>
    </p:extLst>
  </p:cSld>
  <p:clrMapOvr>
    <a:masterClrMapping/>
  </p:clrMapOvr>
  <mc:AlternateContent xmlns:mc="http://schemas.openxmlformats.org/markup-compatibility/2006" xmlns:p14="http://schemas.microsoft.com/office/powerpoint/2010/main">
    <mc:Choice Requires="p14">
      <p:transition p14:dur="400" advTm="18097">
        <p:fade/>
      </p:transition>
    </mc:Choice>
    <mc:Fallback xmlns="">
      <p:transition xmlns:p14="http://schemas.microsoft.com/office/powerpoint/2010/main" advTm="18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lient-Logos-BLAC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 y="2894623"/>
            <a:ext cx="8966200" cy="201018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5075575"/>
      </p:ext>
    </p:extLst>
  </p:cSld>
  <p:clrMapOvr>
    <a:masterClrMapping/>
  </p:clrMapOvr>
  <mc:AlternateContent xmlns:mc="http://schemas.openxmlformats.org/markup-compatibility/2006" xmlns:p14="http://schemas.microsoft.com/office/powerpoint/2010/main">
    <mc:Choice Requires="p14">
      <p:transition p14:dur="400" advTm="22616">
        <p:fade/>
      </p:transition>
    </mc:Choice>
    <mc:Fallback xmlns="">
      <p:transition xmlns:p14="http://schemas.microsoft.com/office/powerpoint/2010/main" advTm="22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bSEagpdFFXU2oMJT8DkO_-A0CPQl6Rhn2e-JopEQTM.jpg"/>
          <p:cNvPicPr>
            <a:picLocks noChangeAspect="1"/>
          </p:cNvPicPr>
          <p:nvPr/>
        </p:nvPicPr>
        <p:blipFill rotWithShape="1">
          <a:blip r:embed="rId5">
            <a:extLst>
              <a:ext uri="{28A0092B-C50C-407E-A947-70E740481C1C}">
                <a14:useLocalDpi xmlns:a14="http://schemas.microsoft.com/office/drawing/2010/main" val="0"/>
              </a:ext>
            </a:extLst>
          </a:blip>
          <a:srcRect t="4242"/>
          <a:stretch/>
        </p:blipFill>
        <p:spPr>
          <a:xfrm>
            <a:off x="0" y="1028700"/>
            <a:ext cx="9144000" cy="58420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3853251"/>
      </p:ext>
    </p:extLst>
  </p:cSld>
  <p:clrMapOvr>
    <a:masterClrMapping/>
  </p:clrMapOvr>
  <mc:AlternateContent xmlns:mc="http://schemas.openxmlformats.org/markup-compatibility/2006" xmlns:p14="http://schemas.microsoft.com/office/powerpoint/2010/main">
    <mc:Choice Requires="p14">
      <p:transition p14:dur="400" advTm="28451">
        <p:fade/>
      </p:transition>
    </mc:Choice>
    <mc:Fallback xmlns="">
      <p:transition xmlns:p14="http://schemas.microsoft.com/office/powerpoint/2010/main" advTm="28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We are outnumbered.</a:t>
            </a:r>
          </a:p>
        </p:txBody>
      </p:sp>
      <p:sp>
        <p:nvSpPr>
          <p:cNvPr id="4" name="TextBox 3"/>
          <p:cNvSpPr txBox="1"/>
          <p:nvPr/>
        </p:nvSpPr>
        <p:spPr>
          <a:xfrm>
            <a:off x="-1400174" y="3036519"/>
            <a:ext cx="1185862" cy="461665"/>
          </a:xfrm>
          <a:prstGeom prst="rect">
            <a:avLst/>
          </a:prstGeom>
          <a:solidFill>
            <a:srgbClr val="FFC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t>UPDATE</a:t>
            </a:r>
            <a:endParaRPr lang="en-US" sz="24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67597405"/>
      </p:ext>
    </p:extLst>
  </p:cSld>
  <p:clrMapOvr>
    <a:masterClrMapping/>
  </p:clrMapOvr>
  <mc:AlternateContent xmlns:mc="http://schemas.openxmlformats.org/markup-compatibility/2006" xmlns:p14="http://schemas.microsoft.com/office/powerpoint/2010/main">
    <mc:Choice Requires="p14">
      <p:transition p14:dur="400" advTm="22535">
        <p:fade/>
      </p:transition>
    </mc:Choice>
    <mc:Fallback xmlns="">
      <p:transition advTm="22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1661993"/>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Many more mobiles</a:t>
            </a:r>
          </a:p>
          <a:p>
            <a:pPr algn="ctr">
              <a:lnSpc>
                <a:spcPct val="130000"/>
              </a:lnSpc>
            </a:pPr>
            <a:r>
              <a:rPr lang="en-US" sz="4000" dirty="0" smtClean="0">
                <a:solidFill>
                  <a:srgbClr val="F2806C"/>
                </a:solidFill>
                <a:latin typeface="Palatino"/>
                <a:cs typeface="Palatino"/>
              </a:rPr>
              <a:t>than computers.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19974183"/>
      </p:ext>
    </p:extLst>
  </p:cSld>
  <p:clrMapOvr>
    <a:masterClrMapping/>
  </p:clrMapOvr>
  <mc:AlternateContent xmlns:mc="http://schemas.openxmlformats.org/markup-compatibility/2006" xmlns:p14="http://schemas.microsoft.com/office/powerpoint/2010/main">
    <mc:Choice Requires="p14">
      <p:transition p14:dur="400" advTm="25364">
        <p:fade/>
      </p:transition>
    </mc:Choice>
    <mc:Fallback xmlns="">
      <p:transition advTm="253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
</p:tagLst>
</file>

<file path=ppt/tags/tag2.xml><?xml version="1.0" encoding="utf-8"?>
<p:tagLst xmlns:a="http://schemas.openxmlformats.org/drawingml/2006/main" xmlns:r="http://schemas.openxmlformats.org/officeDocument/2006/relationships" xmlns:p="http://schemas.openxmlformats.org/presentationml/2006/main">
  <p:tag name="TIMING" val="|18.7|2.3|1.2"/>
</p:tagLst>
</file>

<file path=ppt/tags/tag3.xml><?xml version="1.0" encoding="utf-8"?>
<p:tagLst xmlns:a="http://schemas.openxmlformats.org/drawingml/2006/main" xmlns:r="http://schemas.openxmlformats.org/officeDocument/2006/relationships" xmlns:p="http://schemas.openxmlformats.org/presentationml/2006/main">
  <p:tag name="TIMING" val="|4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204671</TotalTime>
  <Words>2746</Words>
  <Application>Microsoft Macintosh PowerPoint</Application>
  <PresentationFormat>On-screen Show (4:3)</PresentationFormat>
  <Paragraphs>205</Paragraphs>
  <Slides>23</Slides>
  <Notes>23</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Akzidenz Grotesk BE</vt:lpstr>
      <vt:lpstr>Berthold Akzidenz Grotesk Medium</vt:lpstr>
      <vt:lpstr>Calibri</vt:lpstr>
      <vt:lpstr>Palatino</vt:lpstr>
      <vt:lpstr>Palatino Linotype</vt:lpstr>
      <vt:lpstr>Arial</vt:lpstr>
      <vt:lpstr>Office Theme</vt:lpstr>
      <vt:lpstr>The complete guide to Designing Mobile User Experiences  1) The phones are here to stay</vt:lpstr>
      <vt:lpstr>UX != UI</vt:lpstr>
      <vt:lpstr>Course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Hoobr</cp:lastModifiedBy>
  <cp:revision>1370</cp:revision>
  <cp:lastPrinted>2013-04-15T23:35:07Z</cp:lastPrinted>
  <dcterms:created xsi:type="dcterms:W3CDTF">2011-10-30T17:26:39Z</dcterms:created>
  <dcterms:modified xsi:type="dcterms:W3CDTF">2017-01-12T19:10:52Z</dcterms:modified>
</cp:coreProperties>
</file>