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591" r:id="rId2"/>
    <p:sldId id="601" r:id="rId3"/>
    <p:sldId id="602" r:id="rId4"/>
    <p:sldId id="613" r:id="rId5"/>
    <p:sldId id="603" r:id="rId6"/>
    <p:sldId id="604" r:id="rId7"/>
    <p:sldId id="605" r:id="rId8"/>
    <p:sldId id="606" r:id="rId9"/>
    <p:sldId id="616" r:id="rId10"/>
    <p:sldId id="607" r:id="rId11"/>
    <p:sldId id="615" r:id="rId12"/>
    <p:sldId id="614" r:id="rId13"/>
    <p:sldId id="609" r:id="rId14"/>
    <p:sldId id="611" r:id="rId15"/>
    <p:sldId id="617" r:id="rId16"/>
    <p:sldId id="610" r:id="rId17"/>
    <p:sldId id="618" r:id="rId18"/>
    <p:sldId id="608" r:id="rId19"/>
    <p:sldId id="61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213C"/>
    <a:srgbClr val="562D26"/>
    <a:srgbClr val="F2806C"/>
    <a:srgbClr val="FF72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70439" autoAdjust="0"/>
  </p:normalViewPr>
  <p:slideViewPr>
    <p:cSldViewPr snapToGrid="0" snapToObjects="1">
      <p:cViewPr varScale="1">
        <p:scale>
          <a:sx n="90" d="100"/>
          <a:sy n="90" d="100"/>
        </p:scale>
        <p:origin x="2760" y="192"/>
      </p:cViewPr>
      <p:guideLst>
        <p:guide orient="horz" pos="2160"/>
        <p:guide pos="2880"/>
      </p:guideLst>
    </p:cSldViewPr>
  </p:slideViewPr>
  <p:outlineViewPr>
    <p:cViewPr>
      <p:scale>
        <a:sx n="33" d="100"/>
        <a:sy n="33" d="100"/>
      </p:scale>
      <p:origin x="0" y="7880"/>
    </p:cViewPr>
  </p:outlineViewPr>
  <p:notesTextViewPr>
    <p:cViewPr>
      <p:scale>
        <a:sx n="100" d="100"/>
        <a:sy n="100" d="100"/>
      </p:scale>
      <p:origin x="0" y="0"/>
    </p:cViewPr>
  </p:notesTextViewPr>
  <p:sorterViewPr>
    <p:cViewPr>
      <p:scale>
        <a:sx n="89" d="100"/>
        <a:sy n="89" d="100"/>
      </p:scale>
      <p:origin x="0" y="0"/>
    </p:cViewPr>
  </p:sorterViewPr>
  <p:notesViewPr>
    <p:cSldViewPr snapToGrid="0" snapToObjects="1">
      <p:cViewPr>
        <p:scale>
          <a:sx n="75" d="100"/>
          <a:sy n="75" d="100"/>
        </p:scale>
        <p:origin x="-2912"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3E2636-F00D-3B4C-91BC-978C0CC75288}" type="datetime1">
              <a:rPr lang="en-US" smtClean="0"/>
              <a:t>1/12/17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3E92EE-8017-1746-A6F4-E4C0BCDFA803}" type="slidenum">
              <a:rPr lang="en-US" smtClean="0"/>
              <a:t>‹#›</a:t>
            </a:fld>
            <a:endParaRPr lang="en-US"/>
          </a:p>
        </p:txBody>
      </p:sp>
    </p:spTree>
    <p:extLst>
      <p:ext uri="{BB962C8B-B14F-4D97-AF65-F5344CB8AC3E}">
        <p14:creationId xmlns:p14="http://schemas.microsoft.com/office/powerpoint/2010/main" val="32795066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DADC0-0B0F-C44F-96FC-226034E2F398}" type="datetime1">
              <a:rPr lang="en-US" smtClean="0"/>
              <a:t>1/12/17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D55F2-16B5-3A42-80D9-9BC8F66E0B68}" type="slidenum">
              <a:rPr lang="en-US" smtClean="0"/>
              <a:t>‹#›</a:t>
            </a:fld>
            <a:endParaRPr lang="en-US"/>
          </a:p>
        </p:txBody>
      </p:sp>
    </p:spTree>
    <p:extLst>
      <p:ext uri="{BB962C8B-B14F-4D97-AF65-F5344CB8AC3E}">
        <p14:creationId xmlns:p14="http://schemas.microsoft.com/office/powerpoint/2010/main" val="42944397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100387" cy="2327275"/>
          </a:xfrm>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a:t>
            </a:fld>
            <a:endParaRPr lang="en-US"/>
          </a:p>
        </p:txBody>
      </p:sp>
    </p:spTree>
    <p:extLst>
      <p:ext uri="{BB962C8B-B14F-4D97-AF65-F5344CB8AC3E}">
        <p14:creationId xmlns:p14="http://schemas.microsoft.com/office/powerpoint/2010/main" val="642570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10</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11</a:t>
            </a:fld>
            <a:endParaRPr lang="en-US"/>
          </a:p>
        </p:txBody>
      </p:sp>
    </p:spTree>
    <p:extLst>
      <p:ext uri="{BB962C8B-B14F-4D97-AF65-F5344CB8AC3E}">
        <p14:creationId xmlns:p14="http://schemas.microsoft.com/office/powerpoint/2010/main" val="9250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12</a:t>
            </a:fld>
            <a:endParaRPr lang="en-US"/>
          </a:p>
        </p:txBody>
      </p:sp>
    </p:spTree>
    <p:extLst>
      <p:ext uri="{BB962C8B-B14F-4D97-AF65-F5344CB8AC3E}">
        <p14:creationId xmlns:p14="http://schemas.microsoft.com/office/powerpoint/2010/main" val="579305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13</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14</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15</a:t>
            </a:fld>
            <a:endParaRPr lang="en-US"/>
          </a:p>
        </p:txBody>
      </p:sp>
    </p:spTree>
    <p:extLst>
      <p:ext uri="{BB962C8B-B14F-4D97-AF65-F5344CB8AC3E}">
        <p14:creationId xmlns:p14="http://schemas.microsoft.com/office/powerpoint/2010/main" val="47447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16</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17</a:t>
            </a:fld>
            <a:endParaRPr lang="en-US"/>
          </a:p>
        </p:txBody>
      </p:sp>
    </p:spTree>
    <p:extLst>
      <p:ext uri="{BB962C8B-B14F-4D97-AF65-F5344CB8AC3E}">
        <p14:creationId xmlns:p14="http://schemas.microsoft.com/office/powerpoint/2010/main" val="1014876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18</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19</a:t>
            </a:fld>
            <a:endParaRPr lang="en-US"/>
          </a:p>
        </p:txBody>
      </p:sp>
    </p:spTree>
    <p:extLst>
      <p:ext uri="{BB962C8B-B14F-4D97-AF65-F5344CB8AC3E}">
        <p14:creationId xmlns:p14="http://schemas.microsoft.com/office/powerpoint/2010/main" val="75239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2</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3</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a trickier one: http://</a:t>
            </a:r>
            <a:r>
              <a:rPr lang="en-US" sz="1200" kern="1200" dirty="0" err="1" smtClean="0">
                <a:solidFill>
                  <a:schemeClr val="tx1"/>
                </a:solidFill>
                <a:effectLst/>
                <a:latin typeface="+mn-lt"/>
                <a:ea typeface="+mn-ea"/>
                <a:cs typeface="+mn-cs"/>
              </a:rPr>
              <a:t>bgr.com</a:t>
            </a:r>
            <a:r>
              <a:rPr lang="en-US" sz="1200" kern="1200" dirty="0" smtClean="0">
                <a:solidFill>
                  <a:schemeClr val="tx1"/>
                </a:solidFill>
                <a:effectLst/>
                <a:latin typeface="+mn-lt"/>
                <a:ea typeface="+mn-ea"/>
                <a:cs typeface="+mn-cs"/>
              </a:rPr>
              <a:t>/2017/01/12/iphone-vs-android-market-share-q4-2016-us-uk/</a:t>
            </a:r>
          </a:p>
          <a:p>
            <a:r>
              <a:rPr lang="en-US" sz="1200" kern="1200" dirty="0" smtClean="0">
                <a:solidFill>
                  <a:schemeClr val="tx1"/>
                </a:solidFill>
                <a:effectLst/>
                <a:latin typeface="+mn-lt"/>
                <a:ea typeface="+mn-ea"/>
                <a:cs typeface="+mn-cs"/>
              </a:rPr>
              <a:t>More regions</a:t>
            </a:r>
            <a:r>
              <a:rPr lang="en-US" sz="1200" kern="1200" baseline="0" dirty="0" smtClean="0">
                <a:solidFill>
                  <a:schemeClr val="tx1"/>
                </a:solidFill>
                <a:effectLst/>
                <a:latin typeface="+mn-lt"/>
                <a:ea typeface="+mn-ea"/>
                <a:cs typeface="+mn-cs"/>
              </a:rPr>
              <a:t> had growth in iPhone sales than in Android sales. Aside from sales vs. installed base, the trick is subtle. It’s that we don’t care about the electoral college here (2016 election joke!) but populations. It equates small growth in Italy with huge losses in China. Overall sales/population numbers still have iOS around flat, and Android growing.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4</a:t>
            </a:fld>
            <a:endParaRPr lang="en-US"/>
          </a:p>
        </p:txBody>
      </p:sp>
    </p:spTree>
    <p:extLst>
      <p:ext uri="{BB962C8B-B14F-4D97-AF65-F5344CB8AC3E}">
        <p14:creationId xmlns:p14="http://schemas.microsoft.com/office/powerpoint/2010/main" val="38506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5</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6</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7</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8</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9</a:t>
            </a:fld>
            <a:endParaRPr lang="en-US"/>
          </a:p>
        </p:txBody>
      </p:sp>
    </p:spTree>
    <p:extLst>
      <p:ext uri="{BB962C8B-B14F-4D97-AF65-F5344CB8AC3E}">
        <p14:creationId xmlns:p14="http://schemas.microsoft.com/office/powerpoint/2010/main" val="198523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itle-Slide-Lovebird-1.jpg"/>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337204"/>
            <a:ext cx="6341533" cy="158644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318934"/>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0374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292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838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9252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Title-Slide-Lovebird-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228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2828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7109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225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534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8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28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309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Title-Slide-Lovebird-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155171"/>
            <a:ext cx="8229600" cy="70749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42067"/>
            <a:ext cx="8229600" cy="39840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a:xfrm>
            <a:off x="8337551" y="6139934"/>
            <a:ext cx="850900" cy="369332"/>
          </a:xfrm>
          <a:prstGeom prst="rect">
            <a:avLst/>
          </a:prstGeom>
          <a:noFill/>
        </p:spPr>
        <p:txBody>
          <a:bodyPr wrap="square" rtlCol="0">
            <a:spAutoFit/>
          </a:bodyPr>
          <a:lstStyle/>
          <a:p>
            <a:pPr algn="ctr"/>
            <a:fld id="{40681935-B1E9-0C42-B5A3-F64407C35846}" type="slidenum">
              <a:rPr lang="en-US" smtClean="0">
                <a:solidFill>
                  <a:schemeClr val="bg1">
                    <a:lumMod val="50000"/>
                  </a:schemeClr>
                </a:solidFill>
                <a:latin typeface="Akzidenz Grotesk"/>
                <a:cs typeface="Akzidenz Grotesk"/>
              </a:rPr>
              <a:pPr algn="ctr"/>
              <a:t>‹#›</a:t>
            </a:fld>
            <a:endParaRPr lang="en-US" dirty="0">
              <a:solidFill>
                <a:schemeClr val="bg1">
                  <a:lumMod val="50000"/>
                </a:schemeClr>
              </a:solidFill>
              <a:latin typeface="Akzidenz Grotesk"/>
              <a:cs typeface="Akzidenz Grotesk"/>
            </a:endParaRPr>
          </a:p>
        </p:txBody>
      </p:sp>
      <p:sp>
        <p:nvSpPr>
          <p:cNvPr id="9" name="Rectangle 8"/>
          <p:cNvSpPr/>
          <p:nvPr userDrawn="1"/>
        </p:nvSpPr>
        <p:spPr>
          <a:xfrm>
            <a:off x="457200" y="6282452"/>
            <a:ext cx="2999143" cy="246221"/>
          </a:xfrm>
          <a:prstGeom prst="rect">
            <a:avLst/>
          </a:prstGeom>
        </p:spPr>
        <p:txBody>
          <a:bodyPr wrap="square">
            <a:spAutoFit/>
          </a:bodyPr>
          <a:lstStyle/>
          <a:p>
            <a:r>
              <a:rPr lang="en-US" sz="1000" b="0" i="0" kern="1200" dirty="0" smtClean="0">
                <a:solidFill>
                  <a:schemeClr val="bg1">
                    <a:alpha val="46000"/>
                  </a:schemeClr>
                </a:solidFill>
                <a:latin typeface="Palatino"/>
                <a:ea typeface="+mn-ea"/>
                <a:cs typeface="Palatino"/>
              </a:rPr>
              <a:t>© 2015</a:t>
            </a:r>
            <a:r>
              <a:rPr lang="en-US" sz="1000" b="0" i="0" kern="1200" baseline="0" dirty="0" smtClean="0">
                <a:solidFill>
                  <a:schemeClr val="bg1">
                    <a:alpha val="46000"/>
                  </a:schemeClr>
                </a:solidFill>
                <a:latin typeface="Palatino"/>
                <a:ea typeface="+mn-ea"/>
                <a:cs typeface="Palatino"/>
              </a:rPr>
              <a:t> 4ourth Mobile</a:t>
            </a:r>
            <a:endParaRPr lang="en-US" sz="1000" b="0" i="1" kern="1200" dirty="0" smtClean="0">
              <a:solidFill>
                <a:schemeClr val="bg1">
                  <a:alpha val="46000"/>
                </a:schemeClr>
              </a:solidFill>
              <a:latin typeface="Palatino"/>
              <a:ea typeface="+mn-ea"/>
              <a:cs typeface="Palatino"/>
            </a:endParaRPr>
          </a:p>
        </p:txBody>
      </p:sp>
      <p:sp>
        <p:nvSpPr>
          <p:cNvPr id="10" name="Rectangle 9"/>
          <p:cNvSpPr/>
          <p:nvPr userDrawn="1"/>
        </p:nvSpPr>
        <p:spPr>
          <a:xfrm>
            <a:off x="7659025" y="174109"/>
            <a:ext cx="1365253" cy="646331"/>
          </a:xfrm>
          <a:prstGeom prst="rect">
            <a:avLst/>
          </a:prstGeom>
        </p:spPr>
        <p:txBody>
          <a:bodyPr wrap="square">
            <a:spAutoFit/>
          </a:bodyPr>
          <a:lstStyle/>
          <a:p>
            <a:r>
              <a:rPr lang="en-US" sz="1800" b="0" i="0" kern="1200" dirty="0" smtClean="0">
                <a:solidFill>
                  <a:schemeClr val="bg1">
                    <a:alpha val="46000"/>
                  </a:schemeClr>
                </a:solidFill>
                <a:latin typeface="Palatino"/>
                <a:ea typeface="+mn-ea"/>
                <a:cs typeface="Palatino"/>
              </a:rPr>
              <a:t>@shoobe01</a:t>
            </a:r>
            <a:endParaRPr lang="en-US" sz="1800" b="0" i="0" kern="1200" baseline="0" dirty="0" smtClean="0">
              <a:solidFill>
                <a:schemeClr val="bg1">
                  <a:alpha val="46000"/>
                </a:schemeClr>
              </a:solidFill>
              <a:latin typeface="Palatino"/>
              <a:ea typeface="+mn-ea"/>
              <a:cs typeface="Palatino"/>
            </a:endParaRPr>
          </a:p>
          <a:p>
            <a:r>
              <a:rPr lang="en-US" sz="1800" b="0" i="0" kern="1200" dirty="0" smtClean="0">
                <a:solidFill>
                  <a:schemeClr val="bg1">
                    <a:alpha val="46000"/>
                  </a:schemeClr>
                </a:solidFill>
                <a:latin typeface="Palatino"/>
                <a:ea typeface="+mn-ea"/>
                <a:cs typeface="Palatino"/>
              </a:rPr>
              <a:t>4ourth.com</a:t>
            </a:r>
          </a:p>
        </p:txBody>
      </p:sp>
      <p:sp>
        <p:nvSpPr>
          <p:cNvPr id="11" name="Rectangle 10"/>
          <p:cNvSpPr/>
          <p:nvPr userDrawn="1"/>
        </p:nvSpPr>
        <p:spPr>
          <a:xfrm>
            <a:off x="155250" y="170087"/>
            <a:ext cx="6996664" cy="646331"/>
          </a:xfrm>
          <a:prstGeom prst="rect">
            <a:avLst/>
          </a:prstGeom>
          <a:noFill/>
        </p:spPr>
        <p:txBody>
          <a:bodyPr wrap="square">
            <a:spAutoFit/>
          </a:bodyPr>
          <a:lstStyle/>
          <a:p>
            <a:r>
              <a:rPr lang="en-US" sz="1800" b="0" i="0" kern="1200" dirty="0" smtClean="0">
                <a:solidFill>
                  <a:schemeClr val="bg1">
                    <a:alpha val="89000"/>
                  </a:schemeClr>
                </a:solidFill>
                <a:latin typeface="Palatino"/>
                <a:ea typeface="+mn-ea"/>
                <a:cs typeface="Palatino"/>
              </a:rPr>
              <a:t>The Complete Guide to</a:t>
            </a:r>
            <a:r>
              <a:rPr lang="en-US" sz="1800" b="0" i="0" kern="1200" baseline="0" dirty="0" smtClean="0">
                <a:solidFill>
                  <a:schemeClr val="bg1">
                    <a:alpha val="89000"/>
                  </a:schemeClr>
                </a:solidFill>
                <a:latin typeface="Palatino"/>
                <a:ea typeface="+mn-ea"/>
                <a:cs typeface="Palatino"/>
              </a:rPr>
              <a:t> </a:t>
            </a:r>
            <a:r>
              <a:rPr lang="en-US" sz="1800" b="0" i="0" kern="1200" dirty="0" smtClean="0">
                <a:solidFill>
                  <a:schemeClr val="bg1">
                    <a:alpha val="89000"/>
                  </a:schemeClr>
                </a:solidFill>
                <a:latin typeface="Palatino"/>
                <a:ea typeface="+mn-ea"/>
                <a:cs typeface="Palatino"/>
              </a:rPr>
              <a:t>Designing Mobile</a:t>
            </a:r>
            <a:r>
              <a:rPr lang="en-US" sz="1800" b="0" i="0" kern="1200" baseline="0" dirty="0" smtClean="0">
                <a:solidFill>
                  <a:schemeClr val="bg1">
                    <a:alpha val="89000"/>
                  </a:schemeClr>
                </a:solidFill>
                <a:latin typeface="Palatino"/>
                <a:ea typeface="+mn-ea"/>
                <a:cs typeface="Palatino"/>
              </a:rPr>
              <a:t> </a:t>
            </a:r>
            <a:r>
              <a:rPr lang="en-US" sz="1800" b="0" i="0" kern="1200" dirty="0" smtClean="0">
                <a:solidFill>
                  <a:schemeClr val="bg1">
                    <a:alpha val="89000"/>
                  </a:schemeClr>
                </a:solidFill>
                <a:latin typeface="Palatino"/>
                <a:ea typeface="+mn-ea"/>
                <a:cs typeface="Palatino"/>
              </a:rPr>
              <a:t>User Experiences</a:t>
            </a:r>
          </a:p>
          <a:p>
            <a:r>
              <a:rPr lang="en-US" sz="1800" b="0" i="0" kern="1200" baseline="0" dirty="0" smtClean="0">
                <a:solidFill>
                  <a:schemeClr val="bg1">
                    <a:alpha val="89000"/>
                  </a:schemeClr>
                </a:solidFill>
                <a:latin typeface="Palatino"/>
                <a:ea typeface="+mn-ea"/>
                <a:cs typeface="Palatino"/>
              </a:rPr>
              <a:t>1) The Phones are Here to Stay</a:t>
            </a:r>
            <a:endParaRPr lang="en-US" sz="1800" b="0" i="1" kern="1200" dirty="0" smtClean="0">
              <a:solidFill>
                <a:schemeClr val="bg1">
                  <a:alpha val="89000"/>
                </a:schemeClr>
              </a:solidFill>
              <a:latin typeface="Palatino"/>
              <a:ea typeface="+mn-ea"/>
              <a:cs typeface="Palatino"/>
            </a:endParaRPr>
          </a:p>
        </p:txBody>
      </p:sp>
    </p:spTree>
    <p:extLst>
      <p:ext uri="{BB962C8B-B14F-4D97-AF65-F5344CB8AC3E}">
        <p14:creationId xmlns:p14="http://schemas.microsoft.com/office/powerpoint/2010/main" val="18289266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ftr="0" dt="0"/>
  <p:txStyles>
    <p:titleStyle>
      <a:lvl1pPr algn="l" defTabSz="457200" rtl="0" eaLnBrk="1" latinLnBrk="0" hangingPunct="1">
        <a:spcBef>
          <a:spcPct val="0"/>
        </a:spcBef>
        <a:buNone/>
        <a:defRPr sz="4200" kern="1200">
          <a:solidFill>
            <a:schemeClr val="tx1"/>
          </a:solidFill>
          <a:latin typeface="Palatino Linotype"/>
          <a:ea typeface="+mj-ea"/>
          <a:cs typeface="Palatino Linotype"/>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Palatino"/>
          <a:ea typeface="+mn-ea"/>
          <a:cs typeface="Palatino"/>
        </a:defRPr>
      </a:lvl1pPr>
      <a:lvl2pPr marL="742950" indent="-285750" algn="l" defTabSz="457200" rtl="0" eaLnBrk="1" latinLnBrk="0" hangingPunct="1">
        <a:spcBef>
          <a:spcPct val="20000"/>
        </a:spcBef>
        <a:buFont typeface="Arial"/>
        <a:buChar char="–"/>
        <a:defRPr sz="3600" kern="1200">
          <a:solidFill>
            <a:schemeClr val="tx1"/>
          </a:solidFill>
          <a:latin typeface="Palatino"/>
          <a:ea typeface="+mn-ea"/>
          <a:cs typeface="Palatino"/>
        </a:defRPr>
      </a:lvl2pPr>
      <a:lvl3pPr marL="11430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3pPr>
      <a:lvl4pPr marL="16002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4pPr>
      <a:lvl5pPr marL="20574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blogs.hbr.org/2013/05/the-rise-of-the-mobile-only-u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wsj.com/articles/phone-subsidy-for-poor-could-expand-to-include-broadband-145746051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pewinternet.org/2015/10/29/the-demographics-of-device-ownersh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cision.com/us/2013/06/50-mobile-search-stats-and-why-you-should-car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tmus.com/blog/mobile-opens-hit-51-percent-android-claims-number-3-spot" TargetMode="External"/><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businesswire.com/news/home/20161116005308/en/Report-Shows-720x1280-Smartphone-Screen-Resolu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forbes.com/sites/cherylsnappconner/2013/11/12/fifty-essential-mobile-marketing-fact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uxmatters.com/mt/archives/2017/01/build-a-mobile-device-lab.php" TargetMode="External"/><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4ourth.com/wiki" TargetMode="External"/><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udemy.com/mobile-user-experience-the-complete-guide-to-mobi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communities-dominate.blogs.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ommunities-dominate.blogs.com/" TargetMode="External"/><Relationship Id="rId4" Type="http://schemas.openxmlformats.org/officeDocument/2006/relationships/hyperlink" Target="http://www.globalwebindex.net/blog/1-in-5-now-own-an-iphone"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ben-evans.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consultancy.com/blog/61899-46-of-christmas-day-search-traffic-was-on-tablets-and-mobiles" TargetMode="External"/><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01.ibm.com/software/marketing-solutions/benchmark-hub/alert.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digitalbuzzblog.com/infographic-2013-mobile-growth-statistic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ben-evans.com/benedictevans/2015/11/7/mobile-ecosystems-and-the-death-of-pcs" TargetMode="External"/><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06706" y="2584824"/>
            <a:ext cx="184666" cy="369332"/>
          </a:xfrm>
          <a:prstGeom prst="rect">
            <a:avLst/>
          </a:prstGeom>
          <a:noFill/>
        </p:spPr>
        <p:txBody>
          <a:bodyPr wrap="none" rtlCol="0">
            <a:spAutoFit/>
          </a:bodyPr>
          <a:lstStyle/>
          <a:p>
            <a:endParaRPr lang="en-US" dirty="0"/>
          </a:p>
        </p:txBody>
      </p:sp>
      <p:sp>
        <p:nvSpPr>
          <p:cNvPr id="6" name="TextBox 5"/>
          <p:cNvSpPr txBox="1"/>
          <p:nvPr/>
        </p:nvSpPr>
        <p:spPr>
          <a:xfrm>
            <a:off x="9915328" y="5584081"/>
            <a:ext cx="184666" cy="369332"/>
          </a:xfrm>
          <a:prstGeom prst="rect">
            <a:avLst/>
          </a:prstGeom>
          <a:noFill/>
        </p:spPr>
        <p:txBody>
          <a:bodyPr wrap="none" rtlCol="0">
            <a:spAutoFit/>
          </a:bodyPr>
          <a:lstStyle/>
          <a:p>
            <a:endParaRPr lang="en-US"/>
          </a:p>
        </p:txBody>
      </p:sp>
      <p:sp>
        <p:nvSpPr>
          <p:cNvPr id="8" name="TextBox 7"/>
          <p:cNvSpPr txBox="1"/>
          <p:nvPr/>
        </p:nvSpPr>
        <p:spPr>
          <a:xfrm>
            <a:off x="-3428853" y="-15888"/>
            <a:ext cx="3262654" cy="5940088"/>
          </a:xfrm>
          <a:prstGeom prst="rect">
            <a:avLst/>
          </a:prstGeom>
          <a:solidFill>
            <a:srgbClr val="CCFFCC"/>
          </a:solidFill>
        </p:spPr>
        <p:txBody>
          <a:bodyPr wrap="square" rtlCol="0">
            <a:spAutoFit/>
          </a:bodyPr>
          <a:lstStyle/>
          <a:p>
            <a:r>
              <a:rPr lang="en-US" sz="2000" b="1" dirty="0"/>
              <a:t>TIMING/VIDEO</a:t>
            </a:r>
          </a:p>
          <a:p>
            <a:r>
              <a:rPr lang="en-US" sz="2000" b="1" dirty="0"/>
              <a:t>Remove auto-advancing after creating a video version:</a:t>
            </a:r>
          </a:p>
          <a:p>
            <a:endParaRPr lang="en-US" sz="2000" b="1" dirty="0"/>
          </a:p>
          <a:p>
            <a:r>
              <a:rPr lang="en-US" sz="2000" b="1" dirty="0"/>
              <a:t>On/Off:</a:t>
            </a:r>
          </a:p>
          <a:p>
            <a:r>
              <a:rPr lang="en-US" sz="2000" dirty="0"/>
              <a:t>In the tabs (not menu): “Slide Show” </a:t>
            </a:r>
          </a:p>
          <a:p>
            <a:r>
              <a:rPr lang="en-US" sz="2000" dirty="0"/>
              <a:t>[X] Play Narrations</a:t>
            </a:r>
          </a:p>
          <a:p>
            <a:r>
              <a:rPr lang="en-US" sz="2000" dirty="0"/>
              <a:t>[X] Use Timings</a:t>
            </a:r>
          </a:p>
          <a:p>
            <a:r>
              <a:rPr lang="en-US" sz="2000" dirty="0"/>
              <a:t>[  ] Show Media Controls</a:t>
            </a:r>
          </a:p>
          <a:p>
            <a:endParaRPr lang="en-US" sz="2000" dirty="0"/>
          </a:p>
          <a:p>
            <a:r>
              <a:rPr lang="en-US" sz="2000" b="1" dirty="0"/>
              <a:t>Clear the timings completely:</a:t>
            </a:r>
          </a:p>
          <a:p>
            <a:r>
              <a:rPr lang="en-US" sz="2000" dirty="0"/>
              <a:t>Select all the slides</a:t>
            </a:r>
          </a:p>
          <a:p>
            <a:r>
              <a:rPr lang="en-US" sz="2000" dirty="0"/>
              <a:t>Right click a slide &gt; “Slide Transition…”</a:t>
            </a:r>
          </a:p>
          <a:p>
            <a:r>
              <a:rPr lang="en-US" sz="2000" dirty="0"/>
              <a:t>In the “Advance slide” section uncheck “Automatically after”</a:t>
            </a:r>
          </a:p>
        </p:txBody>
      </p:sp>
      <p:sp>
        <p:nvSpPr>
          <p:cNvPr id="9" name="Title 1"/>
          <p:cNvSpPr txBox="1">
            <a:spLocks/>
          </p:cNvSpPr>
          <p:nvPr/>
        </p:nvSpPr>
        <p:spPr>
          <a:xfrm>
            <a:off x="685801" y="1868237"/>
            <a:ext cx="7887112" cy="2934475"/>
          </a:xfrm>
          <a:prstGeom prst="rect">
            <a:avLst/>
          </a:prstGeom>
          <a:effectLst>
            <a:glow rad="63500">
              <a:schemeClr val="bg1">
                <a:alpha val="40000"/>
              </a:schemeClr>
            </a:glow>
          </a:effectLst>
        </p:spPr>
        <p:txBody>
          <a:bodyPr vert="horz" lIns="91440" tIns="45720" rIns="91440" bIns="45720" rtlCol="0" anchor="ctr">
            <a:noAutofit/>
          </a:bodyPr>
          <a:lstStyle>
            <a:lvl1pPr algn="l" defTabSz="457200" rtl="0" eaLnBrk="1" latinLnBrk="0" hangingPunct="1">
              <a:spcBef>
                <a:spcPct val="0"/>
              </a:spcBef>
              <a:buNone/>
              <a:defRPr sz="4200" kern="1200">
                <a:solidFill>
                  <a:schemeClr val="tx1"/>
                </a:solidFill>
                <a:latin typeface="Palatino Linotype"/>
                <a:ea typeface="+mj-ea"/>
                <a:cs typeface="Palatino Linotype"/>
              </a:defRPr>
            </a:lvl1pPr>
          </a:lstStyle>
          <a:p>
            <a:r>
              <a:rPr lang="en-US" sz="2000" dirty="0" smtClean="0">
                <a:solidFill>
                  <a:srgbClr val="FFFFFF"/>
                </a:solidFill>
              </a:rPr>
              <a:t>The complete guide to</a:t>
            </a:r>
            <a:r>
              <a:rPr lang="en-US" sz="1600" dirty="0" smtClean="0">
                <a:solidFill>
                  <a:srgbClr val="FFFFFF"/>
                </a:solidFill>
              </a:rPr>
              <a:t/>
            </a:r>
            <a:br>
              <a:rPr lang="en-US" sz="1600" dirty="0" smtClean="0">
                <a:solidFill>
                  <a:srgbClr val="FFFFFF"/>
                </a:solidFill>
              </a:rPr>
            </a:br>
            <a:r>
              <a:rPr lang="en-US" sz="4800" dirty="0" smtClean="0">
                <a:solidFill>
                  <a:srgbClr val="FFFFFF"/>
                </a:solidFill>
              </a:rPr>
              <a:t>Designing Mobile</a:t>
            </a:r>
            <a:br>
              <a:rPr lang="en-US" sz="4800" dirty="0" smtClean="0">
                <a:solidFill>
                  <a:srgbClr val="FFFFFF"/>
                </a:solidFill>
              </a:rPr>
            </a:br>
            <a:r>
              <a:rPr lang="en-US" sz="4800" dirty="0" smtClean="0">
                <a:solidFill>
                  <a:srgbClr val="FFFFFF"/>
                </a:solidFill>
              </a:rPr>
              <a:t>User Experiences</a:t>
            </a:r>
            <a:br>
              <a:rPr lang="en-US" sz="4800" dirty="0" smtClean="0">
                <a:solidFill>
                  <a:srgbClr val="FFFFFF"/>
                </a:solidFill>
              </a:rPr>
            </a:br>
            <a:r>
              <a:rPr lang="en-US" sz="2000" dirty="0" smtClean="0">
                <a:solidFill>
                  <a:srgbClr val="FFFFFF"/>
                </a:solidFill>
              </a:rPr>
              <a:t/>
            </a:r>
            <a:br>
              <a:rPr lang="en-US" sz="2000" dirty="0" smtClean="0">
                <a:solidFill>
                  <a:srgbClr val="FFFFFF"/>
                </a:solidFill>
              </a:rPr>
            </a:br>
            <a:r>
              <a:rPr lang="en-US" sz="3200" i="1" dirty="0">
                <a:solidFill>
                  <a:schemeClr val="bg1"/>
                </a:solidFill>
              </a:rPr>
              <a:t>1) The phones are here to stay</a:t>
            </a:r>
            <a:br>
              <a:rPr lang="en-US" sz="3200" i="1" dirty="0">
                <a:solidFill>
                  <a:schemeClr val="bg1"/>
                </a:solidFill>
              </a:rPr>
            </a:br>
            <a:r>
              <a:rPr lang="en-US" sz="3200" i="1" dirty="0">
                <a:solidFill>
                  <a:schemeClr val="bg1"/>
                </a:solidFill>
              </a:rPr>
              <a:t>    </a:t>
            </a:r>
            <a:r>
              <a:rPr lang="en-US" sz="3200" b="1" i="1" dirty="0">
                <a:solidFill>
                  <a:schemeClr val="bg1"/>
                </a:solidFill>
              </a:rPr>
              <a:t> </a:t>
            </a:r>
            <a:r>
              <a:rPr lang="en-US" sz="3200" b="1" dirty="0" smtClean="0">
                <a:solidFill>
                  <a:schemeClr val="bg1"/>
                </a:solidFill>
                <a:latin typeface="Akzidenz Grotesk BE"/>
                <a:cs typeface="Akzidenz Grotesk BE"/>
              </a:rPr>
              <a:t>Resources</a:t>
            </a:r>
            <a:endParaRPr lang="en-US" sz="3200" dirty="0">
              <a:solidFill>
                <a:srgbClr val="FFFFFF"/>
              </a:solidFill>
            </a:endParaRPr>
          </a:p>
        </p:txBody>
      </p:sp>
      <p:sp>
        <p:nvSpPr>
          <p:cNvPr id="10" name="Subtitle 2"/>
          <p:cNvSpPr txBox="1">
            <a:spLocks/>
          </p:cNvSpPr>
          <p:nvPr/>
        </p:nvSpPr>
        <p:spPr>
          <a:xfrm>
            <a:off x="685801" y="5031631"/>
            <a:ext cx="5083581" cy="92178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600" kern="1200">
                <a:solidFill>
                  <a:schemeClr val="bg1"/>
                </a:solidFill>
                <a:latin typeface="Palatino"/>
                <a:ea typeface="+mn-ea"/>
                <a:cs typeface="Palatino"/>
              </a:defRPr>
            </a:lvl1pPr>
            <a:lvl2pPr marL="4572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2pPr>
            <a:lvl3pPr marL="9144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3pPr>
            <a:lvl4pPr marL="13716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4pPr>
            <a:lvl5pPr marL="18288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smtClean="0"/>
              <a:t>@shoobe01</a:t>
            </a:r>
          </a:p>
          <a:p>
            <a:r>
              <a:rPr lang="en-US" sz="2000" smtClean="0"/>
              <a:t>4ourth.com</a:t>
            </a:r>
            <a:endParaRPr lang="en-US" i="1" dirty="0"/>
          </a:p>
        </p:txBody>
      </p:sp>
    </p:spTree>
    <p:extLst>
      <p:ext uri="{BB962C8B-B14F-4D97-AF65-F5344CB8AC3E}">
        <p14:creationId xmlns:p14="http://schemas.microsoft.com/office/powerpoint/2010/main" val="221900256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154984"/>
          </a:xfrm>
          <a:prstGeom prst="rect">
            <a:avLst/>
          </a:prstGeom>
          <a:noFill/>
        </p:spPr>
        <p:txBody>
          <a:bodyPr wrap="square" rtlCol="0">
            <a:spAutoFit/>
          </a:bodyPr>
          <a:lstStyle/>
          <a:p>
            <a:r>
              <a:rPr lang="en-US" sz="3200" dirty="0">
                <a:solidFill>
                  <a:srgbClr val="F2806C"/>
                </a:solidFill>
                <a:latin typeface="Palatino"/>
                <a:cs typeface="Palatino"/>
              </a:rPr>
              <a:t>The Rise of the Mobile-Only </a:t>
            </a:r>
            <a:r>
              <a:rPr lang="en-US" sz="3200" dirty="0" smtClean="0">
                <a:solidFill>
                  <a:srgbClr val="F2806C"/>
                </a:solidFill>
                <a:latin typeface="Palatino"/>
                <a:cs typeface="Palatino"/>
              </a:rPr>
              <a:t>User</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http://blogs.hbr.org/2013/05/the-rise-of-the-mobile-only-us</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a:solidFill>
                  <a:schemeClr val="bg1"/>
                </a:solidFill>
                <a:latin typeface="Akzidenz Grotesk BE"/>
                <a:cs typeface="Akzidenz Grotesk BE"/>
              </a:rPr>
              <a:t>Karen </a:t>
            </a:r>
            <a:r>
              <a:rPr lang="en-US" sz="2000" dirty="0" err="1" smtClean="0">
                <a:solidFill>
                  <a:schemeClr val="bg1"/>
                </a:solidFill>
                <a:latin typeface="Akzidenz Grotesk BE"/>
                <a:cs typeface="Akzidenz Grotesk BE"/>
              </a:rPr>
              <a:t>McGrane</a:t>
            </a:r>
            <a:r>
              <a:rPr lang="en-US" sz="2000" dirty="0" smtClean="0">
                <a:solidFill>
                  <a:schemeClr val="bg1"/>
                </a:solidFill>
                <a:latin typeface="Akzidenz Grotesk BE"/>
                <a:cs typeface="Akzidenz Grotesk BE"/>
              </a:rPr>
              <a:t> (one of those people you should listen to) shares the drivers behind my contention that it’s a mostly-mobile world, and you need to forget that you are issued a desktop or laptop at work. Just one bit:</a:t>
            </a:r>
          </a:p>
          <a:p>
            <a:pPr>
              <a:buClr>
                <a:srgbClr val="E9213C"/>
              </a:buClr>
            </a:pPr>
            <a:endParaRPr lang="en-US" sz="2000" dirty="0" smtClean="0">
              <a:solidFill>
                <a:schemeClr val="bg1"/>
              </a:solidFill>
              <a:latin typeface="Akzidenz Grotesk BE"/>
              <a:cs typeface="Akzidenz Grotesk BE"/>
            </a:endParaRPr>
          </a:p>
          <a:p>
            <a:pPr>
              <a:buClr>
                <a:srgbClr val="E9213C"/>
              </a:buClr>
            </a:pPr>
            <a:r>
              <a:rPr lang="en-US" i="1" dirty="0">
                <a:solidFill>
                  <a:schemeClr val="bg1"/>
                </a:solidFill>
                <a:latin typeface="Akzidenz Grotesk BE"/>
                <a:cs typeface="Akzidenz Grotesk BE"/>
              </a:rPr>
              <a:t>Young adults: 50 percent of teen smartphone owners, aged 12-17, say they use the internet mostly on their cell phone, according to a 2013 Pew Internet report on Teens and Technology. Similarly, 45 percent of young adults aged 18-29 reported in 2012 that they mostly go online with a mobile device</a:t>
            </a:r>
            <a:r>
              <a:rPr lang="en-US" i="1" dirty="0" smtClean="0">
                <a:solidFill>
                  <a:schemeClr val="bg1"/>
                </a:solidFill>
                <a:latin typeface="Akzidenz Grotesk BE"/>
                <a:cs typeface="Akzidenz Grotesk BE"/>
              </a:rPr>
              <a:t>.</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And this is from 2013. It’s more mobile every day.</a:t>
            </a:r>
            <a:endParaRPr lang="en-US" sz="2000" dirty="0">
              <a:solidFill>
                <a:srgbClr val="FFFFFF"/>
              </a:solidFill>
              <a:latin typeface="Akzidenz Grotesk BE"/>
              <a:cs typeface="Akzidenz Grotesk BE"/>
            </a:endParaRPr>
          </a:p>
        </p:txBody>
      </p:sp>
    </p:spTree>
    <p:extLst>
      <p:ext uri="{BB962C8B-B14F-4D97-AF65-F5344CB8AC3E}">
        <p14:creationId xmlns:p14="http://schemas.microsoft.com/office/powerpoint/2010/main" val="1213934003"/>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462760"/>
          </a:xfrm>
          <a:prstGeom prst="rect">
            <a:avLst/>
          </a:prstGeom>
          <a:noFill/>
        </p:spPr>
        <p:txBody>
          <a:bodyPr wrap="square" rtlCol="0">
            <a:spAutoFit/>
          </a:bodyPr>
          <a:lstStyle/>
          <a:p>
            <a:r>
              <a:rPr lang="en-US" sz="3200" dirty="0">
                <a:solidFill>
                  <a:srgbClr val="F2806C"/>
                </a:solidFill>
                <a:latin typeface="Palatino"/>
                <a:cs typeface="Palatino"/>
              </a:rPr>
              <a:t>Phone Subsidy for Poor Could Expand to Include Broadband</a:t>
            </a:r>
            <a:endParaRPr lang="en-US" sz="3200" dirty="0" smtClean="0">
              <a:solidFill>
                <a:srgbClr val="F2806C"/>
              </a:solidFill>
              <a:latin typeface="Palatino"/>
              <a:cs typeface="Palatino"/>
            </a:endParaRP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a:t>
            </a:r>
            <a:r>
              <a:rPr lang="en-US" sz="2000" dirty="0" smtClean="0">
                <a:solidFill>
                  <a:schemeClr val="accent6">
                    <a:lumMod val="75000"/>
                  </a:schemeClr>
                </a:solidFill>
                <a:latin typeface="Akzidenz Grotesk BE"/>
                <a:cs typeface="Akzidenz Grotesk BE"/>
                <a:hlinkClick r:id="rId3"/>
              </a:rPr>
              <a:t>www.wsj.com/articles/phone-subsidy-for-poor-could-expand-to-include-broadband-1457460517</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a:solidFill>
                  <a:schemeClr val="bg1"/>
                </a:solidFill>
                <a:latin typeface="Akzidenz Grotesk BE"/>
                <a:cs typeface="Akzidenz Grotesk BE"/>
              </a:rPr>
              <a:t>I</a:t>
            </a:r>
            <a:r>
              <a:rPr lang="en-US" sz="2000" dirty="0" smtClean="0">
                <a:solidFill>
                  <a:schemeClr val="bg1"/>
                </a:solidFill>
                <a:latin typeface="Akzidenz Grotesk BE"/>
                <a:cs typeface="Akzidenz Grotesk BE"/>
              </a:rPr>
              <a:t>n the US they are thinking of expanding the lifeline coverage (free minimal home phone for safety, etc.) to not just mobiles, but the internet. Every nerd assumes cable modems, I assume mobile phones with internet coverage will count also.  </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WSJ is being all paywall to me today, but there is a great quote about the internet being required to participate in the economy now, but 20% cannot afford it.  </a:t>
            </a:r>
            <a:endParaRPr lang="en-US" sz="2000" dirty="0">
              <a:solidFill>
                <a:srgbClr val="FFFFFF"/>
              </a:solidFill>
              <a:latin typeface="Akzidenz Grotesk BE"/>
              <a:cs typeface="Akzidenz Grotesk BE"/>
            </a:endParaRPr>
          </a:p>
        </p:txBody>
      </p:sp>
    </p:spTree>
    <p:extLst>
      <p:ext uri="{BB962C8B-B14F-4D97-AF65-F5344CB8AC3E}">
        <p14:creationId xmlns:p14="http://schemas.microsoft.com/office/powerpoint/2010/main" val="294394885"/>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847207"/>
          </a:xfrm>
          <a:prstGeom prst="rect">
            <a:avLst/>
          </a:prstGeom>
          <a:noFill/>
        </p:spPr>
        <p:txBody>
          <a:bodyPr wrap="square" rtlCol="0">
            <a:spAutoFit/>
          </a:bodyPr>
          <a:lstStyle/>
          <a:p>
            <a:r>
              <a:rPr lang="en-US" sz="3200" dirty="0">
                <a:solidFill>
                  <a:srgbClr val="F2806C"/>
                </a:solidFill>
                <a:latin typeface="Palatino"/>
                <a:cs typeface="Palatino"/>
              </a:rPr>
              <a:t>The Demographics of Device Ownership</a:t>
            </a:r>
            <a:endParaRPr lang="en-US" sz="3200" dirty="0" smtClean="0">
              <a:solidFill>
                <a:srgbClr val="F2806C"/>
              </a:solidFill>
              <a:latin typeface="Palatino"/>
              <a:cs typeface="Palatino"/>
            </a:endParaRP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a:t>
            </a:r>
            <a:r>
              <a:rPr lang="en-US" sz="2000" dirty="0" smtClean="0">
                <a:solidFill>
                  <a:schemeClr val="accent6">
                    <a:lumMod val="75000"/>
                  </a:schemeClr>
                </a:solidFill>
                <a:latin typeface="Akzidenz Grotesk BE"/>
                <a:cs typeface="Akzidenz Grotesk BE"/>
                <a:hlinkClick r:id="rId3"/>
              </a:rPr>
              <a:t>www.pewinternet.org</a:t>
            </a:r>
            <a:r>
              <a:rPr lang="en-US" sz="2000" smtClean="0">
                <a:solidFill>
                  <a:schemeClr val="accent6">
                    <a:lumMod val="75000"/>
                  </a:schemeClr>
                </a:solidFill>
                <a:latin typeface="Akzidenz Grotesk BE"/>
                <a:cs typeface="Akzidenz Grotesk BE"/>
                <a:hlinkClick r:id="rId3"/>
              </a:rPr>
              <a:t>/2015/10/29/the-demographics-of-device-ownership</a:t>
            </a:r>
            <a:endParaRPr lang="en-US" sz="2000" smtClean="0">
              <a:solidFill>
                <a:schemeClr val="accent6">
                  <a:lumMod val="75000"/>
                </a:schemeClr>
              </a:solidFill>
              <a:latin typeface="Akzidenz Grotesk BE"/>
              <a:cs typeface="Akzidenz Grotesk BE"/>
            </a:endParaRPr>
          </a:p>
          <a:p>
            <a:pPr>
              <a:buClr>
                <a:srgbClr val="E9213C"/>
              </a:buClr>
            </a:pPr>
            <a:r>
              <a:rPr lang="en-US" sz="2000" smtClean="0">
                <a:solidFill>
                  <a:schemeClr val="bg1"/>
                </a:solidFill>
                <a:latin typeface="Akzidenz Grotesk BE"/>
                <a:cs typeface="Akzidenz Grotesk BE"/>
              </a:rPr>
              <a:t>Even </a:t>
            </a:r>
            <a:r>
              <a:rPr lang="en-US" sz="2000" dirty="0">
                <a:solidFill>
                  <a:schemeClr val="bg1"/>
                </a:solidFill>
                <a:latin typeface="Akzidenz Grotesk BE"/>
                <a:cs typeface="Akzidenz Grotesk BE"/>
              </a:rPr>
              <a:t>in the lowest penetration segments, practically everyone has a mobile phone</a:t>
            </a:r>
            <a:r>
              <a:rPr lang="en-US" sz="2000" dirty="0" smtClean="0">
                <a:solidFill>
                  <a:schemeClr val="bg1"/>
                </a:solidFill>
                <a:latin typeface="Akzidenz Grotesk BE"/>
                <a:cs typeface="Akzidenz Grotesk BE"/>
              </a:rPr>
              <a:t>.</a:t>
            </a:r>
          </a:p>
          <a:p>
            <a:pPr>
              <a:buClr>
                <a:srgbClr val="E9213C"/>
              </a:buClr>
            </a:pPr>
            <a:r>
              <a:rPr lang="en-US" i="1" dirty="0">
                <a:solidFill>
                  <a:schemeClr val="bg1"/>
                </a:solidFill>
                <a:latin typeface="Akzidenz Grotesk BE"/>
                <a:cs typeface="Akzidenz Grotesk BE"/>
              </a:rPr>
              <a:t>Some 78% of adults ages 65 and older own a cellphone, compared with 98% of 18- to 29-year-olds. Lower-income adults are less likely to own a cellphone. Rural residents are slightly less likely than urban and suburban residents to have cellphones. Still, nearly nine-in-ten rural residents (87%) have them.</a:t>
            </a:r>
            <a:endParaRPr lang="en-US" i="1" dirty="0" smtClean="0">
              <a:solidFill>
                <a:schemeClr val="bg1"/>
              </a:solidFill>
              <a:latin typeface="Akzidenz Grotesk BE"/>
              <a:cs typeface="Akzidenz Grotesk BE"/>
            </a:endParaRPr>
          </a:p>
          <a:p>
            <a:pPr>
              <a:buClr>
                <a:srgbClr val="E9213C"/>
              </a:buClr>
            </a:pPr>
            <a:endParaRPr lang="en-US" sz="2000" dirty="0" smtClean="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Lots of other stats in there, so good data for tablets, </a:t>
            </a:r>
            <a:r>
              <a:rPr lang="en-US" sz="2000" dirty="0" err="1" smtClean="0">
                <a:solidFill>
                  <a:schemeClr val="bg1"/>
                </a:solidFill>
                <a:latin typeface="Akzidenz Grotesk BE"/>
                <a:cs typeface="Akzidenz Grotesk BE"/>
              </a:rPr>
              <a:t>eReaders</a:t>
            </a:r>
            <a:r>
              <a:rPr lang="en-US" sz="2000" dirty="0" smtClean="0">
                <a:solidFill>
                  <a:schemeClr val="bg1"/>
                </a:solidFill>
                <a:latin typeface="Akzidenz Grotesk BE"/>
                <a:cs typeface="Akzidenz Grotesk BE"/>
              </a:rPr>
              <a:t> and more. </a:t>
            </a:r>
            <a:endParaRPr lang="en-US" sz="2000" dirty="0">
              <a:solidFill>
                <a:schemeClr val="bg1"/>
              </a:solidFill>
              <a:latin typeface="Akzidenz Grotesk BE"/>
              <a:cs typeface="Akzidenz Grotesk BE"/>
            </a:endParaRPr>
          </a:p>
        </p:txBody>
      </p:sp>
    </p:spTree>
    <p:extLst>
      <p:ext uri="{BB962C8B-B14F-4D97-AF65-F5344CB8AC3E}">
        <p14:creationId xmlns:p14="http://schemas.microsoft.com/office/powerpoint/2010/main" val="2120174657"/>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154983"/>
          </a:xfrm>
          <a:prstGeom prst="rect">
            <a:avLst/>
          </a:prstGeom>
          <a:noFill/>
        </p:spPr>
        <p:txBody>
          <a:bodyPr wrap="square" rtlCol="0">
            <a:spAutoFit/>
          </a:bodyPr>
          <a:lstStyle/>
          <a:p>
            <a:r>
              <a:rPr lang="en-US" sz="3200" dirty="0">
                <a:solidFill>
                  <a:srgbClr val="F2806C"/>
                </a:solidFill>
                <a:latin typeface="Palatino"/>
                <a:cs typeface="Palatino"/>
              </a:rPr>
              <a:t>50 Astonishing Mobile Search Stats and Why You Should </a:t>
            </a:r>
            <a:r>
              <a:rPr lang="en-US" sz="3200" dirty="0" smtClean="0">
                <a:solidFill>
                  <a:srgbClr val="F2806C"/>
                </a:solidFill>
                <a:latin typeface="Palatino"/>
                <a:cs typeface="Palatino"/>
              </a:rPr>
              <a:t>Care</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http://www.cision.com/us/2013/06/50-mobile-search-stats-and-why-you-should-care</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Once you have read the other resources, you won’t be as astonished by most of these, but it’s a nice collection of them, and may be better to share with some clients/bosses/coworkers than making them dig into the more original sources. </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A few of these are from sources I don’t otherwise use, so it’s still good data. Give it a glance.</a:t>
            </a:r>
            <a:endParaRPr lang="en-US" dirty="0">
              <a:solidFill>
                <a:srgbClr val="FFFFFF"/>
              </a:solidFill>
              <a:latin typeface="Akzidenz Grotesk BE"/>
              <a:cs typeface="Akzidenz Grotesk BE"/>
            </a:endParaRPr>
          </a:p>
        </p:txBody>
      </p:sp>
    </p:spTree>
    <p:extLst>
      <p:ext uri="{BB962C8B-B14F-4D97-AF65-F5344CB8AC3E}">
        <p14:creationId xmlns:p14="http://schemas.microsoft.com/office/powerpoint/2010/main" val="4060418844"/>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000548"/>
          </a:xfrm>
          <a:prstGeom prst="rect">
            <a:avLst/>
          </a:prstGeom>
          <a:noFill/>
        </p:spPr>
        <p:txBody>
          <a:bodyPr wrap="square" rtlCol="0">
            <a:spAutoFit/>
          </a:bodyPr>
          <a:lstStyle/>
          <a:p>
            <a:r>
              <a:rPr lang="en-US" sz="3200" dirty="0">
                <a:solidFill>
                  <a:srgbClr val="F2806C"/>
                </a:solidFill>
                <a:latin typeface="Palatino"/>
                <a:cs typeface="Palatino"/>
              </a:rPr>
              <a:t>Mobile Opens Hit 51%; Android Claims #3 </a:t>
            </a:r>
            <a:r>
              <a:rPr lang="en-US" sz="3200" dirty="0" smtClean="0">
                <a:solidFill>
                  <a:srgbClr val="F2806C"/>
                </a:solidFill>
                <a:latin typeface="Palatino"/>
                <a:cs typeface="Palatino"/>
              </a:rPr>
              <a:t>Spot</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https://litmus.com/blog/mobile-opens-hit-51-percent-android-claims-number-3-</a:t>
            </a:r>
            <a:r>
              <a:rPr lang="en-US" sz="2000" dirty="0" smtClean="0">
                <a:solidFill>
                  <a:schemeClr val="accent6">
                    <a:lumMod val="75000"/>
                  </a:schemeClr>
                </a:solidFill>
                <a:latin typeface="Akzidenz Grotesk BE"/>
                <a:cs typeface="Akzidenz Grotesk BE"/>
                <a:hlinkClick r:id="rId3"/>
              </a:rPr>
              <a:t>spot</a:t>
            </a:r>
            <a:endParaRPr lang="en-US" i="1" dirty="0">
              <a:solidFill>
                <a:srgbClr val="FFFFFF"/>
              </a:solidFill>
              <a:latin typeface="Akzidenz Grotesk BE"/>
              <a:cs typeface="Akzidenz Grotesk BE"/>
            </a:endParaRPr>
          </a:p>
        </p:txBody>
      </p:sp>
      <p:pic>
        <p:nvPicPr>
          <p:cNvPr id="2" name="Picture 1"/>
          <p:cNvPicPr>
            <a:picLocks noChangeAspect="1"/>
          </p:cNvPicPr>
          <p:nvPr/>
        </p:nvPicPr>
        <p:blipFill>
          <a:blip r:embed="rId4"/>
          <a:stretch>
            <a:fillRect/>
          </a:stretch>
        </p:blipFill>
        <p:spPr>
          <a:xfrm>
            <a:off x="5144614" y="3521012"/>
            <a:ext cx="3722772" cy="1985669"/>
          </a:xfrm>
          <a:prstGeom prst="rect">
            <a:avLst/>
          </a:prstGeom>
        </p:spPr>
      </p:pic>
      <p:sp>
        <p:nvSpPr>
          <p:cNvPr id="5" name="TextBox 4"/>
          <p:cNvSpPr txBox="1"/>
          <p:nvPr/>
        </p:nvSpPr>
        <p:spPr>
          <a:xfrm>
            <a:off x="450734" y="3521012"/>
            <a:ext cx="4693879" cy="3231654"/>
          </a:xfrm>
          <a:prstGeom prst="rect">
            <a:avLst/>
          </a:prstGeom>
          <a:noFill/>
        </p:spPr>
        <p:txBody>
          <a:bodyPr wrap="square" rtlCol="0">
            <a:spAutoFit/>
          </a:bodyPr>
          <a:lstStyle/>
          <a:p>
            <a:pPr>
              <a:buClr>
                <a:srgbClr val="E9213C"/>
              </a:buClr>
            </a:pPr>
            <a:r>
              <a:rPr lang="en-US" sz="2000" dirty="0" smtClean="0">
                <a:solidFill>
                  <a:schemeClr val="bg1"/>
                </a:solidFill>
                <a:latin typeface="Akzidenz Grotesk BE"/>
                <a:cs typeface="Akzidenz Grotesk BE"/>
              </a:rPr>
              <a:t>One of those from 2013 we should probably find new stats for, but the trend is solid:</a:t>
            </a:r>
          </a:p>
          <a:p>
            <a:pPr>
              <a:buClr>
                <a:srgbClr val="E9213C"/>
              </a:buClr>
            </a:pPr>
            <a:endParaRPr lang="en-US" dirty="0">
              <a:solidFill>
                <a:srgbClr val="FFFFFF"/>
              </a:solidFill>
              <a:latin typeface="Akzidenz Grotesk BE"/>
              <a:cs typeface="Akzidenz Grotesk BE"/>
            </a:endParaRPr>
          </a:p>
          <a:p>
            <a:pPr>
              <a:buClr>
                <a:srgbClr val="E9213C"/>
              </a:buClr>
            </a:pPr>
            <a:r>
              <a:rPr lang="en-US" i="1" dirty="0">
                <a:solidFill>
                  <a:srgbClr val="FFFFFF"/>
                </a:solidFill>
                <a:latin typeface="Akzidenz Grotesk BE"/>
                <a:cs typeface="Akzidenz Grotesk BE"/>
              </a:rPr>
              <a:t>It’s official: mobile now accounts for the majority of email opens, with a 51% share. That’s an increase of three percentage points since the previous record of 48% from September and October. Desktop opens now make up 31% of opens, while webmail has dipped to 18%.</a:t>
            </a:r>
          </a:p>
        </p:txBody>
      </p:sp>
    </p:spTree>
    <p:extLst>
      <p:ext uri="{BB962C8B-B14F-4D97-AF65-F5344CB8AC3E}">
        <p14:creationId xmlns:p14="http://schemas.microsoft.com/office/powerpoint/2010/main" val="1450121964"/>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1508105"/>
          </a:xfrm>
          <a:prstGeom prst="rect">
            <a:avLst/>
          </a:prstGeom>
          <a:noFill/>
        </p:spPr>
        <p:txBody>
          <a:bodyPr wrap="square" rtlCol="0">
            <a:spAutoFit/>
          </a:bodyPr>
          <a:lstStyle/>
          <a:p>
            <a:r>
              <a:rPr lang="en-US" sz="3200" dirty="0" smtClean="0">
                <a:solidFill>
                  <a:srgbClr val="F2806C"/>
                </a:solidFill>
                <a:latin typeface="Palatino"/>
                <a:cs typeface="Palatino"/>
              </a:rPr>
              <a:t>Browsers are another platform</a:t>
            </a:r>
            <a:endParaRPr lang="en-US" sz="3200" dirty="0" smtClean="0">
              <a:solidFill>
                <a:srgbClr val="F2806C"/>
              </a:solidFill>
              <a:latin typeface="Palatino"/>
              <a:cs typeface="Palatino"/>
            </a:endParaRP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a:t>
            </a:r>
            <a:r>
              <a:rPr lang="en-US" sz="2000" dirty="0" smtClean="0">
                <a:solidFill>
                  <a:schemeClr val="accent6">
                    <a:lumMod val="75000"/>
                  </a:schemeClr>
                </a:solidFill>
                <a:latin typeface="Akzidenz Grotesk BE"/>
                <a:cs typeface="Akzidenz Grotesk BE"/>
                <a:hlinkClick r:id="rId3"/>
              </a:rPr>
              <a:t>www.businesswire.com/news/home/20161116005308/en/Report-Shows-720x1280-Smartphone-Screen-Resolution</a:t>
            </a:r>
            <a:endParaRPr lang="en-US" sz="2000" dirty="0" smtClean="0">
              <a:solidFill>
                <a:schemeClr val="accent6">
                  <a:lumMod val="75000"/>
                </a:schemeClr>
              </a:solidFill>
              <a:latin typeface="Akzidenz Grotesk BE"/>
              <a:cs typeface="Akzidenz Grotesk BE"/>
            </a:endParaRPr>
          </a:p>
        </p:txBody>
      </p:sp>
      <p:sp>
        <p:nvSpPr>
          <p:cNvPr id="5" name="TextBox 4"/>
          <p:cNvSpPr txBox="1"/>
          <p:nvPr/>
        </p:nvSpPr>
        <p:spPr>
          <a:xfrm>
            <a:off x="450734" y="3521012"/>
            <a:ext cx="8150341" cy="2369880"/>
          </a:xfrm>
          <a:prstGeom prst="rect">
            <a:avLst/>
          </a:prstGeom>
          <a:noFill/>
        </p:spPr>
        <p:txBody>
          <a:bodyPr wrap="square" rtlCol="0">
            <a:spAutoFit/>
          </a:bodyPr>
          <a:lstStyle/>
          <a:p>
            <a:pPr>
              <a:buClr>
                <a:srgbClr val="E9213C"/>
              </a:buClr>
            </a:pPr>
            <a:r>
              <a:rPr lang="en-US" sz="2000" dirty="0" smtClean="0">
                <a:solidFill>
                  <a:schemeClr val="bg1"/>
                </a:solidFill>
                <a:latin typeface="Akzidenz Grotesk BE"/>
                <a:cs typeface="Akzidenz Grotesk BE"/>
              </a:rPr>
              <a:t>Lots of stats here, lots we do not care about like screen resolution. But check this out: </a:t>
            </a:r>
            <a:endParaRPr lang="en-US" sz="2000" dirty="0" smtClean="0">
              <a:solidFill>
                <a:schemeClr val="bg1"/>
              </a:solidFill>
              <a:latin typeface="Akzidenz Grotesk BE"/>
              <a:cs typeface="Akzidenz Grotesk BE"/>
            </a:endParaRPr>
          </a:p>
          <a:p>
            <a:pPr>
              <a:buClr>
                <a:srgbClr val="E9213C"/>
              </a:buClr>
            </a:pPr>
            <a:endParaRPr lang="en-US" dirty="0">
              <a:solidFill>
                <a:srgbClr val="FFFFFF"/>
              </a:solidFill>
              <a:latin typeface="Akzidenz Grotesk BE"/>
              <a:cs typeface="Akzidenz Grotesk BE"/>
            </a:endParaRPr>
          </a:p>
          <a:p>
            <a:pPr>
              <a:buClr>
                <a:srgbClr val="E9213C"/>
              </a:buClr>
            </a:pPr>
            <a:r>
              <a:rPr lang="en-US" i="1" dirty="0">
                <a:solidFill>
                  <a:srgbClr val="FFFFFF"/>
                </a:solidFill>
                <a:latin typeface="Akzidenz Grotesk BE"/>
                <a:cs typeface="Akzidenz Grotesk BE"/>
              </a:rPr>
              <a:t>Samsung Browser is now the third most used mobile browser worldwide, after Safari and Chrome </a:t>
            </a:r>
            <a:r>
              <a:rPr lang="en-US" i="1" dirty="0" smtClean="0">
                <a:solidFill>
                  <a:srgbClr val="FFFFFF"/>
                </a:solidFill>
                <a:latin typeface="Akzidenz Grotesk BE"/>
                <a:cs typeface="Akzidenz Grotesk BE"/>
              </a:rPr>
              <a:t>Mobile</a:t>
            </a:r>
          </a:p>
          <a:p>
            <a:pPr>
              <a:buClr>
                <a:srgbClr val="E9213C"/>
              </a:buClr>
            </a:pPr>
            <a:endParaRPr lang="en-US" i="1" dirty="0">
              <a:solidFill>
                <a:srgbClr val="FFFFFF"/>
              </a:solidFill>
              <a:latin typeface="Akzidenz Grotesk BE"/>
              <a:cs typeface="Akzidenz Grotesk BE"/>
            </a:endParaRPr>
          </a:p>
          <a:p>
            <a:pPr>
              <a:buClr>
                <a:srgbClr val="E9213C"/>
              </a:buClr>
            </a:pPr>
            <a:r>
              <a:rPr lang="en-US" dirty="0" smtClean="0">
                <a:solidFill>
                  <a:srgbClr val="FFFFFF"/>
                </a:solidFill>
                <a:latin typeface="Akzidenz Grotesk BE"/>
                <a:cs typeface="Akzidenz Grotesk BE"/>
              </a:rPr>
              <a:t>It’s not a fight between Mobile Safari and Chrome Android. The OEM overlays are critical and change behaviors a lot. Are you testing on Samsung Browser?</a:t>
            </a:r>
            <a:endParaRPr lang="en-US" dirty="0">
              <a:solidFill>
                <a:srgbClr val="FFFFFF"/>
              </a:solidFill>
              <a:latin typeface="Akzidenz Grotesk BE"/>
              <a:cs typeface="Akzidenz Grotesk BE"/>
            </a:endParaRPr>
          </a:p>
        </p:txBody>
      </p:sp>
    </p:spTree>
    <p:extLst>
      <p:ext uri="{BB962C8B-B14F-4D97-AF65-F5344CB8AC3E}">
        <p14:creationId xmlns:p14="http://schemas.microsoft.com/office/powerpoint/2010/main" val="561821446"/>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816430"/>
          </a:xfrm>
          <a:prstGeom prst="rect">
            <a:avLst/>
          </a:prstGeom>
          <a:noFill/>
        </p:spPr>
        <p:txBody>
          <a:bodyPr wrap="square" rtlCol="0">
            <a:spAutoFit/>
          </a:bodyPr>
          <a:lstStyle/>
          <a:p>
            <a:r>
              <a:rPr lang="en-US" sz="3200" dirty="0">
                <a:solidFill>
                  <a:srgbClr val="F2806C"/>
                </a:solidFill>
                <a:latin typeface="Palatino"/>
                <a:cs typeface="Palatino"/>
              </a:rPr>
              <a:t>Fifty Essential Mobile Marketing </a:t>
            </a:r>
            <a:r>
              <a:rPr lang="en-US" sz="3200" dirty="0" smtClean="0">
                <a:solidFill>
                  <a:srgbClr val="F2806C"/>
                </a:solidFill>
                <a:latin typeface="Palatino"/>
                <a:cs typeface="Palatino"/>
              </a:rPr>
              <a:t>Facts</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http://www.forbes.com/sites/cherylsnappconner/2013/11/12/fifty-essential-mobile-marketing-facts</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Another list, but also a nice one and from a major business magazine. </a:t>
            </a:r>
            <a:r>
              <a:rPr lang="en-US" sz="2000" dirty="0" err="1" smtClean="0">
                <a:solidFill>
                  <a:schemeClr val="bg1"/>
                </a:solidFill>
                <a:latin typeface="Akzidenz Grotesk BE"/>
                <a:cs typeface="Akzidenz Grotesk BE"/>
              </a:rPr>
              <a:t>Adwall</a:t>
            </a:r>
            <a:r>
              <a:rPr lang="en-US" sz="2000" dirty="0" smtClean="0">
                <a:solidFill>
                  <a:schemeClr val="bg1"/>
                </a:solidFill>
                <a:latin typeface="Akzidenz Grotesk BE"/>
                <a:cs typeface="Akzidenz Grotesk BE"/>
              </a:rPr>
              <a:t>, so just wait a few seconds to skip it. The article is there. </a:t>
            </a:r>
          </a:p>
          <a:p>
            <a:pPr>
              <a:buClr>
                <a:srgbClr val="E9213C"/>
              </a:buClr>
            </a:pPr>
            <a:endParaRPr lang="en-US" sz="2000" dirty="0" smtClean="0">
              <a:solidFill>
                <a:schemeClr val="bg1"/>
              </a:solidFill>
              <a:latin typeface="Akzidenz Grotesk BE"/>
              <a:cs typeface="Akzidenz Grotesk BE"/>
            </a:endParaRPr>
          </a:p>
          <a:p>
            <a:pPr>
              <a:buClr>
                <a:srgbClr val="E9213C"/>
              </a:buClr>
            </a:pPr>
            <a:r>
              <a:rPr lang="en-US" i="1" dirty="0">
                <a:solidFill>
                  <a:srgbClr val="FFFFFF"/>
                </a:solidFill>
                <a:latin typeface="Akzidenz Grotesk BE"/>
                <a:cs typeface="Akzidenz Grotesk BE"/>
              </a:rPr>
              <a:t>My favorite two facts:</a:t>
            </a:r>
          </a:p>
          <a:p>
            <a:pPr marL="285750" indent="-285750">
              <a:buClr>
                <a:srgbClr val="E9213C"/>
              </a:buClr>
              <a:buFont typeface="Arial"/>
              <a:buChar char="•"/>
            </a:pPr>
            <a:r>
              <a:rPr lang="en-US" i="1" dirty="0" smtClean="0">
                <a:solidFill>
                  <a:srgbClr val="FFFFFF"/>
                </a:solidFill>
                <a:latin typeface="Akzidenz Grotesk BE"/>
                <a:cs typeface="Akzidenz Grotesk BE"/>
              </a:rPr>
              <a:t>91 </a:t>
            </a:r>
            <a:r>
              <a:rPr lang="en-US" i="1" dirty="0">
                <a:solidFill>
                  <a:srgbClr val="FFFFFF"/>
                </a:solidFill>
                <a:latin typeface="Akzidenz Grotesk BE"/>
                <a:cs typeface="Akzidenz Grotesk BE"/>
              </a:rPr>
              <a:t>percent of adults keep their smartphones within arm’s reach. (Source: Morgan Stanley) Guilty as charged.</a:t>
            </a:r>
          </a:p>
          <a:p>
            <a:pPr marL="285750" indent="-285750">
              <a:buClr>
                <a:srgbClr val="E9213C"/>
              </a:buClr>
              <a:buFont typeface="Arial"/>
              <a:buChar char="•"/>
            </a:pPr>
            <a:r>
              <a:rPr lang="en-US" i="1" dirty="0">
                <a:solidFill>
                  <a:srgbClr val="FFFFFF"/>
                </a:solidFill>
                <a:latin typeface="Akzidenz Grotesk BE"/>
                <a:cs typeface="Akzidenz Grotesk BE"/>
              </a:rPr>
              <a:t>Even more important to entrepreneurs: 9 out of 10 mobile searches lead to action. More than half lead to sales. (Source: </a:t>
            </a:r>
            <a:r>
              <a:rPr lang="en-US" i="1" dirty="0" err="1">
                <a:solidFill>
                  <a:srgbClr val="FFFFFF"/>
                </a:solidFill>
                <a:latin typeface="Akzidenz Grotesk BE"/>
                <a:cs typeface="Akzidenz Grotesk BE"/>
              </a:rPr>
              <a:t>SearchEngineLand</a:t>
            </a:r>
            <a:r>
              <a:rPr lang="en-US" i="1" dirty="0">
                <a:solidFill>
                  <a:srgbClr val="FFFFFF"/>
                </a:solidFill>
                <a:latin typeface="Akzidenz Grotesk BE"/>
                <a:cs typeface="Akzidenz Grotesk BE"/>
              </a:rPr>
              <a:t>) Stunning.</a:t>
            </a:r>
          </a:p>
        </p:txBody>
      </p:sp>
    </p:spTree>
    <p:extLst>
      <p:ext uri="{BB962C8B-B14F-4D97-AF65-F5344CB8AC3E}">
        <p14:creationId xmlns:p14="http://schemas.microsoft.com/office/powerpoint/2010/main" val="2044879109"/>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1508105"/>
          </a:xfrm>
          <a:prstGeom prst="rect">
            <a:avLst/>
          </a:prstGeom>
          <a:noFill/>
        </p:spPr>
        <p:txBody>
          <a:bodyPr wrap="square" rtlCol="0">
            <a:spAutoFit/>
          </a:bodyPr>
          <a:lstStyle/>
          <a:p>
            <a:r>
              <a:rPr lang="en-US" sz="3200" dirty="0" smtClean="0">
                <a:solidFill>
                  <a:srgbClr val="F2806C"/>
                </a:solidFill>
                <a:latin typeface="Palatino"/>
                <a:cs typeface="Palatino"/>
              </a:rPr>
              <a:t>What Phones Do I Carry?</a:t>
            </a:r>
            <a:endParaRPr lang="en-US" sz="3200" dirty="0" smtClean="0">
              <a:solidFill>
                <a:srgbClr val="F2806C"/>
              </a:solidFill>
              <a:latin typeface="Palatino"/>
              <a:cs typeface="Palatino"/>
            </a:endParaRP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a:t>
            </a:r>
            <a:r>
              <a:rPr lang="en-US" sz="2000" dirty="0" smtClean="0">
                <a:solidFill>
                  <a:schemeClr val="accent6">
                    <a:lumMod val="75000"/>
                  </a:schemeClr>
                </a:solidFill>
                <a:latin typeface="Akzidenz Grotesk BE"/>
                <a:cs typeface="Akzidenz Grotesk BE"/>
                <a:hlinkClick r:id="rId3"/>
              </a:rPr>
              <a:t>www.uxmatters.com/mt/archives/2017/01/build-a-mobile-device-lab.php</a:t>
            </a:r>
            <a:endParaRPr lang="en-US" sz="2000" dirty="0" smtClean="0">
              <a:solidFill>
                <a:schemeClr val="accent6">
                  <a:lumMod val="75000"/>
                </a:schemeClr>
              </a:solidFill>
              <a:latin typeface="Akzidenz Grotesk BE"/>
              <a:cs typeface="Akzidenz Grotesk BE"/>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4922" y="2770910"/>
            <a:ext cx="4052888" cy="4087090"/>
          </a:xfrm>
          <a:prstGeom prst="rect">
            <a:avLst/>
          </a:prstGeom>
        </p:spPr>
      </p:pic>
      <p:sp>
        <p:nvSpPr>
          <p:cNvPr id="3" name="Rectangle 2"/>
          <p:cNvSpPr/>
          <p:nvPr/>
        </p:nvSpPr>
        <p:spPr>
          <a:xfrm>
            <a:off x="450290" y="3123528"/>
            <a:ext cx="4572000" cy="1200329"/>
          </a:xfrm>
          <a:prstGeom prst="rect">
            <a:avLst/>
          </a:prstGeom>
        </p:spPr>
        <p:txBody>
          <a:bodyPr>
            <a:spAutoFit/>
          </a:bodyPr>
          <a:lstStyle/>
          <a:p>
            <a:pPr>
              <a:buClr>
                <a:srgbClr val="E9213C"/>
              </a:buClr>
            </a:pPr>
            <a:r>
              <a:rPr lang="en-US" dirty="0">
                <a:solidFill>
                  <a:schemeClr val="bg1"/>
                </a:solidFill>
                <a:latin typeface="Akzidenz Grotesk BE"/>
                <a:cs typeface="Akzidenz Grotesk BE"/>
              </a:rPr>
              <a:t>I should update the deck, but I wrote this article in January 2016, which is not just up to date, but expresses principles well. You need more than just an iPhone. </a:t>
            </a:r>
            <a:endParaRPr lang="en-US" i="1" dirty="0">
              <a:solidFill>
                <a:srgbClr val="FFFFFF"/>
              </a:solidFill>
              <a:latin typeface="Akzidenz Grotesk BE"/>
              <a:cs typeface="Akzidenz Grotesk BE"/>
            </a:endParaRPr>
          </a:p>
        </p:txBody>
      </p:sp>
    </p:spTree>
    <p:extLst>
      <p:ext uri="{BB962C8B-B14F-4D97-AF65-F5344CB8AC3E}">
        <p14:creationId xmlns:p14="http://schemas.microsoft.com/office/powerpoint/2010/main" val="1203939180"/>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123658"/>
          </a:xfrm>
          <a:prstGeom prst="rect">
            <a:avLst/>
          </a:prstGeom>
          <a:noFill/>
        </p:spPr>
        <p:txBody>
          <a:bodyPr wrap="square" rtlCol="0">
            <a:spAutoFit/>
          </a:bodyPr>
          <a:lstStyle/>
          <a:p>
            <a:r>
              <a:rPr lang="en-US" sz="3200" dirty="0" smtClean="0">
                <a:solidFill>
                  <a:srgbClr val="F2806C"/>
                </a:solidFill>
                <a:latin typeface="Palatino"/>
                <a:cs typeface="Palatino"/>
              </a:rPr>
              <a:t>4ourth Mobile Design Pattern Library</a:t>
            </a:r>
          </a:p>
          <a:p>
            <a:pPr>
              <a:buClr>
                <a:srgbClr val="E9213C"/>
              </a:buClr>
            </a:pPr>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http://4ourth.com/</a:t>
            </a:r>
            <a:r>
              <a:rPr lang="en-US" sz="2000" dirty="0" smtClean="0">
                <a:solidFill>
                  <a:schemeClr val="accent6">
                    <a:lumMod val="75000"/>
                  </a:schemeClr>
                </a:solidFill>
                <a:latin typeface="Akzidenz Grotesk BE"/>
                <a:cs typeface="Akzidenz Grotesk BE"/>
                <a:hlinkClick r:id="rId3"/>
              </a:rPr>
              <a:t>wiki</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 will be putting more links to articles and other resources of mine up here, but let’s start with this. A lot of stuff is here, but most of all the full content (plus updates!) from my book </a:t>
            </a:r>
            <a:r>
              <a:rPr lang="en-US" sz="2000" i="1" dirty="0" smtClean="0">
                <a:solidFill>
                  <a:schemeClr val="bg1"/>
                </a:solidFill>
                <a:latin typeface="Akzidenz Grotesk BE"/>
                <a:cs typeface="Akzidenz Grotesk BE"/>
              </a:rPr>
              <a:t>Designing Mobile Interfaces.</a:t>
            </a:r>
            <a:endParaRPr lang="en-US" sz="2000" i="1" dirty="0">
              <a:solidFill>
                <a:srgbClr val="FFFFFF"/>
              </a:solidFill>
              <a:latin typeface="Akzidenz Grotesk BE"/>
              <a:cs typeface="Akzidenz Grotesk BE"/>
            </a:endParaRPr>
          </a:p>
        </p:txBody>
      </p:sp>
      <p:pic>
        <p:nvPicPr>
          <p:cNvPr id="2" name="Picture 1"/>
          <p:cNvPicPr>
            <a:picLocks noChangeAspect="1"/>
          </p:cNvPicPr>
          <p:nvPr/>
        </p:nvPicPr>
        <p:blipFill>
          <a:blip r:embed="rId4"/>
          <a:stretch>
            <a:fillRect/>
          </a:stretch>
        </p:blipFill>
        <p:spPr>
          <a:xfrm>
            <a:off x="551749" y="3748445"/>
            <a:ext cx="2257515" cy="2856969"/>
          </a:xfrm>
          <a:prstGeom prst="rect">
            <a:avLst/>
          </a:prstGeom>
        </p:spPr>
      </p:pic>
    </p:spTree>
    <p:extLst>
      <p:ext uri="{BB962C8B-B14F-4D97-AF65-F5344CB8AC3E}">
        <p14:creationId xmlns:p14="http://schemas.microsoft.com/office/powerpoint/2010/main" val="4042391738"/>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693710" cy="1785104"/>
          </a:xfrm>
          <a:prstGeom prst="rect">
            <a:avLst/>
          </a:prstGeom>
          <a:noFill/>
        </p:spPr>
        <p:txBody>
          <a:bodyPr wrap="square" rtlCol="0">
            <a:spAutoFit/>
          </a:bodyPr>
          <a:lstStyle/>
          <a:p>
            <a:r>
              <a:rPr lang="en-US" sz="3200" dirty="0" smtClean="0">
                <a:solidFill>
                  <a:srgbClr val="F2806C"/>
                </a:solidFill>
                <a:latin typeface="Palatino"/>
                <a:cs typeface="Palatino"/>
              </a:rPr>
              <a:t>Want More? </a:t>
            </a:r>
          </a:p>
          <a:p>
            <a:pPr>
              <a:buClr>
                <a:srgbClr val="E9213C"/>
              </a:buClr>
            </a:pPr>
            <a:endParaRPr lang="en-US" sz="2000" dirty="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Get the entire 13 part series, with resources and exercises, at:</a:t>
            </a:r>
          </a:p>
          <a:p>
            <a:pPr>
              <a:buClr>
                <a:srgbClr val="E9213C"/>
              </a:buClr>
            </a:pPr>
            <a:r>
              <a:rPr lang="en-US" dirty="0">
                <a:solidFill>
                  <a:srgbClr val="FFFFFF"/>
                </a:solidFill>
                <a:latin typeface="Akzidenz Grotesk BE"/>
                <a:cs typeface="Akzidenz Grotesk BE"/>
                <a:hlinkClick r:id="rId3"/>
              </a:rPr>
              <a:t>https://www.udemy.com/mobile-user-experience-the-complete-guide-to-mobile</a:t>
            </a:r>
            <a:r>
              <a:rPr lang="en-US" dirty="0" smtClean="0">
                <a:solidFill>
                  <a:srgbClr val="FFFFFF"/>
                </a:solidFill>
                <a:latin typeface="Akzidenz Grotesk BE"/>
                <a:cs typeface="Akzidenz Grotesk BE"/>
                <a:hlinkClick r:id="rId3"/>
              </a:rPr>
              <a:t>/#/</a:t>
            </a:r>
            <a:endParaRPr lang="en-US" dirty="0" smtClean="0">
              <a:solidFill>
                <a:srgbClr val="FFFFFF"/>
              </a:solidFill>
              <a:latin typeface="Akzidenz Grotesk BE"/>
              <a:cs typeface="Akzidenz Grotesk BE"/>
            </a:endParaRPr>
          </a:p>
          <a:p>
            <a:pPr>
              <a:buClr>
                <a:srgbClr val="E9213C"/>
              </a:buClr>
            </a:pPr>
            <a:endParaRPr lang="en-US" sz="2000" dirty="0">
              <a:solidFill>
                <a:srgbClr val="FFFFFF"/>
              </a:solidFill>
              <a:latin typeface="Akzidenz Grotesk BE"/>
              <a:cs typeface="Akzidenz Grotesk BE"/>
            </a:endParaRPr>
          </a:p>
        </p:txBody>
      </p:sp>
      <p:sp>
        <p:nvSpPr>
          <p:cNvPr id="4" name="Content Placeholder 2"/>
          <p:cNvSpPr>
            <a:spLocks noGrp="1"/>
          </p:cNvSpPr>
          <p:nvPr>
            <p:ph idx="1"/>
          </p:nvPr>
        </p:nvSpPr>
        <p:spPr>
          <a:xfrm>
            <a:off x="457200" y="3297820"/>
            <a:ext cx="8831548" cy="2617788"/>
          </a:xfrm>
        </p:spPr>
        <p:txBody>
          <a:bodyPr numCol="2">
            <a:noAutofit/>
          </a:bodyPr>
          <a:lstStyle/>
          <a:p>
            <a:pPr marL="457200" indent="-457200">
              <a:buClr>
                <a:srgbClr val="E9213C"/>
              </a:buClr>
              <a:buFont typeface="+mj-lt"/>
              <a:buAutoNum type="arabicPeriod"/>
            </a:pPr>
            <a:r>
              <a:rPr lang="en-US" sz="2000" dirty="0" smtClean="0">
                <a:solidFill>
                  <a:srgbClr val="FFFFFF"/>
                </a:solidFill>
                <a:latin typeface="Akzidenz Grotesk BE"/>
                <a:cs typeface="Akzidenz Grotesk BE"/>
              </a:rPr>
              <a:t>The Phones are Here to Stay</a:t>
            </a:r>
          </a:p>
          <a:p>
            <a:pPr marL="457200" indent="-457200">
              <a:buClr>
                <a:srgbClr val="E9213C"/>
              </a:buClr>
              <a:buFont typeface="+mj-lt"/>
              <a:buAutoNum type="arabicPeriod"/>
            </a:pPr>
            <a:r>
              <a:rPr lang="en-US" sz="2000" dirty="0" smtClean="0">
                <a:solidFill>
                  <a:srgbClr val="FFFFFF"/>
                </a:solidFill>
                <a:latin typeface="Akzidenz Grotesk BE"/>
                <a:cs typeface="Akzidenz Grotesk BE"/>
              </a:rPr>
              <a:t>People &amp; Technology</a:t>
            </a:r>
          </a:p>
          <a:p>
            <a:pPr marL="457200" indent="-457200">
              <a:buClr>
                <a:srgbClr val="E9213C"/>
              </a:buClr>
              <a:buFont typeface="+mj-lt"/>
              <a:buAutoNum type="arabicPeriod"/>
            </a:pPr>
            <a:r>
              <a:rPr lang="en-US" sz="2000" dirty="0" smtClean="0">
                <a:solidFill>
                  <a:srgbClr val="FFFFFF"/>
                </a:solidFill>
                <a:latin typeface="Akzidenz Grotesk BE"/>
                <a:cs typeface="Akzidenz Grotesk BE"/>
              </a:rPr>
              <a:t>Platform Choices</a:t>
            </a:r>
          </a:p>
          <a:p>
            <a:pPr marL="457200" indent="-457200">
              <a:buClr>
                <a:srgbClr val="E9213C"/>
              </a:buClr>
              <a:buFont typeface="+mj-lt"/>
              <a:buAutoNum type="arabicPeriod"/>
            </a:pPr>
            <a:r>
              <a:rPr lang="en-US" sz="2000" dirty="0" smtClean="0">
                <a:solidFill>
                  <a:srgbClr val="FFFFFF"/>
                </a:solidFill>
                <a:latin typeface="Akzidenz Grotesk BE"/>
                <a:cs typeface="Akzidenz Grotesk BE"/>
              </a:rPr>
              <a:t>Hybrid or Native App?</a:t>
            </a:r>
          </a:p>
          <a:p>
            <a:pPr marL="457200" indent="-457200">
              <a:buClr>
                <a:srgbClr val="E9213C"/>
              </a:buClr>
              <a:buFont typeface="+mj-lt"/>
              <a:buAutoNum type="arabicPeriod"/>
            </a:pPr>
            <a:r>
              <a:rPr lang="en-US" sz="2000" dirty="0" smtClean="0">
                <a:solidFill>
                  <a:srgbClr val="FFFFFF"/>
                </a:solidFill>
                <a:latin typeface="Akzidenz Grotesk BE"/>
                <a:cs typeface="Akzidenz Grotesk BE"/>
              </a:rPr>
              <a:t>Adaptive or Responsive?</a:t>
            </a:r>
          </a:p>
          <a:p>
            <a:pPr marL="457200" indent="-457200">
              <a:buClr>
                <a:srgbClr val="E9213C"/>
              </a:buClr>
              <a:buFont typeface="+mj-lt"/>
              <a:buAutoNum type="arabicPeriod"/>
            </a:pPr>
            <a:r>
              <a:rPr lang="en-US" sz="2000" dirty="0" smtClean="0">
                <a:solidFill>
                  <a:srgbClr val="FFFFFF"/>
                </a:solidFill>
                <a:latin typeface="Akzidenz Grotesk BE"/>
                <a:cs typeface="Akzidenz Grotesk BE"/>
              </a:rPr>
              <a:t>Information Architecture</a:t>
            </a:r>
          </a:p>
          <a:p>
            <a:pPr marL="457200" indent="-457200">
              <a:buClr>
                <a:srgbClr val="E9213C"/>
              </a:buClr>
              <a:buFont typeface="+mj-lt"/>
              <a:buAutoNum type="arabicPeriod"/>
            </a:pPr>
            <a:r>
              <a:rPr lang="en-US" sz="2000" dirty="0" smtClean="0">
                <a:solidFill>
                  <a:srgbClr val="FFFFFF"/>
                </a:solidFill>
                <a:latin typeface="Akzidenz Grotesk BE"/>
                <a:cs typeface="Akzidenz Grotesk BE"/>
              </a:rPr>
              <a:t>Outside &amp; Between</a:t>
            </a:r>
          </a:p>
          <a:p>
            <a:pPr marL="457200" indent="-457200">
              <a:buClr>
                <a:srgbClr val="E9213C"/>
              </a:buClr>
              <a:buFont typeface="+mj-lt"/>
              <a:buAutoNum type="arabicPeriod"/>
            </a:pPr>
            <a:r>
              <a:rPr lang="en-US" sz="2000" dirty="0" smtClean="0">
                <a:solidFill>
                  <a:srgbClr val="FFFFFF"/>
                </a:solidFill>
                <a:latin typeface="Akzidenz Grotesk BE"/>
                <a:cs typeface="Akzidenz Grotesk BE"/>
              </a:rPr>
              <a:t>Back </a:t>
            </a:r>
            <a:r>
              <a:rPr lang="en-US" sz="2000" dirty="0">
                <a:solidFill>
                  <a:srgbClr val="FFFFFF"/>
                </a:solidFill>
                <a:latin typeface="Akzidenz Grotesk BE"/>
                <a:cs typeface="Akzidenz Grotesk BE"/>
              </a:rPr>
              <a:t>&amp; the Stack</a:t>
            </a:r>
          </a:p>
          <a:p>
            <a:pPr marL="457200" indent="-457200">
              <a:buClr>
                <a:srgbClr val="E9213C"/>
              </a:buClr>
              <a:buFont typeface="+mj-lt"/>
              <a:buAutoNum type="arabicPeriod"/>
            </a:pPr>
            <a:r>
              <a:rPr lang="en-US" sz="2000" dirty="0" smtClean="0">
                <a:solidFill>
                  <a:srgbClr val="FFFFFF"/>
                </a:solidFill>
                <a:latin typeface="Akzidenz Grotesk BE"/>
                <a:cs typeface="Akzidenz Grotesk BE"/>
              </a:rPr>
              <a:t>Interface </a:t>
            </a:r>
            <a:r>
              <a:rPr lang="en-US" sz="2000" dirty="0">
                <a:solidFill>
                  <a:srgbClr val="FFFFFF"/>
                </a:solidFill>
                <a:latin typeface="Akzidenz Grotesk BE"/>
                <a:cs typeface="Akzidenz Grotesk BE"/>
              </a:rPr>
              <a:t>Design by Zones</a:t>
            </a:r>
          </a:p>
          <a:p>
            <a:pPr marL="457200" indent="-457200">
              <a:buClr>
                <a:srgbClr val="E9213C"/>
              </a:buClr>
              <a:buFont typeface="+mj-lt"/>
              <a:buAutoNum type="arabicPeriod"/>
            </a:pPr>
            <a:r>
              <a:rPr lang="en-US" sz="2000" dirty="0" smtClean="0">
                <a:solidFill>
                  <a:srgbClr val="FFFFFF"/>
                </a:solidFill>
                <a:latin typeface="Akzidenz Grotesk BE"/>
                <a:cs typeface="Akzidenz Grotesk BE"/>
              </a:rPr>
              <a:t>Interaction </a:t>
            </a:r>
            <a:r>
              <a:rPr lang="en-US" sz="2000" dirty="0">
                <a:solidFill>
                  <a:srgbClr val="FFFFFF"/>
                </a:solidFill>
                <a:latin typeface="Akzidenz Grotesk BE"/>
                <a:cs typeface="Akzidenz Grotesk BE"/>
              </a:rPr>
              <a:t>&amp; Touch</a:t>
            </a:r>
          </a:p>
          <a:p>
            <a:pPr marL="457200" indent="-457200">
              <a:buClr>
                <a:srgbClr val="E9213C"/>
              </a:buClr>
              <a:buFont typeface="+mj-lt"/>
              <a:buAutoNum type="arabicPeriod"/>
            </a:pPr>
            <a:r>
              <a:rPr lang="en-US" sz="2000" dirty="0" smtClean="0">
                <a:solidFill>
                  <a:srgbClr val="FFFFFF"/>
                </a:solidFill>
                <a:latin typeface="Akzidenz Grotesk BE"/>
                <a:cs typeface="Akzidenz Grotesk BE"/>
              </a:rPr>
              <a:t>Input </a:t>
            </a:r>
            <a:r>
              <a:rPr lang="en-US" sz="2000" dirty="0">
                <a:solidFill>
                  <a:srgbClr val="FFFFFF"/>
                </a:solidFill>
                <a:latin typeface="Akzidenz Grotesk BE"/>
                <a:cs typeface="Akzidenz Grotesk BE"/>
              </a:rPr>
              <a:t>&amp; Entry</a:t>
            </a:r>
          </a:p>
          <a:p>
            <a:pPr marL="457200" indent="-457200">
              <a:buClr>
                <a:srgbClr val="E9213C"/>
              </a:buClr>
              <a:buFont typeface="+mj-lt"/>
              <a:buAutoNum type="arabicPeriod"/>
            </a:pPr>
            <a:r>
              <a:rPr lang="en-US" sz="2000" dirty="0" smtClean="0">
                <a:solidFill>
                  <a:srgbClr val="FFFFFF"/>
                </a:solidFill>
                <a:latin typeface="Akzidenz Grotesk BE"/>
                <a:cs typeface="Akzidenz Grotesk BE"/>
              </a:rPr>
              <a:t>Interaction </a:t>
            </a:r>
            <a:r>
              <a:rPr lang="en-US" sz="2000" dirty="0">
                <a:solidFill>
                  <a:srgbClr val="FFFFFF"/>
                </a:solidFill>
                <a:latin typeface="Akzidenz Grotesk BE"/>
                <a:cs typeface="Akzidenz Grotesk BE"/>
              </a:rPr>
              <a:t>&amp; Specification</a:t>
            </a:r>
          </a:p>
          <a:p>
            <a:pPr marL="457200" indent="-457200">
              <a:buClr>
                <a:srgbClr val="E9213C"/>
              </a:buClr>
              <a:buFont typeface="+mj-lt"/>
              <a:buAutoNum type="arabicPeriod"/>
            </a:pPr>
            <a:r>
              <a:rPr lang="en-US" sz="2000" dirty="0" smtClean="0">
                <a:solidFill>
                  <a:srgbClr val="FFFFFF"/>
                </a:solidFill>
                <a:latin typeface="Akzidenz Grotesk BE"/>
                <a:cs typeface="Akzidenz Grotesk BE"/>
              </a:rPr>
              <a:t>Designing </a:t>
            </a:r>
            <a:r>
              <a:rPr lang="en-US" sz="2000" dirty="0">
                <a:solidFill>
                  <a:srgbClr val="FFFFFF"/>
                </a:solidFill>
                <a:latin typeface="Akzidenz Grotesk BE"/>
                <a:cs typeface="Akzidenz Grotesk BE"/>
              </a:rPr>
              <a:t>at Scale</a:t>
            </a:r>
          </a:p>
        </p:txBody>
      </p:sp>
    </p:spTree>
    <p:extLst>
      <p:ext uri="{BB962C8B-B14F-4D97-AF65-F5344CB8AC3E}">
        <p14:creationId xmlns:p14="http://schemas.microsoft.com/office/powerpoint/2010/main" val="1918502651"/>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advTm="4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98830"/>
            <a:ext cx="7913687" cy="3593970"/>
          </a:xfrm>
        </p:spPr>
        <p:txBody>
          <a:bodyPr>
            <a:normAutofit/>
          </a:bodyPr>
          <a:lstStyle/>
          <a:p>
            <a:pPr marL="0" indent="0">
              <a:buClr>
                <a:srgbClr val="E9213C"/>
              </a:buClr>
              <a:buNone/>
            </a:pPr>
            <a:r>
              <a:rPr lang="en-US" sz="2000" dirty="0">
                <a:solidFill>
                  <a:srgbClr val="F2806C"/>
                </a:solidFill>
                <a:latin typeface="Akzidenz Grotesk BE"/>
                <a:cs typeface="Akzidenz Grotesk BE"/>
              </a:rPr>
              <a:t>Read More: </a:t>
            </a:r>
          </a:p>
          <a:p>
            <a:pPr marL="0" indent="0">
              <a:buClr>
                <a:srgbClr val="E9213C"/>
              </a:buClr>
              <a:buNone/>
            </a:pPr>
            <a:r>
              <a:rPr lang="en-US" sz="2000" dirty="0">
                <a:solidFill>
                  <a:srgbClr val="FFFFFF"/>
                </a:solidFill>
                <a:latin typeface="Akzidenz Grotesk BE"/>
                <a:cs typeface="Akzidenz Grotesk BE"/>
              </a:rPr>
              <a:t>If you have questions about any topics discussed, please check out the resources here for additional reading, and examples. </a:t>
            </a:r>
            <a:endParaRPr lang="en-US" sz="2000" dirty="0" smtClean="0">
              <a:solidFill>
                <a:srgbClr val="FFFFFF"/>
              </a:solidFill>
              <a:latin typeface="Akzidenz Grotesk BE"/>
              <a:cs typeface="Akzidenz Grotesk BE"/>
            </a:endParaRPr>
          </a:p>
          <a:p>
            <a:pPr marL="0" indent="0">
              <a:buClr>
                <a:srgbClr val="E9213C"/>
              </a:buClr>
              <a:buNone/>
            </a:pPr>
            <a:r>
              <a:rPr lang="en-US" sz="2000" dirty="0" smtClean="0">
                <a:solidFill>
                  <a:srgbClr val="FFFFFF"/>
                </a:solidFill>
                <a:latin typeface="Akzidenz Grotesk BE"/>
                <a:cs typeface="Akzidenz Grotesk BE"/>
              </a:rPr>
              <a:t>Every </a:t>
            </a:r>
            <a:r>
              <a:rPr lang="en-US" sz="2000" dirty="0">
                <a:solidFill>
                  <a:srgbClr val="FFFFFF"/>
                </a:solidFill>
                <a:latin typeface="Akzidenz Grotesk BE"/>
                <a:cs typeface="Akzidenz Grotesk BE"/>
              </a:rPr>
              <a:t>stat I deliver is backed up by a source, and those are always included here as well so you can read for </a:t>
            </a:r>
            <a:r>
              <a:rPr lang="en-US" sz="2000" dirty="0" smtClean="0">
                <a:solidFill>
                  <a:srgbClr val="FFFFFF"/>
                </a:solidFill>
                <a:latin typeface="Akzidenz Grotesk BE"/>
                <a:cs typeface="Akzidenz Grotesk BE"/>
              </a:rPr>
              <a:t>yourself, or prove it to your boss or client.</a:t>
            </a:r>
            <a:endParaRPr lang="en-US" sz="2000" dirty="0">
              <a:solidFill>
                <a:srgbClr val="FFFFFF"/>
              </a:solidFill>
              <a:latin typeface="Akzidenz Grotesk BE"/>
              <a:cs typeface="Akzidenz Grotesk BE"/>
            </a:endParaRPr>
          </a:p>
        </p:txBody>
      </p:sp>
      <p:sp>
        <p:nvSpPr>
          <p:cNvPr id="6" name="TextBox 5"/>
          <p:cNvSpPr txBox="1"/>
          <p:nvPr/>
        </p:nvSpPr>
        <p:spPr>
          <a:xfrm>
            <a:off x="450290" y="1481938"/>
            <a:ext cx="7501468" cy="584776"/>
          </a:xfrm>
          <a:prstGeom prst="rect">
            <a:avLst/>
          </a:prstGeom>
          <a:noFill/>
        </p:spPr>
        <p:txBody>
          <a:bodyPr wrap="square" rtlCol="0">
            <a:spAutoFit/>
          </a:bodyPr>
          <a:lstStyle/>
          <a:p>
            <a:r>
              <a:rPr lang="en-US" sz="3200" dirty="0" smtClean="0">
                <a:solidFill>
                  <a:srgbClr val="F2806C"/>
                </a:solidFill>
                <a:latin typeface="Palatino"/>
                <a:cs typeface="Palatino"/>
              </a:rPr>
              <a:t>The phones are here to stay</a:t>
            </a:r>
          </a:p>
        </p:txBody>
      </p:sp>
    </p:spTree>
    <p:extLst>
      <p:ext uri="{BB962C8B-B14F-4D97-AF65-F5344CB8AC3E}">
        <p14:creationId xmlns:p14="http://schemas.microsoft.com/office/powerpoint/2010/main" val="3192536428"/>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98830"/>
            <a:ext cx="7913687" cy="4559170"/>
          </a:xfrm>
        </p:spPr>
        <p:txBody>
          <a:bodyPr>
            <a:normAutofit/>
          </a:bodyPr>
          <a:lstStyle/>
          <a:p>
            <a:pPr marL="0" indent="0">
              <a:buClr>
                <a:srgbClr val="E9213C"/>
              </a:buClr>
              <a:buNone/>
            </a:pPr>
            <a:r>
              <a:rPr lang="en-US" sz="2000" dirty="0">
                <a:solidFill>
                  <a:schemeClr val="accent6">
                    <a:lumMod val="75000"/>
                  </a:schemeClr>
                </a:solidFill>
                <a:latin typeface="Akzidenz Grotesk BE"/>
                <a:cs typeface="Akzidenz Grotesk BE"/>
                <a:hlinkClick r:id="rId3"/>
              </a:rPr>
              <a:t>http://communities-</a:t>
            </a:r>
            <a:r>
              <a:rPr lang="en-US" sz="2000" dirty="0" err="1">
                <a:solidFill>
                  <a:schemeClr val="accent6">
                    <a:lumMod val="75000"/>
                  </a:schemeClr>
                </a:solidFill>
                <a:latin typeface="Akzidenz Grotesk BE"/>
                <a:cs typeface="Akzidenz Grotesk BE"/>
                <a:hlinkClick r:id="rId3"/>
              </a:rPr>
              <a:t>dominate.blogs.com</a:t>
            </a:r>
            <a:r>
              <a:rPr lang="en-US" sz="2000" dirty="0">
                <a:solidFill>
                  <a:schemeClr val="accent6">
                    <a:lumMod val="75000"/>
                  </a:schemeClr>
                </a:solidFill>
                <a:latin typeface="Akzidenz Grotesk BE"/>
                <a:cs typeface="Akzidenz Grotesk BE"/>
                <a:hlinkClick r:id="rId3"/>
              </a:rPr>
              <a:t>/</a:t>
            </a:r>
            <a:endParaRPr lang="en-US" sz="2000" dirty="0">
              <a:solidFill>
                <a:schemeClr val="accent6">
                  <a:lumMod val="75000"/>
                </a:schemeClr>
              </a:solidFill>
              <a:latin typeface="Akzidenz Grotesk BE"/>
              <a:cs typeface="Akzidenz Grotesk BE"/>
            </a:endParaRPr>
          </a:p>
          <a:p>
            <a:pPr marL="0" indent="0">
              <a:buClr>
                <a:srgbClr val="E9213C"/>
              </a:buClr>
              <a:buNone/>
            </a:pPr>
            <a:r>
              <a:rPr lang="en-US" sz="2000" dirty="0" err="1" smtClean="0">
                <a:solidFill>
                  <a:schemeClr val="bg1"/>
                </a:solidFill>
                <a:latin typeface="Akzidenz Grotesk BE"/>
                <a:cs typeface="Akzidenz Grotesk BE"/>
              </a:rPr>
              <a:t>Tomi</a:t>
            </a:r>
            <a:r>
              <a:rPr lang="en-US" sz="2000" dirty="0" smtClean="0">
                <a:solidFill>
                  <a:schemeClr val="bg1"/>
                </a:solidFill>
                <a:latin typeface="Akzidenz Grotesk BE"/>
                <a:cs typeface="Akzidenz Grotesk BE"/>
              </a:rPr>
              <a:t> is a bit contentious sometimes, but I think is one of the true gurus of mobile, and you should pay attention to the numbers he posts, if not the words he says. </a:t>
            </a:r>
          </a:p>
          <a:p>
            <a:pPr marL="0" indent="0">
              <a:buClr>
                <a:srgbClr val="E9213C"/>
              </a:buClr>
              <a:buNone/>
            </a:pPr>
            <a:r>
              <a:rPr lang="en-US" sz="2000" dirty="0" smtClean="0">
                <a:solidFill>
                  <a:schemeClr val="bg1"/>
                </a:solidFill>
                <a:latin typeface="Akzidenz Grotesk BE"/>
                <a:cs typeface="Akzidenz Grotesk BE"/>
              </a:rPr>
              <a:t>He regularly publishes stats on use rate of various mobiles, mobile services, etc. all from multiple sources, with suitable statistical analysis to make sure they are likely, and with commentary so you understand why they matter.</a:t>
            </a:r>
          </a:p>
          <a:p>
            <a:pPr marL="0" indent="0">
              <a:buClr>
                <a:srgbClr val="E9213C"/>
              </a:buClr>
              <a:buNone/>
            </a:pPr>
            <a:r>
              <a:rPr lang="en-US" sz="2000" dirty="0" smtClean="0">
                <a:solidFill>
                  <a:schemeClr val="bg1"/>
                </a:solidFill>
                <a:latin typeface="Akzidenz Grotesk BE"/>
                <a:cs typeface="Akzidenz Grotesk BE"/>
              </a:rPr>
              <a:t>If you see a blog post with an unlikely sales or use rate number, check with </a:t>
            </a:r>
            <a:r>
              <a:rPr lang="en-US" sz="2000" dirty="0" err="1" smtClean="0">
                <a:solidFill>
                  <a:schemeClr val="bg1"/>
                </a:solidFill>
                <a:latin typeface="Akzidenz Grotesk BE"/>
                <a:cs typeface="Akzidenz Grotesk BE"/>
              </a:rPr>
              <a:t>Tomi</a:t>
            </a:r>
            <a:r>
              <a:rPr lang="en-US" sz="2000" dirty="0" smtClean="0">
                <a:solidFill>
                  <a:schemeClr val="bg1"/>
                </a:solidFill>
                <a:latin typeface="Akzidenz Grotesk BE"/>
                <a:cs typeface="Akzidenz Grotesk BE"/>
              </a:rPr>
              <a:t>, at least to see the baseline and gut check whether that is likely to be true. </a:t>
            </a:r>
            <a:endParaRPr lang="en-US" sz="2000" dirty="0">
              <a:solidFill>
                <a:srgbClr val="FFFFFF"/>
              </a:solidFill>
              <a:latin typeface="Akzidenz Grotesk BE"/>
              <a:cs typeface="Akzidenz Grotesk BE"/>
            </a:endParaRPr>
          </a:p>
        </p:txBody>
      </p:sp>
      <p:sp>
        <p:nvSpPr>
          <p:cNvPr id="6" name="TextBox 5"/>
          <p:cNvSpPr txBox="1"/>
          <p:nvPr/>
        </p:nvSpPr>
        <p:spPr>
          <a:xfrm>
            <a:off x="450290" y="1481938"/>
            <a:ext cx="7501468" cy="584776"/>
          </a:xfrm>
          <a:prstGeom prst="rect">
            <a:avLst/>
          </a:prstGeom>
          <a:noFill/>
        </p:spPr>
        <p:txBody>
          <a:bodyPr wrap="square" rtlCol="0">
            <a:spAutoFit/>
          </a:bodyPr>
          <a:lstStyle/>
          <a:p>
            <a:r>
              <a:rPr lang="en-US" sz="3200" dirty="0" err="1">
                <a:solidFill>
                  <a:srgbClr val="F2806C"/>
                </a:solidFill>
                <a:latin typeface="Palatino"/>
                <a:cs typeface="Palatino"/>
              </a:rPr>
              <a:t>Tomi</a:t>
            </a:r>
            <a:r>
              <a:rPr lang="en-US" sz="3200" dirty="0">
                <a:solidFill>
                  <a:srgbClr val="F2806C"/>
                </a:solidFill>
                <a:latin typeface="Palatino"/>
                <a:cs typeface="Palatino"/>
              </a:rPr>
              <a:t> </a:t>
            </a:r>
            <a:r>
              <a:rPr lang="en-US" sz="3200" dirty="0" err="1" smtClean="0">
                <a:solidFill>
                  <a:srgbClr val="F2806C"/>
                </a:solidFill>
                <a:latin typeface="Palatino"/>
                <a:cs typeface="Palatino"/>
              </a:rPr>
              <a:t>Ahonen</a:t>
            </a:r>
            <a:r>
              <a:rPr lang="en-US" sz="3200" dirty="0" smtClean="0">
                <a:solidFill>
                  <a:srgbClr val="F2806C"/>
                </a:solidFill>
                <a:latin typeface="Palatino"/>
                <a:cs typeface="Palatino"/>
              </a:rPr>
              <a:t> </a:t>
            </a:r>
          </a:p>
        </p:txBody>
      </p:sp>
    </p:spTree>
    <p:extLst>
      <p:ext uri="{BB962C8B-B14F-4D97-AF65-F5344CB8AC3E}">
        <p14:creationId xmlns:p14="http://schemas.microsoft.com/office/powerpoint/2010/main" val="1856551619"/>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98830"/>
            <a:ext cx="7913687" cy="4559170"/>
          </a:xfrm>
        </p:spPr>
        <p:txBody>
          <a:bodyPr>
            <a:normAutofit/>
          </a:bodyPr>
          <a:lstStyle/>
          <a:p>
            <a:pPr marL="0" indent="0">
              <a:buClr>
                <a:srgbClr val="E9213C"/>
              </a:buClr>
              <a:buNone/>
            </a:pPr>
            <a:r>
              <a:rPr lang="en-US" sz="2000" dirty="0" smtClean="0">
                <a:solidFill>
                  <a:schemeClr val="bg1"/>
                </a:solidFill>
                <a:latin typeface="Akzidenz Grotesk BE"/>
                <a:cs typeface="Akzidenz Grotesk BE"/>
              </a:rPr>
              <a:t>This is not a reference, but an anti-reference. There are a lot of lies, and half truths in mobile stats. </a:t>
            </a:r>
            <a:endParaRPr lang="en-US" sz="2000" dirty="0" smtClean="0">
              <a:solidFill>
                <a:schemeClr val="accent6">
                  <a:lumMod val="75000"/>
                </a:schemeClr>
              </a:solidFill>
              <a:latin typeface="Akzidenz Grotesk BE"/>
              <a:cs typeface="Akzidenz Grotesk BE"/>
              <a:hlinkClick r:id="rId3"/>
            </a:endParaRPr>
          </a:p>
          <a:p>
            <a:pPr marL="0" indent="0">
              <a:buClr>
                <a:srgbClr val="E9213C"/>
              </a:buClr>
              <a:buNone/>
            </a:pPr>
            <a:r>
              <a:rPr lang="en-US" sz="2000" dirty="0">
                <a:solidFill>
                  <a:schemeClr val="accent6">
                    <a:lumMod val="75000"/>
                  </a:schemeClr>
                </a:solidFill>
                <a:latin typeface="Akzidenz Grotesk BE"/>
                <a:cs typeface="Akzidenz Grotesk BE"/>
                <a:hlinkClick r:id="rId4"/>
              </a:rPr>
              <a:t>http://</a:t>
            </a:r>
            <a:r>
              <a:rPr lang="en-US" sz="2000" dirty="0" smtClean="0">
                <a:solidFill>
                  <a:schemeClr val="accent6">
                    <a:lumMod val="75000"/>
                  </a:schemeClr>
                </a:solidFill>
                <a:latin typeface="Akzidenz Grotesk BE"/>
                <a:cs typeface="Akzidenz Grotesk BE"/>
                <a:hlinkClick r:id="rId4"/>
              </a:rPr>
              <a:t>www.globalwebindex.net/blog/1-in-5-now-own-an-iphone</a:t>
            </a:r>
            <a:endParaRPr lang="en-US" sz="2000" dirty="0" smtClean="0">
              <a:solidFill>
                <a:schemeClr val="accent6">
                  <a:lumMod val="75000"/>
                </a:schemeClr>
              </a:solidFill>
              <a:latin typeface="Akzidenz Grotesk BE"/>
              <a:cs typeface="Akzidenz Grotesk BE"/>
            </a:endParaRPr>
          </a:p>
          <a:p>
            <a:pPr marL="0" indent="0">
              <a:buClr>
                <a:srgbClr val="E9213C"/>
              </a:buClr>
              <a:buNone/>
            </a:pPr>
            <a:r>
              <a:rPr lang="en-US" sz="2000" dirty="0" smtClean="0">
                <a:solidFill>
                  <a:schemeClr val="bg1"/>
                </a:solidFill>
                <a:latin typeface="Akzidenz Grotesk BE"/>
                <a:cs typeface="Akzidenz Grotesk BE"/>
              </a:rPr>
              <a:t>This is a good one that covers the range well. It says 20% of all adult humans on planet earth have an iPhone. </a:t>
            </a:r>
            <a:br>
              <a:rPr lang="en-US" sz="2000" dirty="0" smtClean="0">
                <a:solidFill>
                  <a:schemeClr val="bg1"/>
                </a:solidFill>
                <a:latin typeface="Akzidenz Grotesk BE"/>
                <a:cs typeface="Akzidenz Grotesk BE"/>
              </a:rPr>
            </a:br>
            <a:r>
              <a:rPr lang="en-US" sz="2000" dirty="0" smtClean="0">
                <a:solidFill>
                  <a:schemeClr val="bg1"/>
                </a:solidFill>
                <a:latin typeface="Akzidenz Grotesk BE"/>
                <a:cs typeface="Akzidenz Grotesk BE"/>
              </a:rPr>
              <a:t>That’s wrong on the face of it. Clearly untrue. And a look at any stats and you see that’s impossibly wrong. I asked </a:t>
            </a:r>
            <a:r>
              <a:rPr lang="en-US" sz="2000" dirty="0" err="1" smtClean="0">
                <a:solidFill>
                  <a:schemeClr val="bg1"/>
                </a:solidFill>
                <a:latin typeface="Akzidenz Grotesk BE"/>
                <a:cs typeface="Akzidenz Grotesk BE"/>
              </a:rPr>
              <a:t>Tomi</a:t>
            </a:r>
            <a:r>
              <a:rPr lang="en-US" sz="2000" dirty="0" smtClean="0">
                <a:solidFill>
                  <a:schemeClr val="bg1"/>
                </a:solidFill>
                <a:latin typeface="Akzidenz Grotesk BE"/>
                <a:cs typeface="Akzidenz Grotesk BE"/>
              </a:rPr>
              <a:t> and he used the phrase “UTTERLY IDIOTIC.” </a:t>
            </a:r>
          </a:p>
          <a:p>
            <a:pPr marL="0" indent="0">
              <a:buClr>
                <a:srgbClr val="E9213C"/>
              </a:buClr>
              <a:buNone/>
            </a:pPr>
            <a:endParaRPr lang="en-US" sz="2000" dirty="0" smtClean="0">
              <a:solidFill>
                <a:schemeClr val="bg1"/>
              </a:solidFill>
              <a:latin typeface="Akzidenz Grotesk BE"/>
              <a:cs typeface="Akzidenz Grotesk BE"/>
            </a:endParaRPr>
          </a:p>
          <a:p>
            <a:pPr marL="0" indent="0">
              <a:buClr>
                <a:srgbClr val="E9213C"/>
              </a:buClr>
              <a:buNone/>
            </a:pPr>
            <a:r>
              <a:rPr lang="en-US" sz="2000" dirty="0" smtClean="0">
                <a:solidFill>
                  <a:srgbClr val="FFFFFF"/>
                </a:solidFill>
                <a:latin typeface="Akzidenz Grotesk BE"/>
                <a:cs typeface="Akzidenz Grotesk BE"/>
              </a:rPr>
              <a:t>Many stats lead with iOS numbers despite many more Android users. Think carefully about anything you read before quoting or re-tweeting it.</a:t>
            </a:r>
            <a:endParaRPr lang="en-US" sz="2000" dirty="0">
              <a:solidFill>
                <a:srgbClr val="FFFFFF"/>
              </a:solidFill>
              <a:latin typeface="Akzidenz Grotesk BE"/>
              <a:cs typeface="Akzidenz Grotesk BE"/>
            </a:endParaRPr>
          </a:p>
        </p:txBody>
      </p:sp>
      <p:sp>
        <p:nvSpPr>
          <p:cNvPr id="6" name="TextBox 5"/>
          <p:cNvSpPr txBox="1"/>
          <p:nvPr/>
        </p:nvSpPr>
        <p:spPr>
          <a:xfrm>
            <a:off x="450290" y="1481938"/>
            <a:ext cx="7501468" cy="584776"/>
          </a:xfrm>
          <a:prstGeom prst="rect">
            <a:avLst/>
          </a:prstGeom>
          <a:noFill/>
        </p:spPr>
        <p:txBody>
          <a:bodyPr wrap="square" rtlCol="0">
            <a:spAutoFit/>
          </a:bodyPr>
          <a:lstStyle/>
          <a:p>
            <a:r>
              <a:rPr lang="en-US" sz="3200" dirty="0" smtClean="0">
                <a:solidFill>
                  <a:srgbClr val="F2806C"/>
                </a:solidFill>
                <a:latin typeface="Palatino"/>
                <a:cs typeface="Palatino"/>
              </a:rPr>
              <a:t>Careful With Stats!</a:t>
            </a:r>
          </a:p>
        </p:txBody>
      </p:sp>
    </p:spTree>
    <p:extLst>
      <p:ext uri="{BB962C8B-B14F-4D97-AF65-F5344CB8AC3E}">
        <p14:creationId xmlns:p14="http://schemas.microsoft.com/office/powerpoint/2010/main" val="1313147766"/>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advTm="4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98830"/>
            <a:ext cx="7913687" cy="4559170"/>
          </a:xfrm>
        </p:spPr>
        <p:txBody>
          <a:bodyPr>
            <a:normAutofit/>
          </a:bodyPr>
          <a:lstStyle/>
          <a:p>
            <a:pPr marL="0" indent="0">
              <a:buClr>
                <a:srgbClr val="E9213C"/>
              </a:buClr>
              <a:buNone/>
            </a:pPr>
            <a:r>
              <a:rPr lang="en-US" sz="2000" dirty="0">
                <a:solidFill>
                  <a:schemeClr val="accent6">
                    <a:lumMod val="75000"/>
                  </a:schemeClr>
                </a:solidFill>
                <a:latin typeface="Akzidenz Grotesk BE"/>
                <a:cs typeface="Akzidenz Grotesk BE"/>
                <a:hlinkClick r:id="rId3"/>
              </a:rPr>
              <a:t>http://ben-evans.com</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marL="0" indent="0">
              <a:buClr>
                <a:srgbClr val="E9213C"/>
              </a:buClr>
              <a:buNone/>
            </a:pPr>
            <a:r>
              <a:rPr lang="en-US" sz="2000" dirty="0" smtClean="0">
                <a:solidFill>
                  <a:schemeClr val="bg1"/>
                </a:solidFill>
                <a:latin typeface="Akzidenz Grotesk BE"/>
                <a:cs typeface="Akzidenz Grotesk BE"/>
              </a:rPr>
              <a:t>Another business-focused guy, with a personal blog exposing various useful analyses of trends in the mobile space. Also with useful stats, but more on the context-setting and analysis here.</a:t>
            </a:r>
            <a:endParaRPr lang="en-US" sz="2000" dirty="0">
              <a:solidFill>
                <a:srgbClr val="FFFFFF"/>
              </a:solidFill>
              <a:latin typeface="Akzidenz Grotesk BE"/>
              <a:cs typeface="Akzidenz Grotesk BE"/>
            </a:endParaRPr>
          </a:p>
        </p:txBody>
      </p:sp>
      <p:sp>
        <p:nvSpPr>
          <p:cNvPr id="6" name="TextBox 5"/>
          <p:cNvSpPr txBox="1"/>
          <p:nvPr/>
        </p:nvSpPr>
        <p:spPr>
          <a:xfrm>
            <a:off x="450290" y="1481938"/>
            <a:ext cx="7501468" cy="584776"/>
          </a:xfrm>
          <a:prstGeom prst="rect">
            <a:avLst/>
          </a:prstGeom>
          <a:noFill/>
        </p:spPr>
        <p:txBody>
          <a:bodyPr wrap="square" rtlCol="0">
            <a:spAutoFit/>
          </a:bodyPr>
          <a:lstStyle/>
          <a:p>
            <a:r>
              <a:rPr lang="en-US" sz="3200" dirty="0">
                <a:solidFill>
                  <a:srgbClr val="F2806C"/>
                </a:solidFill>
                <a:latin typeface="Palatino"/>
                <a:cs typeface="Palatino"/>
              </a:rPr>
              <a:t>Benedict Evans</a:t>
            </a:r>
            <a:endParaRPr lang="en-US" sz="3200" dirty="0" smtClean="0">
              <a:solidFill>
                <a:srgbClr val="F2806C"/>
              </a:solidFill>
              <a:latin typeface="Palatino"/>
              <a:cs typeface="Palatino"/>
            </a:endParaRPr>
          </a:p>
        </p:txBody>
      </p:sp>
    </p:spTree>
    <p:extLst>
      <p:ext uri="{BB962C8B-B14F-4D97-AF65-F5344CB8AC3E}">
        <p14:creationId xmlns:p14="http://schemas.microsoft.com/office/powerpoint/2010/main" val="2381000603"/>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616101"/>
          </a:xfrm>
          <a:prstGeom prst="rect">
            <a:avLst/>
          </a:prstGeom>
          <a:noFill/>
        </p:spPr>
        <p:txBody>
          <a:bodyPr wrap="square" rtlCol="0">
            <a:spAutoFit/>
          </a:bodyPr>
          <a:lstStyle/>
          <a:p>
            <a:r>
              <a:rPr lang="en-US" sz="3200" dirty="0">
                <a:solidFill>
                  <a:srgbClr val="F2806C"/>
                </a:solidFill>
                <a:latin typeface="Palatino"/>
                <a:cs typeface="Palatino"/>
              </a:rPr>
              <a:t>46% of Christmas Day search traffic was on tablets and </a:t>
            </a:r>
            <a:r>
              <a:rPr lang="en-US" sz="3200" dirty="0" smtClean="0">
                <a:solidFill>
                  <a:srgbClr val="F2806C"/>
                </a:solidFill>
                <a:latin typeface="Palatino"/>
                <a:cs typeface="Palatino"/>
              </a:rPr>
              <a:t>mobiles</a:t>
            </a:r>
          </a:p>
          <a:p>
            <a:pPr>
              <a:buClr>
                <a:srgbClr val="E9213C"/>
              </a:buClr>
            </a:pPr>
            <a:endParaRPr lang="en-US" sz="2000" dirty="0">
              <a:solidFill>
                <a:schemeClr val="accent6">
                  <a:lumMod val="75000"/>
                </a:schemeClr>
              </a:solidFill>
              <a:latin typeface="Akzidenz Grotesk BE"/>
              <a:cs typeface="Akzidenz Grotesk BE"/>
            </a:endParaRPr>
          </a:p>
          <a:p>
            <a:pPr>
              <a:buClr>
                <a:srgbClr val="E9213C"/>
              </a:buClr>
            </a:pPr>
            <a:r>
              <a:rPr lang="en-US" sz="2000" dirty="0" smtClean="0">
                <a:solidFill>
                  <a:schemeClr val="accent6">
                    <a:lumMod val="75000"/>
                  </a:schemeClr>
                </a:solidFill>
                <a:latin typeface="Akzidenz Grotesk BE"/>
                <a:cs typeface="Akzidenz Grotesk BE"/>
                <a:hlinkClick r:id="rId3"/>
              </a:rPr>
              <a:t>https</a:t>
            </a:r>
            <a:r>
              <a:rPr lang="en-US" sz="2000" dirty="0">
                <a:solidFill>
                  <a:schemeClr val="accent6">
                    <a:lumMod val="75000"/>
                  </a:schemeClr>
                </a:solidFill>
                <a:latin typeface="Akzidenz Grotesk BE"/>
                <a:cs typeface="Akzidenz Grotesk BE"/>
                <a:hlinkClick r:id="rId3"/>
              </a:rPr>
              <a:t>://econsultancy.com/blog/61899-46-of-christmas-day-search-traffic-was-on-tablets-and-</a:t>
            </a:r>
            <a:r>
              <a:rPr lang="en-US" sz="2000" dirty="0" smtClean="0">
                <a:solidFill>
                  <a:schemeClr val="accent6">
                    <a:lumMod val="75000"/>
                  </a:schemeClr>
                </a:solidFill>
                <a:latin typeface="Akzidenz Grotesk BE"/>
                <a:cs typeface="Akzidenz Grotesk BE"/>
                <a:hlinkClick r:id="rId3"/>
              </a:rPr>
              <a:t>mobiles</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The source for my stats on use rate on Christmas. The next slide has data for </a:t>
            </a:r>
            <a:r>
              <a:rPr lang="en-US" sz="2000" dirty="0" smtClean="0">
                <a:solidFill>
                  <a:schemeClr val="bg1"/>
                </a:solidFill>
                <a:latin typeface="Akzidenz Grotesk BE"/>
                <a:cs typeface="Akzidenz Grotesk BE"/>
              </a:rPr>
              <a:t>2015, </a:t>
            </a:r>
            <a:r>
              <a:rPr lang="en-US" sz="2000" dirty="0" smtClean="0">
                <a:solidFill>
                  <a:schemeClr val="bg1"/>
                </a:solidFill>
                <a:latin typeface="Akzidenz Grotesk BE"/>
                <a:cs typeface="Akzidenz Grotesk BE"/>
              </a:rPr>
              <a:t>but this has prettier images. Just don’t tell anyone the date. </a:t>
            </a:r>
            <a:endParaRPr lang="en-US" sz="2000" dirty="0">
              <a:solidFill>
                <a:srgbClr val="FFFFFF"/>
              </a:solidFill>
              <a:latin typeface="Akzidenz Grotesk BE"/>
              <a:cs typeface="Akzidenz Grotesk BE"/>
            </a:endParaRPr>
          </a:p>
        </p:txBody>
      </p:sp>
      <p:pic>
        <p:nvPicPr>
          <p:cNvPr id="2" name="Picture 1"/>
          <p:cNvPicPr>
            <a:picLocks noChangeAspect="1"/>
          </p:cNvPicPr>
          <p:nvPr/>
        </p:nvPicPr>
        <p:blipFill>
          <a:blip r:embed="rId4"/>
          <a:stretch>
            <a:fillRect/>
          </a:stretch>
        </p:blipFill>
        <p:spPr>
          <a:xfrm>
            <a:off x="550874" y="4430965"/>
            <a:ext cx="3761792" cy="2071169"/>
          </a:xfrm>
          <a:prstGeom prst="rect">
            <a:avLst/>
          </a:prstGeom>
        </p:spPr>
      </p:pic>
      <p:pic>
        <p:nvPicPr>
          <p:cNvPr id="3" name="Picture 2"/>
          <p:cNvPicPr>
            <a:picLocks noChangeAspect="1"/>
          </p:cNvPicPr>
          <p:nvPr/>
        </p:nvPicPr>
        <p:blipFill>
          <a:blip r:embed="rId5"/>
          <a:stretch>
            <a:fillRect/>
          </a:stretch>
        </p:blipFill>
        <p:spPr>
          <a:xfrm>
            <a:off x="4470897" y="4430965"/>
            <a:ext cx="4135481" cy="2071169"/>
          </a:xfrm>
          <a:prstGeom prst="rect">
            <a:avLst/>
          </a:prstGeom>
        </p:spPr>
      </p:pic>
    </p:spTree>
    <p:extLst>
      <p:ext uri="{BB962C8B-B14F-4D97-AF65-F5344CB8AC3E}">
        <p14:creationId xmlns:p14="http://schemas.microsoft.com/office/powerpoint/2010/main" val="1539142606"/>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5109091"/>
          </a:xfrm>
          <a:prstGeom prst="rect">
            <a:avLst/>
          </a:prstGeom>
          <a:noFill/>
        </p:spPr>
        <p:txBody>
          <a:bodyPr wrap="square" rtlCol="0">
            <a:spAutoFit/>
          </a:bodyPr>
          <a:lstStyle/>
          <a:p>
            <a:r>
              <a:rPr lang="en-US" sz="3200" dirty="0">
                <a:solidFill>
                  <a:srgbClr val="F2806C"/>
                </a:solidFill>
                <a:latin typeface="Palatino"/>
                <a:cs typeface="Palatino"/>
              </a:rPr>
              <a:t>Holiday Benchmark Data Alert: Updated Monday, January 5, </a:t>
            </a:r>
            <a:r>
              <a:rPr lang="en-US" sz="3200" dirty="0" smtClean="0">
                <a:solidFill>
                  <a:srgbClr val="F2806C"/>
                </a:solidFill>
                <a:latin typeface="Palatino"/>
                <a:cs typeface="Palatino"/>
              </a:rPr>
              <a:t>2015</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http://www-01.ibm.com/software/marketing-solutions/benchmark-hub/</a:t>
            </a:r>
            <a:r>
              <a:rPr lang="en-US" sz="2000" dirty="0" smtClean="0">
                <a:solidFill>
                  <a:schemeClr val="accent6">
                    <a:lumMod val="75000"/>
                  </a:schemeClr>
                </a:solidFill>
                <a:latin typeface="Akzidenz Grotesk BE"/>
                <a:cs typeface="Akzidenz Grotesk BE"/>
                <a:hlinkClick r:id="rId3"/>
              </a:rPr>
              <a:t>alert.html</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Here’s the Christmas </a:t>
            </a:r>
            <a:r>
              <a:rPr lang="en-US" sz="2000" dirty="0" smtClean="0">
                <a:solidFill>
                  <a:schemeClr val="bg1"/>
                </a:solidFill>
                <a:latin typeface="Akzidenz Grotesk BE"/>
                <a:cs typeface="Akzidenz Grotesk BE"/>
              </a:rPr>
              <a:t>2015 </a:t>
            </a:r>
            <a:r>
              <a:rPr lang="en-US" sz="2000" dirty="0" smtClean="0">
                <a:solidFill>
                  <a:schemeClr val="bg1"/>
                </a:solidFill>
                <a:latin typeface="Akzidenz Grotesk BE"/>
                <a:cs typeface="Akzidenz Grotesk BE"/>
              </a:rPr>
              <a:t>data. Way too much other stuff, so I’ll quote the bit we care about: </a:t>
            </a:r>
          </a:p>
          <a:p>
            <a:pPr>
              <a:buClr>
                <a:srgbClr val="E9213C"/>
              </a:buClr>
            </a:pPr>
            <a:endParaRPr lang="en-US" i="1" dirty="0" smtClean="0">
              <a:solidFill>
                <a:srgbClr val="FFFFFF"/>
              </a:solidFill>
              <a:latin typeface="Akzidenz Grotesk BE"/>
              <a:cs typeface="Akzidenz Grotesk BE"/>
            </a:endParaRPr>
          </a:p>
          <a:p>
            <a:pPr>
              <a:buClr>
                <a:srgbClr val="E9213C"/>
              </a:buClr>
            </a:pPr>
            <a:r>
              <a:rPr lang="en-US" i="1" dirty="0" smtClean="0">
                <a:solidFill>
                  <a:srgbClr val="FFFFFF"/>
                </a:solidFill>
                <a:latin typeface="Akzidenz Grotesk BE"/>
                <a:cs typeface="Akzidenz Grotesk BE"/>
              </a:rPr>
              <a:t>Mobile </a:t>
            </a:r>
            <a:r>
              <a:rPr lang="en-US" i="1" dirty="0">
                <a:solidFill>
                  <a:srgbClr val="FFFFFF"/>
                </a:solidFill>
                <a:latin typeface="Akzidenz Grotesk BE"/>
                <a:cs typeface="Akzidenz Grotesk BE"/>
              </a:rPr>
              <a:t>traffic accounted for 45 percent of all online traffic for the 2014 holiday season, an increase of 25.5 percent </a:t>
            </a:r>
            <a:r>
              <a:rPr lang="en-US" i="1" dirty="0" err="1" smtClean="0">
                <a:solidFill>
                  <a:srgbClr val="FFFFFF"/>
                </a:solidFill>
                <a:latin typeface="Akzidenz Grotesk BE"/>
                <a:cs typeface="Akzidenz Grotesk BE"/>
              </a:rPr>
              <a:t>YoY</a:t>
            </a:r>
            <a:endParaRPr lang="en-US" i="1" dirty="0" smtClean="0">
              <a:solidFill>
                <a:srgbClr val="FFFFFF"/>
              </a:solidFill>
              <a:latin typeface="Akzidenz Grotesk BE"/>
              <a:cs typeface="Akzidenz Grotesk BE"/>
            </a:endParaRPr>
          </a:p>
          <a:p>
            <a:pPr>
              <a:buClr>
                <a:srgbClr val="E9213C"/>
              </a:buClr>
            </a:pPr>
            <a:endParaRPr lang="en-US" i="1" dirty="0">
              <a:solidFill>
                <a:srgbClr val="FFFFFF"/>
              </a:solidFill>
              <a:latin typeface="Akzidenz Grotesk BE"/>
              <a:cs typeface="Akzidenz Grotesk BE"/>
            </a:endParaRPr>
          </a:p>
          <a:p>
            <a:pPr>
              <a:buClr>
                <a:srgbClr val="E9213C"/>
              </a:buClr>
            </a:pPr>
            <a:r>
              <a:rPr lang="en-US" i="1" dirty="0" smtClean="0">
                <a:solidFill>
                  <a:srgbClr val="FFFFFF"/>
                </a:solidFill>
                <a:latin typeface="Akzidenz Grotesk BE"/>
                <a:cs typeface="Akzidenz Grotesk BE"/>
              </a:rPr>
              <a:t>Smartphones </a:t>
            </a:r>
            <a:r>
              <a:rPr lang="en-US" i="1" dirty="0">
                <a:solidFill>
                  <a:srgbClr val="FFFFFF"/>
                </a:solidFill>
                <a:latin typeface="Akzidenz Grotesk BE"/>
                <a:cs typeface="Akzidenz Grotesk BE"/>
              </a:rPr>
              <a:t>Browse, Tablets Buy: Smartphones drove 31.2 percent of total online traffic, nearly two and a half times that of tablets, which accounted for 13.4 percent of all online traffic. However, tablets are winning the shopping war. Tablet sales accounted for 13.4 percent of online sales, compared to smartphones, which accounted for 9.1 percent of total online sales, a difference of 47.3 percent. </a:t>
            </a:r>
          </a:p>
        </p:txBody>
      </p:sp>
    </p:spTree>
    <p:extLst>
      <p:ext uri="{BB962C8B-B14F-4D97-AF65-F5344CB8AC3E}">
        <p14:creationId xmlns:p14="http://schemas.microsoft.com/office/powerpoint/2010/main" val="3768054557"/>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739760"/>
          </a:xfrm>
          <a:prstGeom prst="rect">
            <a:avLst/>
          </a:prstGeom>
          <a:noFill/>
        </p:spPr>
        <p:txBody>
          <a:bodyPr wrap="square" rtlCol="0">
            <a:spAutoFit/>
          </a:bodyPr>
          <a:lstStyle/>
          <a:p>
            <a:r>
              <a:rPr lang="en-US" sz="3200" dirty="0" err="1">
                <a:solidFill>
                  <a:srgbClr val="F2806C"/>
                </a:solidFill>
                <a:latin typeface="Palatino"/>
                <a:cs typeface="Palatino"/>
              </a:rPr>
              <a:t>Infographic</a:t>
            </a:r>
            <a:r>
              <a:rPr lang="en-US" sz="3200" dirty="0">
                <a:solidFill>
                  <a:srgbClr val="F2806C"/>
                </a:solidFill>
                <a:latin typeface="Palatino"/>
                <a:cs typeface="Palatino"/>
              </a:rPr>
              <a:t>: 2013 Mobile Growth </a:t>
            </a:r>
            <a:r>
              <a:rPr lang="en-US" sz="3200" dirty="0" smtClean="0">
                <a:solidFill>
                  <a:srgbClr val="F2806C"/>
                </a:solidFill>
                <a:latin typeface="Palatino"/>
                <a:cs typeface="Palatino"/>
              </a:rPr>
              <a:t>Statistics</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http://www.digitalbuzzblog.com/infographic-2013-mobile-growth-statistics</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As much as I hate the needless </a:t>
            </a:r>
            <a:r>
              <a:rPr lang="en-US" sz="2000" dirty="0" err="1" smtClean="0">
                <a:solidFill>
                  <a:schemeClr val="bg1"/>
                </a:solidFill>
                <a:latin typeface="Akzidenz Grotesk BE"/>
                <a:cs typeface="Akzidenz Grotesk BE"/>
              </a:rPr>
              <a:t>infographic</a:t>
            </a:r>
            <a:r>
              <a:rPr lang="en-US" sz="2000" dirty="0" smtClean="0">
                <a:solidFill>
                  <a:schemeClr val="bg1"/>
                </a:solidFill>
                <a:latin typeface="Akzidenz Grotesk BE"/>
                <a:cs typeface="Akzidenz Grotesk BE"/>
              </a:rPr>
              <a:t> trend, this has good stats, the charts are pretty enough you could slice them out and put them in your own slideshows, and they even break out some bits as text. </a:t>
            </a:r>
          </a:p>
          <a:p>
            <a:pPr>
              <a:buClr>
                <a:srgbClr val="E9213C"/>
              </a:buClr>
            </a:pPr>
            <a:endParaRPr lang="en-US" sz="2000" dirty="0">
              <a:solidFill>
                <a:schemeClr val="bg1"/>
              </a:solidFill>
              <a:latin typeface="Akzidenz Grotesk BE"/>
              <a:cs typeface="Akzidenz Grotesk BE"/>
            </a:endParaRPr>
          </a:p>
          <a:p>
            <a:pPr>
              <a:buClr>
                <a:srgbClr val="E9213C"/>
              </a:buClr>
            </a:pPr>
            <a:r>
              <a:rPr lang="en-US" i="1" dirty="0">
                <a:solidFill>
                  <a:srgbClr val="FFFFFF"/>
                </a:solidFill>
                <a:latin typeface="Akzidenz Grotesk BE"/>
                <a:cs typeface="Akzidenz Grotesk BE"/>
              </a:rPr>
              <a:t>91% of all people on earth have a mobile phone</a:t>
            </a:r>
          </a:p>
          <a:p>
            <a:pPr>
              <a:buClr>
                <a:srgbClr val="E9213C"/>
              </a:buClr>
            </a:pPr>
            <a:r>
              <a:rPr lang="en-US" i="1" dirty="0">
                <a:solidFill>
                  <a:srgbClr val="FFFFFF"/>
                </a:solidFill>
                <a:latin typeface="Akzidenz Grotesk BE"/>
                <a:cs typeface="Akzidenz Grotesk BE"/>
              </a:rPr>
              <a:t>56% of people own a smart phone</a:t>
            </a:r>
          </a:p>
          <a:p>
            <a:pPr>
              <a:buClr>
                <a:srgbClr val="E9213C"/>
              </a:buClr>
            </a:pPr>
            <a:r>
              <a:rPr lang="en-US" i="1" dirty="0">
                <a:solidFill>
                  <a:srgbClr val="FFFFFF"/>
                </a:solidFill>
                <a:latin typeface="Akzidenz Grotesk BE"/>
                <a:cs typeface="Akzidenz Grotesk BE"/>
              </a:rPr>
              <a:t>50% of mobile phone users, use mobile as their primary Internet source</a:t>
            </a:r>
          </a:p>
          <a:p>
            <a:pPr>
              <a:buClr>
                <a:srgbClr val="E9213C"/>
              </a:buClr>
            </a:pPr>
            <a:r>
              <a:rPr lang="en-US" i="1" dirty="0">
                <a:solidFill>
                  <a:srgbClr val="FFFFFF"/>
                </a:solidFill>
                <a:latin typeface="Akzidenz Grotesk BE"/>
                <a:cs typeface="Akzidenz Grotesk BE"/>
              </a:rPr>
              <a:t>80% of time on mobile is spent inside apps</a:t>
            </a:r>
          </a:p>
          <a:p>
            <a:pPr>
              <a:buClr>
                <a:srgbClr val="E9213C"/>
              </a:buClr>
            </a:pPr>
            <a:r>
              <a:rPr lang="en-US" i="1" dirty="0">
                <a:solidFill>
                  <a:srgbClr val="FFFFFF"/>
                </a:solidFill>
                <a:latin typeface="Akzidenz Grotesk BE"/>
                <a:cs typeface="Akzidenz Grotesk BE"/>
              </a:rPr>
              <a:t>72% of tablet owners purchase online from their tablets each week</a:t>
            </a:r>
          </a:p>
          <a:p>
            <a:pPr>
              <a:buClr>
                <a:srgbClr val="E9213C"/>
              </a:buClr>
            </a:pPr>
            <a:endParaRPr lang="en-US" sz="2000" dirty="0" smtClean="0">
              <a:solidFill>
                <a:srgbClr val="FFFFFF"/>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Some of this is the same exact data </a:t>
            </a:r>
            <a:r>
              <a:rPr lang="en-US" sz="2000" dirty="0" err="1" smtClean="0">
                <a:solidFill>
                  <a:schemeClr val="bg1"/>
                </a:solidFill>
                <a:latin typeface="Akzidenz Grotesk BE"/>
                <a:cs typeface="Akzidenz Grotesk BE"/>
              </a:rPr>
              <a:t>Tomi</a:t>
            </a:r>
            <a:r>
              <a:rPr lang="en-US" sz="2000" dirty="0" smtClean="0">
                <a:solidFill>
                  <a:schemeClr val="bg1"/>
                </a:solidFill>
                <a:latin typeface="Akzidenz Grotesk BE"/>
                <a:cs typeface="Akzidenz Grotesk BE"/>
              </a:rPr>
              <a:t> shares, but his charts are ugly as sin.</a:t>
            </a:r>
            <a:endParaRPr lang="en-US" sz="2000" dirty="0">
              <a:solidFill>
                <a:srgbClr val="FFFFFF"/>
              </a:solidFill>
              <a:latin typeface="Akzidenz Grotesk BE"/>
              <a:cs typeface="Akzidenz Grotesk BE"/>
            </a:endParaRPr>
          </a:p>
        </p:txBody>
      </p:sp>
    </p:spTree>
    <p:extLst>
      <p:ext uri="{BB962C8B-B14F-4D97-AF65-F5344CB8AC3E}">
        <p14:creationId xmlns:p14="http://schemas.microsoft.com/office/powerpoint/2010/main" val="229468090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431435"/>
          </a:xfrm>
          <a:prstGeom prst="rect">
            <a:avLst/>
          </a:prstGeom>
          <a:noFill/>
        </p:spPr>
        <p:txBody>
          <a:bodyPr wrap="square" rtlCol="0">
            <a:spAutoFit/>
          </a:bodyPr>
          <a:lstStyle/>
          <a:p>
            <a:r>
              <a:rPr lang="en-US" sz="3200" dirty="0">
                <a:solidFill>
                  <a:srgbClr val="F2806C"/>
                </a:solidFill>
                <a:latin typeface="Palatino"/>
                <a:cs typeface="Palatino"/>
              </a:rPr>
              <a:t>Mobile, ecosystems and the death of PCs</a:t>
            </a:r>
            <a:endParaRPr lang="en-US" sz="3200" dirty="0" smtClean="0">
              <a:solidFill>
                <a:srgbClr val="F2806C"/>
              </a:solidFill>
              <a:latin typeface="Palatino"/>
              <a:cs typeface="Palatino"/>
            </a:endParaRP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a:t>
            </a:r>
            <a:r>
              <a:rPr lang="en-US" sz="2000" dirty="0" smtClean="0">
                <a:solidFill>
                  <a:schemeClr val="accent6">
                    <a:lumMod val="75000"/>
                  </a:schemeClr>
                </a:solidFill>
                <a:latin typeface="Akzidenz Grotesk BE"/>
                <a:cs typeface="Akzidenz Grotesk BE"/>
                <a:hlinkClick r:id="rId3"/>
              </a:rPr>
              <a:t>ben-evans.com/benedictevans/2015/11/7/mobile-ecosystems-and-the-death-of-pcs</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 regularly discuss how mobile is not just the next connected computing thing, but is the new normal, and replaces the PC. Good article on the march of technology here.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4387" y="3581079"/>
            <a:ext cx="5789613" cy="3276921"/>
          </a:xfrm>
          <a:prstGeom prst="rect">
            <a:avLst/>
          </a:prstGeom>
        </p:spPr>
      </p:pic>
    </p:spTree>
    <p:extLst>
      <p:ext uri="{BB962C8B-B14F-4D97-AF65-F5344CB8AC3E}">
        <p14:creationId xmlns:p14="http://schemas.microsoft.com/office/powerpoint/2010/main" val="314695661"/>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26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197327</TotalTime>
  <Words>1624</Words>
  <Application>Microsoft Macintosh PowerPoint</Application>
  <PresentationFormat>On-screen Show (4:3)</PresentationFormat>
  <Paragraphs>157</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Akzidenz Grotesk</vt:lpstr>
      <vt:lpstr>Akzidenz Grotesk BE</vt:lpstr>
      <vt:lpstr>Calibri</vt:lpstr>
      <vt:lpstr>Palatino</vt:lpstr>
      <vt:lpstr>Palatino Linotype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Hoober</dc:creator>
  <cp:lastModifiedBy>Steven Hoobr</cp:lastModifiedBy>
  <cp:revision>1372</cp:revision>
  <cp:lastPrinted>2013-04-15T23:35:07Z</cp:lastPrinted>
  <dcterms:created xsi:type="dcterms:W3CDTF">2011-10-30T17:26:39Z</dcterms:created>
  <dcterms:modified xsi:type="dcterms:W3CDTF">2017-01-12T19:07:08Z</dcterms:modified>
</cp:coreProperties>
</file>