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6"/>
  </p:notesMasterIdLst>
  <p:handoutMasterIdLst>
    <p:handoutMasterId r:id="rId7"/>
  </p:handoutMasterIdLst>
  <p:sldIdLst>
    <p:sldId id="591" r:id="rId2"/>
    <p:sldId id="601" r:id="rId3"/>
    <p:sldId id="603" r:id="rId4"/>
    <p:sldId id="602"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9213C"/>
    <a:srgbClr val="562D26"/>
    <a:srgbClr val="F2806C"/>
    <a:srgbClr val="FF72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24" autoAdjust="0"/>
    <p:restoredTop sz="70439" autoAdjust="0"/>
  </p:normalViewPr>
  <p:slideViewPr>
    <p:cSldViewPr snapToGrid="0" snapToObjects="1">
      <p:cViewPr varScale="1">
        <p:scale>
          <a:sx n="90" d="100"/>
          <a:sy n="90" d="100"/>
        </p:scale>
        <p:origin x="1376" y="192"/>
      </p:cViewPr>
      <p:guideLst>
        <p:guide orient="horz" pos="2160"/>
        <p:guide pos="2880"/>
      </p:guideLst>
    </p:cSldViewPr>
  </p:slideViewPr>
  <p:outlineViewPr>
    <p:cViewPr>
      <p:scale>
        <a:sx n="33" d="100"/>
        <a:sy n="33" d="100"/>
      </p:scale>
      <p:origin x="0" y="7880"/>
    </p:cViewPr>
  </p:outlineViewPr>
  <p:notesTextViewPr>
    <p:cViewPr>
      <p:scale>
        <a:sx n="100" d="100"/>
        <a:sy n="100" d="100"/>
      </p:scale>
      <p:origin x="0" y="0"/>
    </p:cViewPr>
  </p:notesTextViewPr>
  <p:sorterViewPr>
    <p:cViewPr>
      <p:scale>
        <a:sx n="89" d="100"/>
        <a:sy n="89" d="100"/>
      </p:scale>
      <p:origin x="0" y="0"/>
    </p:cViewPr>
  </p:sorterViewPr>
  <p:notesViewPr>
    <p:cSldViewPr snapToGrid="0" snapToObjects="1">
      <p:cViewPr>
        <p:scale>
          <a:sx n="75" d="100"/>
          <a:sy n="75" d="100"/>
        </p:scale>
        <p:origin x="-2912" y="-8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handoutMaster" Target="handoutMasters/handoutMaster1.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83E2636-F00D-3B4C-91BC-978C0CC75288}" type="datetime1">
              <a:rPr lang="en-US" smtClean="0"/>
              <a:t>3/11/16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13E92EE-8017-1746-A6F4-E4C0BCDFA803}" type="slidenum">
              <a:rPr lang="en-US" smtClean="0"/>
              <a:t>‹#›</a:t>
            </a:fld>
            <a:endParaRPr lang="en-US"/>
          </a:p>
        </p:txBody>
      </p:sp>
    </p:spTree>
    <p:extLst>
      <p:ext uri="{BB962C8B-B14F-4D97-AF65-F5344CB8AC3E}">
        <p14:creationId xmlns:p14="http://schemas.microsoft.com/office/powerpoint/2010/main" val="32795066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DADC0-0B0F-C44F-96FC-226034E2F398}" type="datetime1">
              <a:rPr lang="en-US" smtClean="0"/>
              <a:t>3/11/16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9D55F2-16B5-3A42-80D9-9BC8F66E0B68}" type="slidenum">
              <a:rPr lang="en-US" smtClean="0"/>
              <a:t>‹#›</a:t>
            </a:fld>
            <a:endParaRPr lang="en-US"/>
          </a:p>
        </p:txBody>
      </p:sp>
    </p:spTree>
    <p:extLst>
      <p:ext uri="{BB962C8B-B14F-4D97-AF65-F5344CB8AC3E}">
        <p14:creationId xmlns:p14="http://schemas.microsoft.com/office/powerpoint/2010/main" val="429443971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100387" cy="2327275"/>
          </a:xfrm>
        </p:spPr>
      </p:sp>
      <p:sp>
        <p:nvSpPr>
          <p:cNvPr id="3" name="Notes Placeholder 2"/>
          <p:cNvSpPr>
            <a:spLocks noGrp="1"/>
          </p:cNvSpPr>
          <p:nvPr>
            <p:ph type="body" idx="1"/>
          </p:nvPr>
        </p:nvSpPr>
        <p:spPr/>
        <p:txBody>
          <a:bodyPr/>
          <a:lstStyle/>
          <a:p>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1</a:t>
            </a:fld>
            <a:endParaRPr lang="en-US"/>
          </a:p>
        </p:txBody>
      </p:sp>
    </p:spTree>
    <p:extLst>
      <p:ext uri="{BB962C8B-B14F-4D97-AF65-F5344CB8AC3E}">
        <p14:creationId xmlns:p14="http://schemas.microsoft.com/office/powerpoint/2010/main" val="642570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2</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3</a:t>
            </a:fld>
            <a:endParaRPr lang="en-US"/>
          </a:p>
        </p:txBody>
      </p:sp>
    </p:spTree>
    <p:extLst>
      <p:ext uri="{BB962C8B-B14F-4D97-AF65-F5344CB8AC3E}">
        <p14:creationId xmlns:p14="http://schemas.microsoft.com/office/powerpoint/2010/main" val="5742097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4</a:t>
            </a:fld>
            <a:endParaRPr lang="en-US"/>
          </a:p>
        </p:txBody>
      </p:sp>
    </p:spTree>
    <p:extLst>
      <p:ext uri="{BB962C8B-B14F-4D97-AF65-F5344CB8AC3E}">
        <p14:creationId xmlns:p14="http://schemas.microsoft.com/office/powerpoint/2010/main" val="1504569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Title-Slide-Lovebird-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337204"/>
            <a:ext cx="6341533" cy="1586442"/>
          </a:xfrm>
        </p:spPr>
        <p:txBody>
          <a:bodyPr/>
          <a:lstStyle>
            <a:lvl1pPr algn="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318934"/>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4103746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429277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78382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19252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descr="Title-Slide-Lovebird-2.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2922858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452828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5710907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422593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53429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7286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82811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93098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descr="Title-Slide-Lovebird-3.png"/>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1155171"/>
            <a:ext cx="8229600" cy="707496"/>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142067"/>
            <a:ext cx="8229600" cy="398409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TextBox 16"/>
          <p:cNvSpPr txBox="1"/>
          <p:nvPr userDrawn="1"/>
        </p:nvSpPr>
        <p:spPr>
          <a:xfrm>
            <a:off x="8337551" y="6139934"/>
            <a:ext cx="850900" cy="369332"/>
          </a:xfrm>
          <a:prstGeom prst="rect">
            <a:avLst/>
          </a:prstGeom>
          <a:noFill/>
        </p:spPr>
        <p:txBody>
          <a:bodyPr wrap="square" rtlCol="0">
            <a:spAutoFit/>
          </a:bodyPr>
          <a:lstStyle/>
          <a:p>
            <a:pPr algn="ctr"/>
            <a:fld id="{40681935-B1E9-0C42-B5A3-F64407C35846}" type="slidenum">
              <a:rPr lang="en-US" smtClean="0">
                <a:solidFill>
                  <a:schemeClr val="bg1">
                    <a:lumMod val="50000"/>
                  </a:schemeClr>
                </a:solidFill>
                <a:latin typeface="Akzidenz Grotesk"/>
                <a:cs typeface="Akzidenz Grotesk"/>
              </a:rPr>
              <a:pPr algn="ctr"/>
              <a:t>‹#›</a:t>
            </a:fld>
            <a:endParaRPr lang="en-US" dirty="0">
              <a:solidFill>
                <a:schemeClr val="bg1">
                  <a:lumMod val="50000"/>
                </a:schemeClr>
              </a:solidFill>
              <a:latin typeface="Akzidenz Grotesk"/>
              <a:cs typeface="Akzidenz Grotesk"/>
            </a:endParaRPr>
          </a:p>
        </p:txBody>
      </p:sp>
      <p:sp>
        <p:nvSpPr>
          <p:cNvPr id="9" name="Rectangle 8"/>
          <p:cNvSpPr/>
          <p:nvPr userDrawn="1"/>
        </p:nvSpPr>
        <p:spPr>
          <a:xfrm>
            <a:off x="457200" y="6282452"/>
            <a:ext cx="2999143" cy="246221"/>
          </a:xfrm>
          <a:prstGeom prst="rect">
            <a:avLst/>
          </a:prstGeom>
        </p:spPr>
        <p:txBody>
          <a:bodyPr wrap="square">
            <a:spAutoFit/>
          </a:bodyPr>
          <a:lstStyle/>
          <a:p>
            <a:r>
              <a:rPr lang="en-US" sz="1000" b="0" i="0" kern="1200" dirty="0" smtClean="0">
                <a:solidFill>
                  <a:schemeClr val="bg1">
                    <a:alpha val="46000"/>
                  </a:schemeClr>
                </a:solidFill>
                <a:latin typeface="Palatino"/>
                <a:ea typeface="+mn-ea"/>
                <a:cs typeface="Palatino"/>
              </a:rPr>
              <a:t>© 2015</a:t>
            </a:r>
            <a:r>
              <a:rPr lang="en-US" sz="1000" b="0" i="0" kern="1200" baseline="0" dirty="0" smtClean="0">
                <a:solidFill>
                  <a:schemeClr val="bg1">
                    <a:alpha val="46000"/>
                  </a:schemeClr>
                </a:solidFill>
                <a:latin typeface="Palatino"/>
                <a:ea typeface="+mn-ea"/>
                <a:cs typeface="Palatino"/>
              </a:rPr>
              <a:t> 4ourth Mobile</a:t>
            </a:r>
            <a:endParaRPr lang="en-US" sz="1000" b="0" i="1" kern="1200" dirty="0" smtClean="0">
              <a:solidFill>
                <a:schemeClr val="bg1">
                  <a:alpha val="46000"/>
                </a:schemeClr>
              </a:solidFill>
              <a:latin typeface="Palatino"/>
              <a:ea typeface="+mn-ea"/>
              <a:cs typeface="Palatino"/>
            </a:endParaRPr>
          </a:p>
        </p:txBody>
      </p:sp>
      <p:sp>
        <p:nvSpPr>
          <p:cNvPr id="10" name="Rectangle 9"/>
          <p:cNvSpPr/>
          <p:nvPr userDrawn="1"/>
        </p:nvSpPr>
        <p:spPr>
          <a:xfrm>
            <a:off x="7659025" y="174109"/>
            <a:ext cx="1365253" cy="646331"/>
          </a:xfrm>
          <a:prstGeom prst="rect">
            <a:avLst/>
          </a:prstGeom>
        </p:spPr>
        <p:txBody>
          <a:bodyPr wrap="square">
            <a:spAutoFit/>
          </a:bodyPr>
          <a:lstStyle/>
          <a:p>
            <a:r>
              <a:rPr lang="en-US" sz="1800" b="0" i="0" kern="1200" dirty="0" smtClean="0">
                <a:solidFill>
                  <a:schemeClr val="bg1">
                    <a:alpha val="46000"/>
                  </a:schemeClr>
                </a:solidFill>
                <a:latin typeface="Palatino"/>
                <a:ea typeface="+mn-ea"/>
                <a:cs typeface="Palatino"/>
              </a:rPr>
              <a:t>@shoobe01</a:t>
            </a:r>
            <a:endParaRPr lang="en-US" sz="1800" b="0" i="0" kern="1200" baseline="0" dirty="0" smtClean="0">
              <a:solidFill>
                <a:schemeClr val="bg1">
                  <a:alpha val="46000"/>
                </a:schemeClr>
              </a:solidFill>
              <a:latin typeface="Palatino"/>
              <a:ea typeface="+mn-ea"/>
              <a:cs typeface="Palatino"/>
            </a:endParaRPr>
          </a:p>
          <a:p>
            <a:r>
              <a:rPr lang="en-US" sz="1800" b="0" i="0" kern="1200" dirty="0" smtClean="0">
                <a:solidFill>
                  <a:schemeClr val="bg1">
                    <a:alpha val="46000"/>
                  </a:schemeClr>
                </a:solidFill>
                <a:latin typeface="Palatino"/>
                <a:ea typeface="+mn-ea"/>
                <a:cs typeface="Palatino"/>
              </a:rPr>
              <a:t>4ourth.com</a:t>
            </a:r>
          </a:p>
        </p:txBody>
      </p:sp>
      <p:sp>
        <p:nvSpPr>
          <p:cNvPr id="11" name="Rectangle 10"/>
          <p:cNvSpPr/>
          <p:nvPr userDrawn="1"/>
        </p:nvSpPr>
        <p:spPr>
          <a:xfrm>
            <a:off x="155250" y="170087"/>
            <a:ext cx="6996664" cy="646331"/>
          </a:xfrm>
          <a:prstGeom prst="rect">
            <a:avLst/>
          </a:prstGeom>
          <a:noFill/>
        </p:spPr>
        <p:txBody>
          <a:bodyPr wrap="square">
            <a:spAutoFit/>
          </a:bodyPr>
          <a:lstStyle/>
          <a:p>
            <a:r>
              <a:rPr lang="en-US" sz="1800" b="0" i="0" kern="1200" dirty="0" smtClean="0">
                <a:solidFill>
                  <a:schemeClr val="bg1">
                    <a:alpha val="89000"/>
                  </a:schemeClr>
                </a:solidFill>
                <a:latin typeface="Palatino"/>
                <a:ea typeface="+mn-ea"/>
                <a:cs typeface="Palatino"/>
              </a:rPr>
              <a:t>The Complete Guide to</a:t>
            </a:r>
            <a:r>
              <a:rPr lang="en-US" sz="1800" b="0" i="0" kern="1200" baseline="0" dirty="0" smtClean="0">
                <a:solidFill>
                  <a:schemeClr val="bg1">
                    <a:alpha val="89000"/>
                  </a:schemeClr>
                </a:solidFill>
                <a:latin typeface="Palatino"/>
                <a:ea typeface="+mn-ea"/>
                <a:cs typeface="Palatino"/>
              </a:rPr>
              <a:t> </a:t>
            </a:r>
            <a:r>
              <a:rPr lang="en-US" sz="1800" b="0" i="0" kern="1200" dirty="0" smtClean="0">
                <a:solidFill>
                  <a:schemeClr val="bg1">
                    <a:alpha val="89000"/>
                  </a:schemeClr>
                </a:solidFill>
                <a:latin typeface="Palatino"/>
                <a:ea typeface="+mn-ea"/>
                <a:cs typeface="Palatino"/>
              </a:rPr>
              <a:t>Designing Mobile</a:t>
            </a:r>
            <a:r>
              <a:rPr lang="en-US" sz="1800" b="0" i="0" kern="1200" baseline="0" dirty="0" smtClean="0">
                <a:solidFill>
                  <a:schemeClr val="bg1">
                    <a:alpha val="89000"/>
                  </a:schemeClr>
                </a:solidFill>
                <a:latin typeface="Palatino"/>
                <a:ea typeface="+mn-ea"/>
                <a:cs typeface="Palatino"/>
              </a:rPr>
              <a:t> </a:t>
            </a:r>
            <a:r>
              <a:rPr lang="en-US" sz="1800" b="0" i="0" kern="1200" dirty="0" smtClean="0">
                <a:solidFill>
                  <a:schemeClr val="bg1">
                    <a:alpha val="89000"/>
                  </a:schemeClr>
                </a:solidFill>
                <a:latin typeface="Palatino"/>
                <a:ea typeface="+mn-ea"/>
                <a:cs typeface="Palatino"/>
              </a:rPr>
              <a:t>User Experiences</a:t>
            </a:r>
          </a:p>
          <a:p>
            <a:r>
              <a:rPr lang="en-US" sz="1800" b="0" i="0" kern="1200" baseline="0" dirty="0" smtClean="0">
                <a:solidFill>
                  <a:schemeClr val="bg1">
                    <a:alpha val="89000"/>
                  </a:schemeClr>
                </a:solidFill>
                <a:latin typeface="Palatino"/>
                <a:ea typeface="+mn-ea"/>
                <a:cs typeface="Palatino"/>
              </a:rPr>
              <a:t>1) The Phones are Here to Stay</a:t>
            </a:r>
            <a:endParaRPr lang="en-US" sz="1800" b="0" i="1" kern="1200" dirty="0" smtClean="0">
              <a:solidFill>
                <a:schemeClr val="bg1">
                  <a:alpha val="89000"/>
                </a:schemeClr>
              </a:solidFill>
              <a:latin typeface="Palatino"/>
              <a:ea typeface="+mn-ea"/>
              <a:cs typeface="Palatino"/>
            </a:endParaRPr>
          </a:p>
        </p:txBody>
      </p:sp>
    </p:spTree>
    <p:extLst>
      <p:ext uri="{BB962C8B-B14F-4D97-AF65-F5344CB8AC3E}">
        <p14:creationId xmlns:p14="http://schemas.microsoft.com/office/powerpoint/2010/main" val="1828926695"/>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hf hdr="0" ftr="0" dt="0"/>
  <p:txStyles>
    <p:titleStyle>
      <a:lvl1pPr algn="l" defTabSz="457200" rtl="0" eaLnBrk="1" latinLnBrk="0" hangingPunct="1">
        <a:spcBef>
          <a:spcPct val="0"/>
        </a:spcBef>
        <a:buNone/>
        <a:defRPr sz="4200" kern="1200">
          <a:solidFill>
            <a:schemeClr val="tx1"/>
          </a:solidFill>
          <a:latin typeface="Palatino Linotype"/>
          <a:ea typeface="+mj-ea"/>
          <a:cs typeface="Palatino Linotype"/>
        </a:defRPr>
      </a:lvl1pPr>
    </p:titleStyle>
    <p:bodyStyle>
      <a:lvl1pPr marL="342900" indent="-342900" algn="l" defTabSz="457200" rtl="0" eaLnBrk="1" latinLnBrk="0" hangingPunct="1">
        <a:spcBef>
          <a:spcPct val="20000"/>
        </a:spcBef>
        <a:buFont typeface="Arial"/>
        <a:buChar char="•"/>
        <a:defRPr sz="3600" kern="1200">
          <a:solidFill>
            <a:schemeClr val="tx1"/>
          </a:solidFill>
          <a:latin typeface="Palatino"/>
          <a:ea typeface="+mn-ea"/>
          <a:cs typeface="Palatino"/>
        </a:defRPr>
      </a:lvl1pPr>
      <a:lvl2pPr marL="742950" indent="-285750" algn="l" defTabSz="457200" rtl="0" eaLnBrk="1" latinLnBrk="0" hangingPunct="1">
        <a:spcBef>
          <a:spcPct val="20000"/>
        </a:spcBef>
        <a:buFont typeface="Arial"/>
        <a:buChar char="–"/>
        <a:defRPr sz="3600" kern="1200">
          <a:solidFill>
            <a:schemeClr val="tx1"/>
          </a:solidFill>
          <a:latin typeface="Palatino"/>
          <a:ea typeface="+mn-ea"/>
          <a:cs typeface="Palatino"/>
        </a:defRPr>
      </a:lvl2pPr>
      <a:lvl3pPr marL="11430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3pPr>
      <a:lvl4pPr marL="16002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4pPr>
      <a:lvl5pPr marL="20574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www.cultofmac.com/406708/ios-devices-finally-outnumber-windows-pcs/" TargetMode="External"/><Relationship Id="rId4" Type="http://schemas.openxmlformats.org/officeDocument/2006/relationships/image" Target="../media/image4.jpg"/><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udemy.com/mobile-user-experience-the-complete-guide-to-mobil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2106706" y="2584824"/>
            <a:ext cx="184666" cy="369332"/>
          </a:xfrm>
          <a:prstGeom prst="rect">
            <a:avLst/>
          </a:prstGeom>
          <a:noFill/>
        </p:spPr>
        <p:txBody>
          <a:bodyPr wrap="none" rtlCol="0">
            <a:spAutoFit/>
          </a:bodyPr>
          <a:lstStyle/>
          <a:p>
            <a:endParaRPr lang="en-US" dirty="0"/>
          </a:p>
        </p:txBody>
      </p:sp>
      <p:sp>
        <p:nvSpPr>
          <p:cNvPr id="6" name="TextBox 5"/>
          <p:cNvSpPr txBox="1"/>
          <p:nvPr/>
        </p:nvSpPr>
        <p:spPr>
          <a:xfrm>
            <a:off x="9915328" y="5584081"/>
            <a:ext cx="184666" cy="369332"/>
          </a:xfrm>
          <a:prstGeom prst="rect">
            <a:avLst/>
          </a:prstGeom>
          <a:noFill/>
        </p:spPr>
        <p:txBody>
          <a:bodyPr wrap="none" rtlCol="0">
            <a:spAutoFit/>
          </a:bodyPr>
          <a:lstStyle/>
          <a:p>
            <a:endParaRPr lang="en-US"/>
          </a:p>
        </p:txBody>
      </p:sp>
      <p:sp>
        <p:nvSpPr>
          <p:cNvPr id="8" name="TextBox 7"/>
          <p:cNvSpPr txBox="1"/>
          <p:nvPr/>
        </p:nvSpPr>
        <p:spPr>
          <a:xfrm>
            <a:off x="-3428853" y="-15888"/>
            <a:ext cx="3262654" cy="5940088"/>
          </a:xfrm>
          <a:prstGeom prst="rect">
            <a:avLst/>
          </a:prstGeom>
          <a:solidFill>
            <a:srgbClr val="CCFFCC"/>
          </a:solidFill>
        </p:spPr>
        <p:txBody>
          <a:bodyPr wrap="square" rtlCol="0">
            <a:spAutoFit/>
          </a:bodyPr>
          <a:lstStyle/>
          <a:p>
            <a:r>
              <a:rPr lang="en-US" sz="2000" b="1" dirty="0"/>
              <a:t>TIMING/VIDEO</a:t>
            </a:r>
          </a:p>
          <a:p>
            <a:r>
              <a:rPr lang="en-US" sz="2000" b="1" dirty="0"/>
              <a:t>Remove auto-advancing after creating a video version:</a:t>
            </a:r>
          </a:p>
          <a:p>
            <a:endParaRPr lang="en-US" sz="2000" b="1" dirty="0"/>
          </a:p>
          <a:p>
            <a:r>
              <a:rPr lang="en-US" sz="2000" b="1" dirty="0"/>
              <a:t>On/Off:</a:t>
            </a:r>
          </a:p>
          <a:p>
            <a:r>
              <a:rPr lang="en-US" sz="2000" dirty="0"/>
              <a:t>In the tabs (not menu): “Slide Show” </a:t>
            </a:r>
          </a:p>
          <a:p>
            <a:r>
              <a:rPr lang="en-US" sz="2000" dirty="0"/>
              <a:t>[X] Play Narrations</a:t>
            </a:r>
          </a:p>
          <a:p>
            <a:r>
              <a:rPr lang="en-US" sz="2000" dirty="0"/>
              <a:t>[X] Use Timings</a:t>
            </a:r>
          </a:p>
          <a:p>
            <a:r>
              <a:rPr lang="en-US" sz="2000" dirty="0"/>
              <a:t>[  ] Show Media Controls</a:t>
            </a:r>
          </a:p>
          <a:p>
            <a:endParaRPr lang="en-US" sz="2000" dirty="0"/>
          </a:p>
          <a:p>
            <a:r>
              <a:rPr lang="en-US" sz="2000" b="1" dirty="0"/>
              <a:t>Clear the timings completely:</a:t>
            </a:r>
          </a:p>
          <a:p>
            <a:r>
              <a:rPr lang="en-US" sz="2000" dirty="0"/>
              <a:t>Select all the slides</a:t>
            </a:r>
          </a:p>
          <a:p>
            <a:r>
              <a:rPr lang="en-US" sz="2000" dirty="0"/>
              <a:t>Right click a slide &gt; “Slide Transition…”</a:t>
            </a:r>
          </a:p>
          <a:p>
            <a:r>
              <a:rPr lang="en-US" sz="2000" dirty="0"/>
              <a:t>In the “Advance slide” section uncheck “Automatically after”</a:t>
            </a:r>
          </a:p>
        </p:txBody>
      </p:sp>
      <p:sp>
        <p:nvSpPr>
          <p:cNvPr id="7" name="Title 1"/>
          <p:cNvSpPr txBox="1">
            <a:spLocks/>
          </p:cNvSpPr>
          <p:nvPr/>
        </p:nvSpPr>
        <p:spPr>
          <a:xfrm>
            <a:off x="685801" y="1868237"/>
            <a:ext cx="7887112" cy="2934475"/>
          </a:xfrm>
          <a:prstGeom prst="rect">
            <a:avLst/>
          </a:prstGeom>
          <a:effectLst>
            <a:glow rad="63500">
              <a:schemeClr val="bg1">
                <a:alpha val="40000"/>
              </a:schemeClr>
            </a:glow>
          </a:effectLst>
        </p:spPr>
        <p:txBody>
          <a:bodyPr vert="horz" lIns="91440" tIns="45720" rIns="91440" bIns="45720" rtlCol="0" anchor="ctr">
            <a:noAutofit/>
          </a:bodyPr>
          <a:lstStyle>
            <a:lvl1pPr algn="l" defTabSz="457200" rtl="0" eaLnBrk="1" latinLnBrk="0" hangingPunct="1">
              <a:spcBef>
                <a:spcPct val="0"/>
              </a:spcBef>
              <a:buNone/>
              <a:defRPr sz="4200" kern="1200">
                <a:solidFill>
                  <a:schemeClr val="tx1"/>
                </a:solidFill>
                <a:latin typeface="Palatino Linotype"/>
                <a:ea typeface="+mj-ea"/>
                <a:cs typeface="Palatino Linotype"/>
              </a:defRPr>
            </a:lvl1pPr>
          </a:lstStyle>
          <a:p>
            <a:r>
              <a:rPr lang="en-US" sz="2000" dirty="0" smtClean="0">
                <a:solidFill>
                  <a:srgbClr val="FFFFFF"/>
                </a:solidFill>
              </a:rPr>
              <a:t>The complete guide to</a:t>
            </a:r>
            <a:r>
              <a:rPr lang="en-US" sz="1600" dirty="0" smtClean="0">
                <a:solidFill>
                  <a:srgbClr val="FFFFFF"/>
                </a:solidFill>
              </a:rPr>
              <a:t/>
            </a:r>
            <a:br>
              <a:rPr lang="en-US" sz="1600" dirty="0" smtClean="0">
                <a:solidFill>
                  <a:srgbClr val="FFFFFF"/>
                </a:solidFill>
              </a:rPr>
            </a:br>
            <a:r>
              <a:rPr lang="en-US" sz="4800" dirty="0" smtClean="0">
                <a:solidFill>
                  <a:srgbClr val="FFFFFF"/>
                </a:solidFill>
              </a:rPr>
              <a:t>Designing Mobile</a:t>
            </a:r>
            <a:br>
              <a:rPr lang="en-US" sz="4800" dirty="0" smtClean="0">
                <a:solidFill>
                  <a:srgbClr val="FFFFFF"/>
                </a:solidFill>
              </a:rPr>
            </a:br>
            <a:r>
              <a:rPr lang="en-US" sz="4800" dirty="0" smtClean="0">
                <a:solidFill>
                  <a:srgbClr val="FFFFFF"/>
                </a:solidFill>
              </a:rPr>
              <a:t>User Experiences</a:t>
            </a:r>
            <a:br>
              <a:rPr lang="en-US" sz="4800" dirty="0" smtClean="0">
                <a:solidFill>
                  <a:srgbClr val="FFFFFF"/>
                </a:solidFill>
              </a:rPr>
            </a:br>
            <a:r>
              <a:rPr lang="en-US" sz="2000" dirty="0" smtClean="0">
                <a:solidFill>
                  <a:srgbClr val="FFFFFF"/>
                </a:solidFill>
              </a:rPr>
              <a:t/>
            </a:r>
            <a:br>
              <a:rPr lang="en-US" sz="2000" dirty="0" smtClean="0">
                <a:solidFill>
                  <a:srgbClr val="FFFFFF"/>
                </a:solidFill>
              </a:rPr>
            </a:br>
            <a:r>
              <a:rPr lang="en-US" sz="3200" i="1" dirty="0">
                <a:solidFill>
                  <a:schemeClr val="bg1"/>
                </a:solidFill>
              </a:rPr>
              <a:t>1) The phones are here to stay</a:t>
            </a:r>
            <a:br>
              <a:rPr lang="en-US" sz="3200" i="1" dirty="0">
                <a:solidFill>
                  <a:schemeClr val="bg1"/>
                </a:solidFill>
              </a:rPr>
            </a:br>
            <a:r>
              <a:rPr lang="en-US" sz="3200" i="1" dirty="0">
                <a:solidFill>
                  <a:schemeClr val="bg1"/>
                </a:solidFill>
              </a:rPr>
              <a:t>    </a:t>
            </a:r>
            <a:r>
              <a:rPr lang="en-US" sz="3200" b="1" i="1" dirty="0">
                <a:solidFill>
                  <a:schemeClr val="bg1"/>
                </a:solidFill>
              </a:rPr>
              <a:t> </a:t>
            </a:r>
            <a:r>
              <a:rPr lang="en-US" sz="3200" b="1" dirty="0">
                <a:solidFill>
                  <a:schemeClr val="bg1"/>
                </a:solidFill>
                <a:latin typeface="Akzidenz Grotesk BE"/>
                <a:cs typeface="Akzidenz Grotesk BE"/>
              </a:rPr>
              <a:t>Assignment</a:t>
            </a:r>
            <a:endParaRPr lang="en-US" sz="3200" dirty="0">
              <a:solidFill>
                <a:srgbClr val="FFFFFF"/>
              </a:solidFill>
            </a:endParaRPr>
          </a:p>
        </p:txBody>
      </p:sp>
      <p:sp>
        <p:nvSpPr>
          <p:cNvPr id="9" name="Subtitle 2"/>
          <p:cNvSpPr txBox="1">
            <a:spLocks/>
          </p:cNvSpPr>
          <p:nvPr/>
        </p:nvSpPr>
        <p:spPr>
          <a:xfrm>
            <a:off x="685801" y="5031631"/>
            <a:ext cx="5083581" cy="921782"/>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3600" kern="1200">
                <a:solidFill>
                  <a:schemeClr val="bg1"/>
                </a:solidFill>
                <a:latin typeface="Palatino"/>
                <a:ea typeface="+mn-ea"/>
                <a:cs typeface="Palatino"/>
              </a:defRPr>
            </a:lvl1pPr>
            <a:lvl2pPr marL="4572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2pPr>
            <a:lvl3pPr marL="9144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3pPr>
            <a:lvl4pPr marL="13716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4pPr>
            <a:lvl5pPr marL="18288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000" smtClean="0"/>
              <a:t>@shoobe01</a:t>
            </a:r>
          </a:p>
          <a:p>
            <a:r>
              <a:rPr lang="en-US" sz="2000" smtClean="0"/>
              <a:t>4ourth.com</a:t>
            </a:r>
            <a:endParaRPr lang="en-US" i="1" dirty="0"/>
          </a:p>
        </p:txBody>
      </p:sp>
    </p:spTree>
    <p:extLst>
      <p:ext uri="{BB962C8B-B14F-4D97-AF65-F5344CB8AC3E}">
        <p14:creationId xmlns:p14="http://schemas.microsoft.com/office/powerpoint/2010/main" val="2219002562"/>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450290" y="1481938"/>
            <a:ext cx="7501468" cy="584776"/>
          </a:xfrm>
          <a:prstGeom prst="rect">
            <a:avLst/>
          </a:prstGeom>
          <a:noFill/>
        </p:spPr>
        <p:txBody>
          <a:bodyPr wrap="square" rtlCol="0">
            <a:spAutoFit/>
          </a:bodyPr>
          <a:lstStyle/>
          <a:p>
            <a:r>
              <a:rPr lang="en-US" sz="3200" dirty="0" smtClean="0">
                <a:solidFill>
                  <a:srgbClr val="F2806C"/>
                </a:solidFill>
                <a:latin typeface="Palatino"/>
                <a:cs typeface="Palatino"/>
              </a:rPr>
              <a:t>The phones are here to stay</a:t>
            </a:r>
          </a:p>
        </p:txBody>
      </p:sp>
      <p:sp>
        <p:nvSpPr>
          <p:cNvPr id="4" name="Content Placeholder 2"/>
          <p:cNvSpPr>
            <a:spLocks noGrp="1"/>
          </p:cNvSpPr>
          <p:nvPr>
            <p:ph idx="1"/>
          </p:nvPr>
        </p:nvSpPr>
        <p:spPr>
          <a:xfrm>
            <a:off x="457200" y="2298830"/>
            <a:ext cx="7913687" cy="4280980"/>
          </a:xfrm>
        </p:spPr>
        <p:txBody>
          <a:bodyPr>
            <a:normAutofit/>
          </a:bodyPr>
          <a:lstStyle/>
          <a:p>
            <a:pPr marL="0" indent="0">
              <a:buClr>
                <a:srgbClr val="E9213C"/>
              </a:buClr>
              <a:buNone/>
            </a:pPr>
            <a:r>
              <a:rPr lang="en-US" sz="2000" dirty="0">
                <a:solidFill>
                  <a:schemeClr val="bg1"/>
                </a:solidFill>
                <a:latin typeface="Akzidenz Grotesk BE"/>
                <a:cs typeface="Akzidenz Grotesk BE"/>
              </a:rPr>
              <a:t>The best way to learn is to try this out yourself. Pick a project you are currently working on, or have just finished. How would you apply the information you have just learned? </a:t>
            </a:r>
            <a:endParaRPr lang="en-US" sz="2000" dirty="0" smtClean="0">
              <a:solidFill>
                <a:schemeClr val="bg1"/>
              </a:solidFill>
              <a:latin typeface="Akzidenz Grotesk BE"/>
              <a:cs typeface="Akzidenz Grotesk BE"/>
            </a:endParaRPr>
          </a:p>
          <a:p>
            <a:pPr marL="0" indent="0">
              <a:buClr>
                <a:srgbClr val="E9213C"/>
              </a:buClr>
              <a:buNone/>
            </a:pPr>
            <a:endParaRPr lang="en-US" sz="2000" dirty="0">
              <a:solidFill>
                <a:schemeClr val="bg1"/>
              </a:solidFill>
              <a:latin typeface="Akzidenz Grotesk BE"/>
              <a:cs typeface="Akzidenz Grotesk BE"/>
            </a:endParaRPr>
          </a:p>
          <a:p>
            <a:pPr marL="0" indent="0">
              <a:buClr>
                <a:srgbClr val="E9213C"/>
              </a:buClr>
              <a:buNone/>
            </a:pPr>
            <a:r>
              <a:rPr lang="en-US" sz="2000" dirty="0">
                <a:solidFill>
                  <a:schemeClr val="bg1"/>
                </a:solidFill>
                <a:latin typeface="Akzidenz Grotesk BE"/>
                <a:cs typeface="Akzidenz Grotesk BE"/>
              </a:rPr>
              <a:t>As you proceed through the lessons, keep track of your decisions and revise your design to take advantage of this information. Keep it somewhere safe, so you can use the same design revisions for the next lesson. </a:t>
            </a:r>
            <a:endParaRPr lang="en-US" sz="2000" dirty="0" smtClean="0">
              <a:solidFill>
                <a:schemeClr val="bg1"/>
              </a:solidFill>
              <a:latin typeface="Akzidenz Grotesk BE"/>
              <a:cs typeface="Akzidenz Grotesk BE"/>
            </a:endParaRPr>
          </a:p>
          <a:p>
            <a:pPr marL="0" indent="0">
              <a:buClr>
                <a:srgbClr val="E9213C"/>
              </a:buClr>
              <a:buNone/>
            </a:pPr>
            <a:endParaRPr lang="en-US" sz="2000" dirty="0" smtClean="0">
              <a:solidFill>
                <a:schemeClr val="bg1"/>
              </a:solidFill>
              <a:latin typeface="Akzidenz Grotesk BE"/>
              <a:cs typeface="Akzidenz Grotesk BE"/>
            </a:endParaRPr>
          </a:p>
          <a:p>
            <a:pPr marL="0" indent="0">
              <a:buClr>
                <a:srgbClr val="E9213C"/>
              </a:buClr>
              <a:buNone/>
            </a:pPr>
            <a:r>
              <a:rPr lang="en-US" sz="2000" dirty="0" smtClean="0">
                <a:solidFill>
                  <a:schemeClr val="bg1"/>
                </a:solidFill>
                <a:latin typeface="Akzidenz Grotesk BE"/>
                <a:cs typeface="Akzidenz Grotesk BE"/>
              </a:rPr>
              <a:t>Be sure to check the Assignment for each section and complete it before proceeding to the next one.</a:t>
            </a:r>
            <a:endParaRPr lang="en-US" sz="2000" dirty="0">
              <a:solidFill>
                <a:srgbClr val="FFFFFF"/>
              </a:solidFill>
              <a:latin typeface="Akzidenz Grotesk BE"/>
              <a:cs typeface="Akzidenz Grotesk BE"/>
            </a:endParaRPr>
          </a:p>
        </p:txBody>
      </p:sp>
    </p:spTree>
    <p:extLst>
      <p:ext uri="{BB962C8B-B14F-4D97-AF65-F5344CB8AC3E}">
        <p14:creationId xmlns:p14="http://schemas.microsoft.com/office/powerpoint/2010/main" val="3192536428"/>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450290" y="1481938"/>
            <a:ext cx="7501468" cy="584776"/>
          </a:xfrm>
          <a:prstGeom prst="rect">
            <a:avLst/>
          </a:prstGeom>
          <a:noFill/>
        </p:spPr>
        <p:txBody>
          <a:bodyPr wrap="square" rtlCol="0">
            <a:spAutoFit/>
          </a:bodyPr>
          <a:lstStyle/>
          <a:p>
            <a:r>
              <a:rPr lang="en-US" sz="3200" dirty="0" smtClean="0">
                <a:solidFill>
                  <a:srgbClr val="F2806C"/>
                </a:solidFill>
                <a:latin typeface="Palatino"/>
                <a:cs typeface="Palatino"/>
              </a:rPr>
              <a:t>What do your users use?</a:t>
            </a:r>
            <a:endParaRPr lang="en-US" sz="3200" dirty="0" smtClean="0">
              <a:solidFill>
                <a:srgbClr val="F2806C"/>
              </a:solidFill>
              <a:latin typeface="Palatino"/>
              <a:cs typeface="Palatino"/>
            </a:endParaRPr>
          </a:p>
        </p:txBody>
      </p:sp>
      <p:sp>
        <p:nvSpPr>
          <p:cNvPr id="4" name="Content Placeholder 2"/>
          <p:cNvSpPr>
            <a:spLocks noGrp="1"/>
          </p:cNvSpPr>
          <p:nvPr>
            <p:ph idx="1"/>
          </p:nvPr>
        </p:nvSpPr>
        <p:spPr>
          <a:xfrm>
            <a:off x="457200" y="2298830"/>
            <a:ext cx="7913687" cy="4280980"/>
          </a:xfrm>
        </p:spPr>
        <p:txBody>
          <a:bodyPr>
            <a:normAutofit/>
          </a:bodyPr>
          <a:lstStyle/>
          <a:p>
            <a:pPr marL="0" indent="0">
              <a:buClr>
                <a:srgbClr val="E9213C"/>
              </a:buClr>
              <a:buNone/>
            </a:pPr>
            <a:r>
              <a:rPr lang="en-US" sz="2000" dirty="0" smtClean="0">
                <a:solidFill>
                  <a:schemeClr val="bg1"/>
                </a:solidFill>
                <a:latin typeface="Akzidenz Grotesk BE"/>
                <a:cs typeface="Akzidenz Grotesk BE"/>
              </a:rPr>
              <a:t>Your first task is to stop making assumptions, and figure out what your users really use. It’s not a desktop PC anymore. The PC installed base is dropping, and in 2015 more iOS devices </a:t>
            </a:r>
            <a:r>
              <a:rPr lang="en-US" sz="2000" dirty="0">
                <a:solidFill>
                  <a:schemeClr val="bg1"/>
                </a:solidFill>
                <a:latin typeface="Akzidenz Grotesk BE"/>
                <a:cs typeface="Akzidenz Grotesk BE"/>
              </a:rPr>
              <a:t>were shipped than windows. </a:t>
            </a:r>
            <a:r>
              <a:rPr lang="en-US" sz="2000" dirty="0">
                <a:solidFill>
                  <a:schemeClr val="bg1"/>
                </a:solidFill>
                <a:latin typeface="Akzidenz Grotesk BE"/>
                <a:cs typeface="Akzidenz Grotesk BE"/>
                <a:hlinkClick r:id="rId3"/>
              </a:rPr>
              <a:t>http://www.cultofmac.com/406708/ios-devices-finally-outnumber-windows-pcs</a:t>
            </a:r>
            <a:r>
              <a:rPr lang="en-US" sz="2000" dirty="0" smtClean="0">
                <a:solidFill>
                  <a:schemeClr val="bg1"/>
                </a:solidFill>
                <a:latin typeface="Akzidenz Grotesk BE"/>
                <a:cs typeface="Akzidenz Grotesk BE"/>
                <a:hlinkClick r:id="rId3"/>
              </a:rPr>
              <a:t>/</a:t>
            </a:r>
            <a:endParaRPr lang="en-US" sz="2000" dirty="0" smtClean="0">
              <a:solidFill>
                <a:schemeClr val="bg1"/>
              </a:solidFill>
              <a:latin typeface="Akzidenz Grotesk BE"/>
              <a:cs typeface="Akzidenz Grotesk BE"/>
            </a:endParaRPr>
          </a:p>
          <a:p>
            <a:pPr marL="0" indent="0">
              <a:buClr>
                <a:srgbClr val="E9213C"/>
              </a:buClr>
              <a:buNone/>
            </a:pPr>
            <a:r>
              <a:rPr lang="en-US" sz="2000" dirty="0" smtClean="0">
                <a:solidFill>
                  <a:schemeClr val="bg1"/>
                </a:solidFill>
                <a:latin typeface="Akzidenz Grotesk BE"/>
                <a:cs typeface="Akzidenz Grotesk BE"/>
              </a:rPr>
              <a:t>Android outnumbers those like 6:1.</a:t>
            </a:r>
          </a:p>
          <a:p>
            <a:pPr marL="0" indent="0">
              <a:buClr>
                <a:srgbClr val="E9213C"/>
              </a:buClr>
              <a:buNone/>
            </a:pPr>
            <a:endParaRPr lang="en-US" sz="2000" dirty="0">
              <a:solidFill>
                <a:schemeClr val="bg1"/>
              </a:solidFill>
              <a:latin typeface="Akzidenz Grotesk BE"/>
              <a:cs typeface="Akzidenz Grotesk BE"/>
            </a:endParaRPr>
          </a:p>
          <a:p>
            <a:pPr marL="0" indent="0">
              <a:buClr>
                <a:srgbClr val="E9213C"/>
              </a:buClr>
              <a:buNone/>
            </a:pPr>
            <a:r>
              <a:rPr lang="en-US" sz="2000" dirty="0" smtClean="0">
                <a:solidFill>
                  <a:schemeClr val="bg1"/>
                </a:solidFill>
                <a:latin typeface="Akzidenz Grotesk BE"/>
                <a:cs typeface="Akzidenz Grotesk BE"/>
              </a:rPr>
              <a:t>What devices do your users really</a:t>
            </a:r>
          </a:p>
          <a:p>
            <a:pPr marL="0" indent="0">
              <a:buClr>
                <a:srgbClr val="E9213C"/>
              </a:buClr>
              <a:buNone/>
            </a:pPr>
            <a:r>
              <a:rPr lang="en-US" sz="2000" dirty="0" smtClean="0">
                <a:solidFill>
                  <a:schemeClr val="bg1"/>
                </a:solidFill>
                <a:latin typeface="Akzidenz Grotesk BE"/>
                <a:cs typeface="Akzidenz Grotesk BE"/>
              </a:rPr>
              <a:t>have?</a:t>
            </a:r>
            <a:endParaRPr lang="en-US" sz="2000" dirty="0">
              <a:solidFill>
                <a:srgbClr val="FFFFFF"/>
              </a:solidFill>
              <a:latin typeface="Akzidenz Grotesk BE"/>
              <a:cs typeface="Akzidenz Grotesk BE"/>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09146" y="3686175"/>
            <a:ext cx="3661741" cy="2078038"/>
          </a:xfrm>
          <a:prstGeom prst="rect">
            <a:avLst/>
          </a:prstGeom>
        </p:spPr>
      </p:pic>
    </p:spTree>
    <p:extLst>
      <p:ext uri="{BB962C8B-B14F-4D97-AF65-F5344CB8AC3E}">
        <p14:creationId xmlns:p14="http://schemas.microsoft.com/office/powerpoint/2010/main" val="1525901346"/>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Box 4"/>
          <p:cNvSpPr txBox="1"/>
          <p:nvPr/>
        </p:nvSpPr>
        <p:spPr>
          <a:xfrm>
            <a:off x="450290" y="1481938"/>
            <a:ext cx="8693710" cy="1785104"/>
          </a:xfrm>
          <a:prstGeom prst="rect">
            <a:avLst/>
          </a:prstGeom>
          <a:noFill/>
        </p:spPr>
        <p:txBody>
          <a:bodyPr wrap="square" rtlCol="0">
            <a:spAutoFit/>
          </a:bodyPr>
          <a:lstStyle/>
          <a:p>
            <a:r>
              <a:rPr lang="en-US" sz="3200" dirty="0" smtClean="0">
                <a:solidFill>
                  <a:srgbClr val="F2806C"/>
                </a:solidFill>
                <a:latin typeface="Palatino"/>
                <a:cs typeface="Palatino"/>
              </a:rPr>
              <a:t>Want More? </a:t>
            </a:r>
          </a:p>
          <a:p>
            <a:pPr>
              <a:buClr>
                <a:srgbClr val="E9213C"/>
              </a:buClr>
            </a:pPr>
            <a:endParaRPr lang="en-US" sz="2000" dirty="0">
              <a:solidFill>
                <a:schemeClr val="accent6">
                  <a:lumMod val="75000"/>
                </a:schemeClr>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Get the entire 13 part series, with resources and exercises, at:</a:t>
            </a:r>
          </a:p>
          <a:p>
            <a:pPr>
              <a:buClr>
                <a:srgbClr val="E9213C"/>
              </a:buClr>
            </a:pPr>
            <a:r>
              <a:rPr lang="en-US" dirty="0">
                <a:solidFill>
                  <a:srgbClr val="FF0000"/>
                </a:solidFill>
                <a:latin typeface="Akzidenz Grotesk BE"/>
                <a:cs typeface="Akzidenz Grotesk BE"/>
                <a:hlinkClick r:id="rId3"/>
              </a:rPr>
              <a:t>https://www.udemy.com/mobile-user-experience-the-complete-guide-to-mobile</a:t>
            </a:r>
            <a:r>
              <a:rPr lang="en-US" dirty="0" smtClean="0">
                <a:solidFill>
                  <a:srgbClr val="FF0000"/>
                </a:solidFill>
                <a:latin typeface="Akzidenz Grotesk BE"/>
                <a:cs typeface="Akzidenz Grotesk BE"/>
                <a:hlinkClick r:id="rId3"/>
              </a:rPr>
              <a:t>/#/</a:t>
            </a:r>
            <a:endParaRPr lang="en-US" dirty="0" smtClean="0">
              <a:solidFill>
                <a:srgbClr val="FF0000"/>
              </a:solidFill>
              <a:latin typeface="Akzidenz Grotesk BE"/>
              <a:cs typeface="Akzidenz Grotesk BE"/>
            </a:endParaRPr>
          </a:p>
          <a:p>
            <a:pPr>
              <a:buClr>
                <a:srgbClr val="E9213C"/>
              </a:buClr>
            </a:pPr>
            <a:endParaRPr lang="en-US" sz="2000" dirty="0">
              <a:solidFill>
                <a:srgbClr val="FFFFFF"/>
              </a:solidFill>
              <a:latin typeface="Akzidenz Grotesk BE"/>
              <a:cs typeface="Akzidenz Grotesk BE"/>
            </a:endParaRPr>
          </a:p>
        </p:txBody>
      </p:sp>
      <p:sp>
        <p:nvSpPr>
          <p:cNvPr id="6" name="Content Placeholder 2"/>
          <p:cNvSpPr>
            <a:spLocks noGrp="1"/>
          </p:cNvSpPr>
          <p:nvPr>
            <p:ph idx="1"/>
          </p:nvPr>
        </p:nvSpPr>
        <p:spPr>
          <a:xfrm>
            <a:off x="457200" y="3297820"/>
            <a:ext cx="8831548" cy="2617788"/>
          </a:xfrm>
        </p:spPr>
        <p:txBody>
          <a:bodyPr numCol="2">
            <a:noAutofit/>
          </a:bodyPr>
          <a:lstStyle/>
          <a:p>
            <a:pPr marL="457200" indent="-457200">
              <a:buClr>
                <a:srgbClr val="E9213C"/>
              </a:buClr>
              <a:buFont typeface="+mj-lt"/>
              <a:buAutoNum type="arabicPeriod"/>
            </a:pPr>
            <a:r>
              <a:rPr lang="en-US" sz="2000" dirty="0" smtClean="0">
                <a:solidFill>
                  <a:srgbClr val="FFFFFF"/>
                </a:solidFill>
                <a:latin typeface="Akzidenz Grotesk BE"/>
                <a:cs typeface="Akzidenz Grotesk BE"/>
              </a:rPr>
              <a:t>The Phones are Here to Stay</a:t>
            </a:r>
          </a:p>
          <a:p>
            <a:pPr marL="457200" indent="-457200">
              <a:buClr>
                <a:srgbClr val="E9213C"/>
              </a:buClr>
              <a:buFont typeface="+mj-lt"/>
              <a:buAutoNum type="arabicPeriod"/>
            </a:pPr>
            <a:r>
              <a:rPr lang="en-US" sz="2000" dirty="0" smtClean="0">
                <a:solidFill>
                  <a:srgbClr val="FFFFFF"/>
                </a:solidFill>
                <a:latin typeface="Akzidenz Grotesk BE"/>
                <a:cs typeface="Akzidenz Grotesk BE"/>
              </a:rPr>
              <a:t>People &amp; Technology</a:t>
            </a:r>
          </a:p>
          <a:p>
            <a:pPr marL="457200" indent="-457200">
              <a:buClr>
                <a:srgbClr val="E9213C"/>
              </a:buClr>
              <a:buFont typeface="+mj-lt"/>
              <a:buAutoNum type="arabicPeriod"/>
            </a:pPr>
            <a:r>
              <a:rPr lang="en-US" sz="2000" dirty="0" smtClean="0">
                <a:solidFill>
                  <a:srgbClr val="FFFFFF"/>
                </a:solidFill>
                <a:latin typeface="Akzidenz Grotesk BE"/>
                <a:cs typeface="Akzidenz Grotesk BE"/>
              </a:rPr>
              <a:t>Platform Choices</a:t>
            </a:r>
          </a:p>
          <a:p>
            <a:pPr marL="457200" indent="-457200">
              <a:buClr>
                <a:srgbClr val="E9213C"/>
              </a:buClr>
              <a:buFont typeface="+mj-lt"/>
              <a:buAutoNum type="arabicPeriod"/>
            </a:pPr>
            <a:r>
              <a:rPr lang="en-US" sz="2000" dirty="0" smtClean="0">
                <a:solidFill>
                  <a:srgbClr val="FFFFFF"/>
                </a:solidFill>
                <a:latin typeface="Akzidenz Grotesk BE"/>
                <a:cs typeface="Akzidenz Grotesk BE"/>
              </a:rPr>
              <a:t>Hybrid or Native App?</a:t>
            </a:r>
          </a:p>
          <a:p>
            <a:pPr marL="457200" indent="-457200">
              <a:buClr>
                <a:srgbClr val="E9213C"/>
              </a:buClr>
              <a:buFont typeface="+mj-lt"/>
              <a:buAutoNum type="arabicPeriod"/>
            </a:pPr>
            <a:r>
              <a:rPr lang="en-US" sz="2000" dirty="0" smtClean="0">
                <a:solidFill>
                  <a:srgbClr val="FFFFFF"/>
                </a:solidFill>
                <a:latin typeface="Akzidenz Grotesk BE"/>
                <a:cs typeface="Akzidenz Grotesk BE"/>
              </a:rPr>
              <a:t>Adaptive or Responsive?</a:t>
            </a:r>
          </a:p>
          <a:p>
            <a:pPr marL="457200" indent="-457200">
              <a:buClr>
                <a:srgbClr val="E9213C"/>
              </a:buClr>
              <a:buFont typeface="+mj-lt"/>
              <a:buAutoNum type="arabicPeriod"/>
            </a:pPr>
            <a:r>
              <a:rPr lang="en-US" sz="2000" dirty="0" smtClean="0">
                <a:solidFill>
                  <a:srgbClr val="FFFFFF"/>
                </a:solidFill>
                <a:latin typeface="Akzidenz Grotesk BE"/>
                <a:cs typeface="Akzidenz Grotesk BE"/>
              </a:rPr>
              <a:t>Information Architecture</a:t>
            </a:r>
          </a:p>
          <a:p>
            <a:pPr marL="457200" indent="-457200">
              <a:buClr>
                <a:srgbClr val="E9213C"/>
              </a:buClr>
              <a:buFont typeface="+mj-lt"/>
              <a:buAutoNum type="arabicPeriod"/>
            </a:pPr>
            <a:r>
              <a:rPr lang="en-US" sz="2000" dirty="0" smtClean="0">
                <a:solidFill>
                  <a:srgbClr val="FFFFFF"/>
                </a:solidFill>
                <a:latin typeface="Akzidenz Grotesk BE"/>
                <a:cs typeface="Akzidenz Grotesk BE"/>
              </a:rPr>
              <a:t>Outside &amp; Between</a:t>
            </a:r>
          </a:p>
          <a:p>
            <a:pPr marL="457200" indent="-457200">
              <a:buClr>
                <a:srgbClr val="E9213C"/>
              </a:buClr>
              <a:buFont typeface="+mj-lt"/>
              <a:buAutoNum type="arabicPeriod"/>
            </a:pPr>
            <a:r>
              <a:rPr lang="en-US" sz="2000" dirty="0" smtClean="0">
                <a:solidFill>
                  <a:srgbClr val="FFFFFF"/>
                </a:solidFill>
                <a:latin typeface="Akzidenz Grotesk BE"/>
                <a:cs typeface="Akzidenz Grotesk BE"/>
              </a:rPr>
              <a:t>Back </a:t>
            </a:r>
            <a:r>
              <a:rPr lang="en-US" sz="2000" dirty="0">
                <a:solidFill>
                  <a:srgbClr val="FFFFFF"/>
                </a:solidFill>
                <a:latin typeface="Akzidenz Grotesk BE"/>
                <a:cs typeface="Akzidenz Grotesk BE"/>
              </a:rPr>
              <a:t>&amp; the Stack</a:t>
            </a:r>
          </a:p>
          <a:p>
            <a:pPr marL="457200" indent="-457200">
              <a:buClr>
                <a:srgbClr val="E9213C"/>
              </a:buClr>
              <a:buFont typeface="+mj-lt"/>
              <a:buAutoNum type="arabicPeriod"/>
            </a:pPr>
            <a:r>
              <a:rPr lang="en-US" sz="2000" dirty="0" smtClean="0">
                <a:solidFill>
                  <a:srgbClr val="FFFFFF"/>
                </a:solidFill>
                <a:latin typeface="Akzidenz Grotesk BE"/>
                <a:cs typeface="Akzidenz Grotesk BE"/>
              </a:rPr>
              <a:t>Interface </a:t>
            </a:r>
            <a:r>
              <a:rPr lang="en-US" sz="2000" dirty="0">
                <a:solidFill>
                  <a:srgbClr val="FFFFFF"/>
                </a:solidFill>
                <a:latin typeface="Akzidenz Grotesk BE"/>
                <a:cs typeface="Akzidenz Grotesk BE"/>
              </a:rPr>
              <a:t>Design by Zones</a:t>
            </a:r>
          </a:p>
          <a:p>
            <a:pPr marL="457200" indent="-457200">
              <a:buClr>
                <a:srgbClr val="E9213C"/>
              </a:buClr>
              <a:buFont typeface="+mj-lt"/>
              <a:buAutoNum type="arabicPeriod"/>
            </a:pPr>
            <a:r>
              <a:rPr lang="en-US" sz="2000" dirty="0" smtClean="0">
                <a:solidFill>
                  <a:srgbClr val="FFFFFF"/>
                </a:solidFill>
                <a:latin typeface="Akzidenz Grotesk BE"/>
                <a:cs typeface="Akzidenz Grotesk BE"/>
              </a:rPr>
              <a:t>Interaction </a:t>
            </a:r>
            <a:r>
              <a:rPr lang="en-US" sz="2000" dirty="0">
                <a:solidFill>
                  <a:srgbClr val="FFFFFF"/>
                </a:solidFill>
                <a:latin typeface="Akzidenz Grotesk BE"/>
                <a:cs typeface="Akzidenz Grotesk BE"/>
              </a:rPr>
              <a:t>&amp; Touch</a:t>
            </a:r>
          </a:p>
          <a:p>
            <a:pPr marL="457200" indent="-457200">
              <a:buClr>
                <a:srgbClr val="E9213C"/>
              </a:buClr>
              <a:buFont typeface="+mj-lt"/>
              <a:buAutoNum type="arabicPeriod"/>
            </a:pPr>
            <a:r>
              <a:rPr lang="en-US" sz="2000" dirty="0" smtClean="0">
                <a:solidFill>
                  <a:srgbClr val="FFFFFF"/>
                </a:solidFill>
                <a:latin typeface="Akzidenz Grotesk BE"/>
                <a:cs typeface="Akzidenz Grotesk BE"/>
              </a:rPr>
              <a:t>Input </a:t>
            </a:r>
            <a:r>
              <a:rPr lang="en-US" sz="2000" dirty="0">
                <a:solidFill>
                  <a:srgbClr val="FFFFFF"/>
                </a:solidFill>
                <a:latin typeface="Akzidenz Grotesk BE"/>
                <a:cs typeface="Akzidenz Grotesk BE"/>
              </a:rPr>
              <a:t>&amp; Entry</a:t>
            </a:r>
          </a:p>
          <a:p>
            <a:pPr marL="457200" indent="-457200">
              <a:buClr>
                <a:srgbClr val="E9213C"/>
              </a:buClr>
              <a:buFont typeface="+mj-lt"/>
              <a:buAutoNum type="arabicPeriod"/>
            </a:pPr>
            <a:r>
              <a:rPr lang="en-US" sz="2000" dirty="0" smtClean="0">
                <a:solidFill>
                  <a:srgbClr val="FFFFFF"/>
                </a:solidFill>
                <a:latin typeface="Akzidenz Grotesk BE"/>
                <a:cs typeface="Akzidenz Grotesk BE"/>
              </a:rPr>
              <a:t>Interaction </a:t>
            </a:r>
            <a:r>
              <a:rPr lang="en-US" sz="2000" dirty="0">
                <a:solidFill>
                  <a:srgbClr val="FFFFFF"/>
                </a:solidFill>
                <a:latin typeface="Akzidenz Grotesk BE"/>
                <a:cs typeface="Akzidenz Grotesk BE"/>
              </a:rPr>
              <a:t>&amp; Specification</a:t>
            </a:r>
          </a:p>
          <a:p>
            <a:pPr marL="457200" indent="-457200">
              <a:buClr>
                <a:srgbClr val="E9213C"/>
              </a:buClr>
              <a:buFont typeface="+mj-lt"/>
              <a:buAutoNum type="arabicPeriod"/>
            </a:pPr>
            <a:r>
              <a:rPr lang="en-US" sz="2000" dirty="0" smtClean="0">
                <a:solidFill>
                  <a:srgbClr val="FFFFFF"/>
                </a:solidFill>
                <a:latin typeface="Akzidenz Grotesk BE"/>
                <a:cs typeface="Akzidenz Grotesk BE"/>
              </a:rPr>
              <a:t>Designing </a:t>
            </a:r>
            <a:r>
              <a:rPr lang="en-US" sz="2000" dirty="0">
                <a:solidFill>
                  <a:srgbClr val="FFFFFF"/>
                </a:solidFill>
                <a:latin typeface="Akzidenz Grotesk BE"/>
                <a:cs typeface="Akzidenz Grotesk BE"/>
              </a:rPr>
              <a:t>at Scale</a:t>
            </a:r>
          </a:p>
        </p:txBody>
      </p:sp>
    </p:spTree>
    <p:extLst>
      <p:ext uri="{BB962C8B-B14F-4D97-AF65-F5344CB8AC3E}">
        <p14:creationId xmlns:p14="http://schemas.microsoft.com/office/powerpoint/2010/main" val="492067917"/>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advTm="400">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Custom 1">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274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197129</TotalTime>
  <Words>314</Words>
  <Application>Microsoft Macintosh PowerPoint</Application>
  <PresentationFormat>On-screen Show (4:3)</PresentationFormat>
  <Paragraphs>49</Paragraphs>
  <Slides>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Akzidenz Grotesk</vt:lpstr>
      <vt:lpstr>Akzidenz Grotesk BE</vt:lpstr>
      <vt:lpstr>Calibri</vt:lpstr>
      <vt:lpstr>Palatino</vt:lpstr>
      <vt:lpstr>Palatino Linotype</vt:lpstr>
      <vt:lpstr>Arial</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Hoober</dc:creator>
  <cp:lastModifiedBy>Steven Hoobr</cp:lastModifiedBy>
  <cp:revision>1363</cp:revision>
  <cp:lastPrinted>2013-04-15T23:35:07Z</cp:lastPrinted>
  <dcterms:created xsi:type="dcterms:W3CDTF">2011-10-30T17:26:39Z</dcterms:created>
  <dcterms:modified xsi:type="dcterms:W3CDTF">2016-03-11T16:29:40Z</dcterms:modified>
</cp:coreProperties>
</file>