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emf" ContentType="image/x-emf"/>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1"/>
  </p:notesMasterIdLst>
  <p:handoutMasterIdLst>
    <p:handoutMasterId r:id="rId72"/>
  </p:handoutMasterIdLst>
  <p:sldIdLst>
    <p:sldId id="591" r:id="rId2"/>
    <p:sldId id="609" r:id="rId3"/>
    <p:sldId id="604" r:id="rId4"/>
    <p:sldId id="607" r:id="rId5"/>
    <p:sldId id="611" r:id="rId6"/>
    <p:sldId id="608" r:id="rId7"/>
    <p:sldId id="373" r:id="rId8"/>
    <p:sldId id="615" r:id="rId9"/>
    <p:sldId id="617" r:id="rId10"/>
    <p:sldId id="651" r:id="rId11"/>
    <p:sldId id="624" r:id="rId12"/>
    <p:sldId id="625" r:id="rId13"/>
    <p:sldId id="616" r:id="rId14"/>
    <p:sldId id="614" r:id="rId15"/>
    <p:sldId id="663" r:id="rId16"/>
    <p:sldId id="681" r:id="rId17"/>
    <p:sldId id="678" r:id="rId18"/>
    <p:sldId id="618" r:id="rId19"/>
    <p:sldId id="619" r:id="rId20"/>
    <p:sldId id="620" r:id="rId21"/>
    <p:sldId id="661" r:id="rId22"/>
    <p:sldId id="621" r:id="rId23"/>
    <p:sldId id="670" r:id="rId24"/>
    <p:sldId id="622" r:id="rId25"/>
    <p:sldId id="626" r:id="rId26"/>
    <p:sldId id="628" r:id="rId27"/>
    <p:sldId id="629" r:id="rId28"/>
    <p:sldId id="623" r:id="rId29"/>
    <p:sldId id="630" r:id="rId30"/>
    <p:sldId id="644" r:id="rId31"/>
    <p:sldId id="680" r:id="rId32"/>
    <p:sldId id="643" r:id="rId33"/>
    <p:sldId id="646" r:id="rId34"/>
    <p:sldId id="648" r:id="rId35"/>
    <p:sldId id="676" r:id="rId36"/>
    <p:sldId id="674" r:id="rId37"/>
    <p:sldId id="647" r:id="rId38"/>
    <p:sldId id="649" r:id="rId39"/>
    <p:sldId id="645" r:id="rId40"/>
    <p:sldId id="631" r:id="rId41"/>
    <p:sldId id="665" r:id="rId42"/>
    <p:sldId id="632" r:id="rId43"/>
    <p:sldId id="634" r:id="rId44"/>
    <p:sldId id="636" r:id="rId45"/>
    <p:sldId id="652" r:id="rId46"/>
    <p:sldId id="638" r:id="rId47"/>
    <p:sldId id="639" r:id="rId48"/>
    <p:sldId id="653" r:id="rId49"/>
    <p:sldId id="641" r:id="rId50"/>
    <p:sldId id="640" r:id="rId51"/>
    <p:sldId id="666" r:id="rId52"/>
    <p:sldId id="642" r:id="rId53"/>
    <p:sldId id="667" r:id="rId54"/>
    <p:sldId id="677" r:id="rId55"/>
    <p:sldId id="662" r:id="rId56"/>
    <p:sldId id="654" r:id="rId57"/>
    <p:sldId id="671" r:id="rId58"/>
    <p:sldId id="672" r:id="rId59"/>
    <p:sldId id="675" r:id="rId60"/>
    <p:sldId id="679" r:id="rId61"/>
    <p:sldId id="655" r:id="rId62"/>
    <p:sldId id="656" r:id="rId63"/>
    <p:sldId id="664" r:id="rId64"/>
    <p:sldId id="668" r:id="rId65"/>
    <p:sldId id="658" r:id="rId66"/>
    <p:sldId id="657" r:id="rId67"/>
    <p:sldId id="659" r:id="rId68"/>
    <p:sldId id="669" r:id="rId69"/>
    <p:sldId id="660"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213C"/>
    <a:srgbClr val="562D26"/>
    <a:srgbClr val="F2806C"/>
    <a:srgbClr val="FF72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4" autoAdjust="0"/>
    <p:restoredTop sz="67973" autoAdjust="0"/>
  </p:normalViewPr>
  <p:slideViewPr>
    <p:cSldViewPr snapToGrid="0" snapToObjects="1">
      <p:cViewPr varScale="1">
        <p:scale>
          <a:sx n="77" d="100"/>
          <a:sy n="77" d="100"/>
        </p:scale>
        <p:origin x="2704" y="184"/>
      </p:cViewPr>
      <p:guideLst>
        <p:guide orient="horz" pos="2160"/>
        <p:guide pos="2880"/>
      </p:guideLst>
    </p:cSldViewPr>
  </p:slideViewPr>
  <p:outlineViewPr>
    <p:cViewPr>
      <p:scale>
        <a:sx n="33" d="100"/>
        <a:sy n="33" d="100"/>
      </p:scale>
      <p:origin x="0" y="7880"/>
    </p:cViewPr>
  </p:outlineViewPr>
  <p:notesTextViewPr>
    <p:cViewPr>
      <p:scale>
        <a:sx n="100" d="100"/>
        <a:sy n="100" d="100"/>
      </p:scale>
      <p:origin x="0" y="0"/>
    </p:cViewPr>
  </p:notesTextViewPr>
  <p:sorterViewPr>
    <p:cViewPr>
      <p:scale>
        <a:sx n="89" d="100"/>
        <a:sy n="89" d="100"/>
      </p:scale>
      <p:origin x="0" y="0"/>
    </p:cViewPr>
  </p:sorterViewPr>
  <p:notesViewPr>
    <p:cSldViewPr snapToGrid="0" snapToObjects="1">
      <p:cViewPr>
        <p:scale>
          <a:sx n="75" d="100"/>
          <a:sy n="75" d="100"/>
        </p:scale>
        <p:origin x="-3472" y="-1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3E2636-F00D-3B4C-91BC-978C0CC75288}" type="datetime1">
              <a:rPr lang="en-US" smtClean="0"/>
              <a:t>2/18/17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3E92EE-8017-1746-A6F4-E4C0BCDFA803}" type="slidenum">
              <a:rPr lang="en-US" smtClean="0"/>
              <a:t>‹#›</a:t>
            </a:fld>
            <a:endParaRPr lang="en-US"/>
          </a:p>
        </p:txBody>
      </p:sp>
    </p:spTree>
    <p:extLst>
      <p:ext uri="{BB962C8B-B14F-4D97-AF65-F5344CB8AC3E}">
        <p14:creationId xmlns:p14="http://schemas.microsoft.com/office/powerpoint/2010/main" val="32795066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4DADC0-0B0F-C44F-96FC-226034E2F398}" type="datetime1">
              <a:rPr lang="en-US" smtClean="0"/>
              <a:t>2/18/17</a:t>
            </a:fld>
            <a:endParaRPr lang="en-US"/>
          </a:p>
        </p:txBody>
      </p:sp>
      <p:sp>
        <p:nvSpPr>
          <p:cNvPr id="4" name="Slide Image Placeholder 3"/>
          <p:cNvSpPr>
            <a:spLocks noGrp="1" noRot="1" noChangeAspect="1"/>
          </p:cNvSpPr>
          <p:nvPr>
            <p:ph type="sldImg" idx="2"/>
          </p:nvPr>
        </p:nvSpPr>
        <p:spPr>
          <a:xfrm>
            <a:off x="685800" y="457200"/>
            <a:ext cx="54864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58265"/>
            <a:ext cx="5486400" cy="392694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55F2-16B5-3A42-80D9-9BC8F66E0B68}" type="slidenum">
              <a:rPr lang="en-US" smtClean="0"/>
              <a:t>‹#›</a:t>
            </a:fld>
            <a:endParaRPr lang="en-US"/>
          </a:p>
        </p:txBody>
      </p:sp>
    </p:spTree>
    <p:extLst>
      <p:ext uri="{BB962C8B-B14F-4D97-AF65-F5344CB8AC3E}">
        <p14:creationId xmlns:p14="http://schemas.microsoft.com/office/powerpoint/2010/main" val="4294439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google.com/url?sa=t&amp;source=web&amp;rct=j&amp;url=http://info.deque.com/Portals/153358/docs/ada_accessibility_and_bank_websites.pdf&amp;ved=0CDUQFjAGahUKEwjCyJO2tfbGAhXIn4AKHdxJAAY&amp;usg=AFQjCNHBZnPsS_ggq3e8kJNhtfTC43I3MA&amp;sig2=2V4OSvQ_nEtS7I-QObfFqQ"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You</a:t>
            </a:r>
            <a:r>
              <a:rPr lang="en-US" baseline="0" dirty="0" smtClean="0"/>
              <a:t> are watching this video because you want to know about designing for accessibility. And I’ll tell you that. But in the end, we’re not going to address the blind, the elderly, or any other one group specifically, but EVERYONE.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42570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Disabled folks are successful in business. </a:t>
            </a:r>
          </a:p>
          <a:p>
            <a:endParaRPr lang="en-US" dirty="0" smtClean="0"/>
          </a:p>
          <a:p>
            <a:r>
              <a:rPr lang="en-US" baseline="0" dirty="0" smtClean="0"/>
              <a:t>Companies report that employees with disabilities have better retention rates, reducing the high cost of turnover, says a 2002 U.S. study. Other American surveys reveal that after one year of employment, the retention rate of persons with disabilities is 85 per cent. (Unger, 2002)</a:t>
            </a:r>
          </a:p>
          <a:p>
            <a:endParaRPr lang="en-US" baseline="0" dirty="0" smtClean="0"/>
          </a:p>
          <a:p>
            <a:r>
              <a:rPr lang="en-US" dirty="0" smtClean="0"/>
              <a:t>In the US </a:t>
            </a:r>
            <a:r>
              <a:rPr lang="en-US" baseline="0" dirty="0" smtClean="0"/>
              <a:t>people with disabilities have a higher rate of self-employment and small business experience than persons without a declared disability. </a:t>
            </a:r>
          </a:p>
          <a:p>
            <a:endParaRPr lang="en-US" baseline="0" dirty="0" smtClean="0"/>
          </a:p>
          <a:p>
            <a:endParaRPr lang="en-US" i="1" baseline="0" dirty="0" smtClean="0"/>
          </a:p>
          <a:p>
            <a:r>
              <a:rPr lang="en-US" i="1" baseline="0" dirty="0" smtClean="0"/>
              <a:t>http://</a:t>
            </a:r>
            <a:r>
              <a:rPr lang="en-US" i="1" baseline="0" dirty="0" err="1" smtClean="0"/>
              <a:t>www.worksupport.com</a:t>
            </a:r>
            <a:r>
              <a:rPr lang="en-US" i="1" baseline="0" dirty="0" smtClean="0"/>
              <a:t>/documents/proed_employersattitudes1.pdf</a:t>
            </a:r>
          </a:p>
          <a:p>
            <a:r>
              <a:rPr lang="en-US" i="1" dirty="0" smtClean="0"/>
              <a:t>http://</a:t>
            </a:r>
            <a:r>
              <a:rPr lang="en-US" i="1" dirty="0" err="1" smtClean="0"/>
              <a:t>www.census.gov</a:t>
            </a:r>
            <a:r>
              <a:rPr lang="en-US" i="1" dirty="0" smtClean="0"/>
              <a:t>/prod/www/</a:t>
            </a:r>
            <a:r>
              <a:rPr lang="en-US" i="1" dirty="0" err="1" smtClean="0"/>
              <a:t>decennial.html</a:t>
            </a:r>
            <a:endParaRPr lang="en-US" i="1"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What sorts of disabilities</a:t>
            </a:r>
            <a:r>
              <a:rPr lang="en-US" baseline="0" dirty="0" smtClean="0"/>
              <a:t> are we talking about? </a:t>
            </a:r>
          </a:p>
          <a:p>
            <a:endParaRPr lang="en-US" baseline="0" dirty="0" smtClean="0"/>
          </a:p>
          <a:p>
            <a:r>
              <a:rPr lang="en-US" baseline="0" dirty="0" smtClean="0"/>
              <a:t>30 million people still walk on their feet, but have trouble getting around and need a cane, walker or helper for some tasks.</a:t>
            </a:r>
          </a:p>
          <a:p>
            <a:endParaRPr lang="en-US" baseline="0" dirty="0" smtClean="0"/>
          </a:p>
          <a:p>
            <a:r>
              <a:rPr lang="en-US" baseline="0" dirty="0" smtClean="0"/>
              <a:t>12 million need assistance with everyday tasks around the house in one way or another. </a:t>
            </a:r>
          </a:p>
          <a:p>
            <a:endParaRPr lang="en-US" baseline="0" dirty="0" smtClean="0"/>
          </a:p>
          <a:p>
            <a:r>
              <a:rPr lang="en-US" baseline="0" dirty="0" smtClean="0"/>
              <a:t>Obvious disabilities, and the icon for much of this even I use, people in wheelchairs: only 3.6 million Americans. </a:t>
            </a:r>
          </a:p>
          <a:p>
            <a:endParaRPr lang="en-US" baseline="0" dirty="0" smtClean="0"/>
          </a:p>
          <a:p>
            <a:endParaRPr lang="en-US" i="1" baseline="0" dirty="0" smtClean="0"/>
          </a:p>
          <a:p>
            <a:r>
              <a:rPr lang="en-US" i="1" baseline="0" dirty="0" smtClean="0"/>
              <a:t>https://</a:t>
            </a:r>
            <a:r>
              <a:rPr lang="en-US" i="1" baseline="0" dirty="0" err="1" smtClean="0"/>
              <a:t>www.census.gov</a:t>
            </a:r>
            <a:r>
              <a:rPr lang="en-US" i="1" baseline="0" dirty="0" smtClean="0"/>
              <a:t>/newsroom/releases/</a:t>
            </a:r>
            <a:r>
              <a:rPr lang="en-US" i="1" baseline="0" dirty="0" err="1" smtClean="0"/>
              <a:t>pdf</a:t>
            </a:r>
            <a:r>
              <a:rPr lang="en-US" i="1" baseline="0" dirty="0" smtClean="0"/>
              <a:t>/cb14ff-15_disability_graphic.pdf</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For</a:t>
            </a:r>
            <a:r>
              <a:rPr lang="en-US" baseline="0" dirty="0" smtClean="0"/>
              <a:t> our purposes, a key disability is colorblindness. Someone you work with is colorblind per our definitions. Because not everyone is red/green colorblind, and many people have /reduced/ color vision, but aren’t totally </a:t>
            </a:r>
            <a:r>
              <a:rPr lang="en-US" baseline="0" dirty="0" err="1" smtClean="0"/>
              <a:t>color-BLIND</a:t>
            </a:r>
            <a:r>
              <a:rPr lang="en-US" baseline="0" dirty="0" smtClean="0"/>
              <a:t>. We’re bad at defining this, but when you consider all those cases, it might be 20% of the population. </a:t>
            </a:r>
          </a:p>
          <a:p>
            <a:endParaRPr lang="en-US" baseline="0" dirty="0" smtClean="0"/>
          </a:p>
          <a:p>
            <a:r>
              <a:rPr lang="en-US" baseline="0" dirty="0" smtClean="0"/>
              <a:t>But have you ever met a colorblind person with a pro-colorblindness T-shirt, who had a handicapped license plate, who didn’t get a job due to it? </a:t>
            </a:r>
          </a:p>
          <a:p>
            <a:endParaRPr lang="en-US" baseline="0" dirty="0" smtClean="0"/>
          </a:p>
          <a:p>
            <a:r>
              <a:rPr lang="en-US" baseline="0" dirty="0" smtClean="0"/>
              <a:t>Disability is not always a horrible impediment, and not always visible. It only matters when we design for a certain definition of “normal” that problems occur. </a:t>
            </a:r>
          </a:p>
          <a:p>
            <a:endParaRPr lang="en-US" baseline="0" dirty="0" smtClean="0"/>
          </a:p>
          <a:p>
            <a:endParaRPr lang="en-US" baseline="0" dirty="0" smtClean="0"/>
          </a:p>
          <a:p>
            <a:r>
              <a:rPr lang="en-US" baseline="0" dirty="0" smtClean="0"/>
              <a:t>Whether it’s 12 or 20 percent, that’s On Top Of the 20% of conventional, obvious and declared disabilities. I’m not going to review other low-grade physical or cognitive deficits and do the math, but it adds up. It’s a LOT of the population. </a:t>
            </a:r>
          </a:p>
          <a:p>
            <a:endParaRPr lang="en-US" baseline="0" dirty="0" smtClean="0"/>
          </a:p>
          <a:p>
            <a:endParaRPr lang="en-US" baseline="0" dirty="0" smtClean="0"/>
          </a:p>
          <a:p>
            <a:r>
              <a:rPr lang="en-US" i="1" dirty="0" smtClean="0"/>
              <a:t>http://4ourth.com/wiki/Color%20Deficit%20Design%20Tools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And</a:t>
            </a:r>
            <a:r>
              <a:rPr lang="en-US" baseline="0" dirty="0" smtClean="0"/>
              <a:t> a LOT of your users. </a:t>
            </a:r>
          </a:p>
          <a:p>
            <a:endParaRPr lang="en-US" baseline="0" dirty="0" smtClean="0"/>
          </a:p>
          <a:p>
            <a:r>
              <a:rPr lang="en-US" dirty="0" smtClean="0"/>
              <a:t>So as I said up front, we’re not entirely</a:t>
            </a:r>
            <a:r>
              <a:rPr lang="en-US" baseline="0" dirty="0" smtClean="0"/>
              <a:t> going to talk about designing for the disabled, as some group of people who are not us, but designing for everyone. </a:t>
            </a:r>
          </a:p>
          <a:p>
            <a:endParaRPr lang="en-US" baseline="0" dirty="0" smtClean="0"/>
          </a:p>
          <a:p>
            <a:endParaRPr lang="en-US" baseline="0" dirty="0" smtClean="0"/>
          </a:p>
          <a:p>
            <a:endParaRPr lang="en-US" baseline="0" dirty="0" smtClean="0"/>
          </a:p>
          <a:p>
            <a:r>
              <a:rPr lang="en-US" i="1" baseline="0" dirty="0" smtClean="0"/>
              <a:t>http://</a:t>
            </a:r>
            <a:r>
              <a:rPr lang="en-US" i="1" baseline="0" dirty="0" err="1" smtClean="0"/>
              <a:t>ctrlclickcast.com</a:t>
            </a:r>
            <a:r>
              <a:rPr lang="en-US" i="1" baseline="0" dirty="0" smtClean="0"/>
              <a:t>/episodes/accessibility-101 – Hour long podcast interviewing Greg </a:t>
            </a:r>
            <a:r>
              <a:rPr lang="en-US" i="1" baseline="0" dirty="0" err="1" smtClean="0"/>
              <a:t>Tarnoff</a:t>
            </a:r>
            <a:r>
              <a:rPr lang="en-US" i="1" baseline="0" dirty="0" smtClean="0"/>
              <a:t>. Listen to it all. Maybe not now, but soon. </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And I mean /everyone/. </a:t>
            </a:r>
          </a:p>
          <a:p>
            <a:endParaRPr lang="en-US" dirty="0" smtClean="0"/>
          </a:p>
          <a:p>
            <a:r>
              <a:rPr lang="en-US" dirty="0" smtClean="0"/>
              <a:t>Robin</a:t>
            </a:r>
            <a:r>
              <a:rPr lang="en-US" baseline="0" dirty="0" smtClean="0"/>
              <a:t> </a:t>
            </a:r>
            <a:r>
              <a:rPr lang="en-US" baseline="0" dirty="0" err="1" smtClean="0"/>
              <a:t>Christopherson</a:t>
            </a:r>
            <a:r>
              <a:rPr lang="en-US" baseline="0" dirty="0" smtClean="0"/>
              <a:t>, a blind designer, discusses the concept of “temporary disability.” Not illness, but things like distraction or transient physical conditions that change how you work. When you are in the kitchen, or the shop, you ever have dirty hands? When it’s cold, you wear gloves. How do you use your phone or computer? Differently. Maybe badly. </a:t>
            </a:r>
          </a:p>
          <a:p>
            <a:endParaRPr lang="en-US" baseline="0" dirty="0" smtClean="0"/>
          </a:p>
          <a:p>
            <a:endParaRPr lang="en-US" baseline="0" dirty="0" smtClean="0"/>
          </a:p>
          <a:p>
            <a:endParaRPr lang="en-US" baseline="0" dirty="0" smtClean="0"/>
          </a:p>
          <a:p>
            <a:r>
              <a:rPr lang="en-US" i="1" baseline="0" dirty="0" smtClean="0"/>
              <a:t>https://</a:t>
            </a:r>
            <a:r>
              <a:rPr lang="en-US" i="1" baseline="0" dirty="0" err="1" smtClean="0"/>
              <a:t>twishort.com</a:t>
            </a:r>
            <a:r>
              <a:rPr lang="en-US" i="1" baseline="0" dirty="0" smtClean="0"/>
              <a:t>/fI0jc – Robin doesn’t do articles or decks or videos, but here’s a list of links of cool stuff he referred to once. It’s something.</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There’s even data about this.</a:t>
            </a:r>
            <a:r>
              <a:rPr lang="en-US" baseline="0" dirty="0" smtClean="0"/>
              <a:t> People use their mobile phones all the time, so something as simple as carrying groceries changes how accurately they can tap. A lot. </a:t>
            </a:r>
          </a:p>
          <a:p>
            <a:endParaRPr lang="en-US" baseline="0" dirty="0" smtClean="0"/>
          </a:p>
          <a:p>
            <a:r>
              <a:rPr lang="en-US" baseline="0" dirty="0" smtClean="0"/>
              <a:t>Accounting for that means people can use your product in more places AND more people can use your product.</a:t>
            </a:r>
          </a:p>
          <a:p>
            <a:endParaRPr lang="en-US" baseline="0" dirty="0" smtClean="0"/>
          </a:p>
          <a:p>
            <a:r>
              <a:rPr lang="en-US" baseline="0" dirty="0" smtClean="0"/>
              <a:t> </a:t>
            </a:r>
          </a:p>
          <a:p>
            <a:r>
              <a:rPr lang="en-US" i="1" baseline="0" dirty="0" smtClean="0"/>
              <a:t>http://</a:t>
            </a:r>
            <a:r>
              <a:rPr lang="en-US" i="1" baseline="0" dirty="0" err="1" smtClean="0"/>
              <a:t>www.uxmatters.com</a:t>
            </a:r>
            <a:r>
              <a:rPr lang="en-US" i="1" baseline="0" dirty="0" smtClean="0"/>
              <a:t>/</a:t>
            </a:r>
            <a:r>
              <a:rPr lang="en-US" i="1" baseline="0" dirty="0" err="1" smtClean="0"/>
              <a:t>mt</a:t>
            </a:r>
            <a:r>
              <a:rPr lang="en-US" i="1" baseline="0" dirty="0" smtClean="0"/>
              <a:t>/archives/2015/01/phones-arent-flat-designing-for-real-people-in-diverse-contexts.php#sthash.9gYLPuiA.dpuf</a:t>
            </a:r>
          </a:p>
          <a:p>
            <a:r>
              <a:rPr lang="en-US" i="1" dirty="0" smtClean="0"/>
              <a:t>http://</a:t>
            </a:r>
            <a:r>
              <a:rPr lang="en-US" i="1" dirty="0" err="1" smtClean="0"/>
              <a:t>insights.wired.com</a:t>
            </a:r>
            <a:r>
              <a:rPr lang="en-US" i="1" dirty="0" smtClean="0"/>
              <a:t>/m/</a:t>
            </a:r>
            <a:r>
              <a:rPr lang="en-US" i="1" dirty="0" err="1" smtClean="0"/>
              <a:t>blogpost?id</a:t>
            </a:r>
            <a:r>
              <a:rPr lang="en-US" i="1" dirty="0" smtClean="0"/>
              <a:t>=6544125%3ABlogPost%3A99367</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Microsoft, as part of their Inclusive</a:t>
            </a:r>
            <a:r>
              <a:rPr lang="en-US" baseline="0" dirty="0" smtClean="0"/>
              <a:t> tools (which are otherwise worth checking out) has a lovely chart about levels of disability that I think says this better than I previously have. </a:t>
            </a:r>
          </a:p>
          <a:p>
            <a:endParaRPr lang="en-US" baseline="0" dirty="0" smtClean="0"/>
          </a:p>
          <a:p>
            <a:r>
              <a:rPr lang="en-US" baseline="0" dirty="0" smtClean="0"/>
              <a:t>Disability is not a health condition, but when interactions mismatch; at a school for the deaf, the individual who doesn’t sign is the disabled one. </a:t>
            </a:r>
          </a:p>
          <a:p>
            <a:endParaRPr lang="en-US" i="1" baseline="0" dirty="0" smtClean="0"/>
          </a:p>
          <a:p>
            <a:endParaRPr lang="en-US" i="1" baseline="0" dirty="0" smtClean="0"/>
          </a:p>
          <a:p>
            <a:r>
              <a:rPr lang="en-US" i="1" dirty="0" smtClean="0"/>
              <a:t>https://</a:t>
            </a:r>
            <a:r>
              <a:rPr lang="en-US" i="1" dirty="0" err="1" smtClean="0"/>
              <a:t>www.microsoft.com</a:t>
            </a:r>
            <a:r>
              <a:rPr lang="en-US" i="1" dirty="0" smtClean="0"/>
              <a:t>/</a:t>
            </a:r>
            <a:r>
              <a:rPr lang="en-US" i="1" dirty="0" err="1" smtClean="0"/>
              <a:t>en</a:t>
            </a:r>
            <a:r>
              <a:rPr lang="en-US" i="1" dirty="0" smtClean="0"/>
              <a:t>-us/design/inclusive</a:t>
            </a:r>
            <a:endParaRPr lang="en-US" i="1"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59857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Your </a:t>
            </a:r>
            <a:r>
              <a:rPr lang="en-US" baseline="0" dirty="0" smtClean="0"/>
              <a:t>brain is tricky. Our input processor shares audio and video input. Paying too much attention to something visual (even just reading something on screen) and you can literally not hear things. </a:t>
            </a:r>
          </a:p>
          <a:p>
            <a:endParaRPr lang="en-US" baseline="0" dirty="0" smtClean="0"/>
          </a:p>
          <a:p>
            <a:r>
              <a:rPr lang="en-US" baseline="0" dirty="0" smtClean="0"/>
              <a:t>The human brain can only take in  so much information. Roadway designers know that the faster you  drive, the more you have to zero in on what’s in front of you; your brain can’t process everything that’s going on. So you can totally miss </a:t>
            </a:r>
            <a:r>
              <a:rPr lang="en-US" baseline="0" dirty="0" err="1" smtClean="0"/>
              <a:t>roadsigns</a:t>
            </a:r>
            <a:r>
              <a:rPr lang="en-US" baseline="0" dirty="0" smtClean="0"/>
              <a:t>, cross-traffic, or pedestrians off to the side. They have a concept called the Design Speed of a roadway. </a:t>
            </a:r>
          </a:p>
          <a:p>
            <a:endParaRPr lang="en-US" baseline="0" dirty="0" smtClean="0"/>
          </a:p>
          <a:p>
            <a:r>
              <a:rPr lang="en-US" baseline="0" dirty="0" smtClean="0"/>
              <a:t>I like that term. Design for an expected amount of information being absorbed at once. What is the design speed of your website or app? </a:t>
            </a:r>
          </a:p>
          <a:p>
            <a:endParaRPr lang="en-US" baseline="0" dirty="0" smtClean="0"/>
          </a:p>
          <a:p>
            <a:r>
              <a:rPr lang="en-US" i="1" baseline="0" dirty="0" smtClean="0"/>
              <a:t>http://</a:t>
            </a:r>
            <a:r>
              <a:rPr lang="en-US" i="1" baseline="0" dirty="0" err="1" smtClean="0"/>
              <a:t>abcnews.go.com</a:t>
            </a:r>
            <a:r>
              <a:rPr lang="en-US" i="1" baseline="0" dirty="0" smtClean="0"/>
              <a:t>/Health/watch-visual-concentration-leave-temporarily-deaf/</a:t>
            </a:r>
            <a:r>
              <a:rPr lang="en-US" i="1" baseline="0" dirty="0" err="1" smtClean="0"/>
              <a:t>story?id</a:t>
            </a:r>
            <a:r>
              <a:rPr lang="en-US" i="1" baseline="0" dirty="0" smtClean="0"/>
              <a:t>=35650144</a:t>
            </a:r>
          </a:p>
          <a:p>
            <a:r>
              <a:rPr lang="en-US" baseline="0" dirty="0" smtClean="0"/>
              <a:t>https://</a:t>
            </a:r>
            <a:r>
              <a:rPr lang="en-US" baseline="0" dirty="0" err="1" smtClean="0"/>
              <a:t>www.minnpost.com</a:t>
            </a:r>
            <a:r>
              <a:rPr lang="en-US" baseline="0" dirty="0" smtClean="0"/>
              <a:t>/cityscape/2014/07/everything-</a:t>
            </a:r>
            <a:r>
              <a:rPr lang="en-US" baseline="0" dirty="0" err="1" smtClean="0"/>
              <a:t>youve</a:t>
            </a:r>
            <a:r>
              <a:rPr lang="en-US" baseline="0" dirty="0" smtClean="0"/>
              <a:t>-always-wanted-know-about-crosswalks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11708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This</a:t>
            </a:r>
            <a:r>
              <a:rPr lang="en-US" baseline="0" dirty="0" smtClean="0"/>
              <a:t> is one reason I sometimes get called out on accessibility standards, AND why I had to make much of this deck for you guys, instead of pulling from my history. </a:t>
            </a:r>
          </a:p>
          <a:p>
            <a:endParaRPr lang="en-US" baseline="0" dirty="0" smtClean="0"/>
          </a:p>
          <a:p>
            <a:r>
              <a:rPr lang="en-US" baseline="0" dirty="0" smtClean="0"/>
              <a:t>Especially on mobile, what with glare and distraction and rain and babies, and busses, and everything, you have to design as though for colorblind, nearsighted people with muscle tremors. All my standards for “Normal” design assume all this, so I often do not talk about design for accessibility. </a:t>
            </a:r>
          </a:p>
          <a:p>
            <a:endParaRPr lang="en-US" baseline="0" dirty="0" smtClean="0"/>
          </a:p>
          <a:p>
            <a:r>
              <a:rPr lang="en-US" baseline="0" dirty="0" smtClean="0"/>
              <a:t>If you make sure your design accommodates everyone’s abilities, it works better for literally everyone, all the time.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18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However, accessibility is also a legal, regulatory or contractual requirement a lot of the time. </a:t>
            </a:r>
          </a:p>
        </p:txBody>
      </p:sp>
      <p:sp>
        <p:nvSpPr>
          <p:cNvPr id="4" name="Slide Number Placeholder 3"/>
          <p:cNvSpPr>
            <a:spLocks noGrp="1"/>
          </p:cNvSpPr>
          <p:nvPr>
            <p:ph type="sldNum" sz="quarter" idx="10"/>
          </p:nvPr>
        </p:nvSpPr>
        <p:spPr/>
        <p:txBody>
          <a:bodyPr/>
          <a:lstStyle/>
          <a:p>
            <a:fld id="{C19D55F2-16B5-3A42-80D9-9BC8F66E0B68}" type="slidenum">
              <a:rPr lang="en-US" smtClean="0"/>
              <a:pPr/>
              <a:t>19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Today, we’re going to cover ALL these topics. Hopefully, the order will make perfect sense once we’re done, and you’ll see not just how to strictly be in compliance as a  digital public accommodation, but why it’s important, and tactics to design to avoid problems. </a:t>
            </a:r>
          </a:p>
        </p:txBody>
      </p:sp>
      <p:sp>
        <p:nvSpPr>
          <p:cNvPr id="4" name="Slide Number Placeholder 3"/>
          <p:cNvSpPr>
            <a:spLocks noGrp="1"/>
          </p:cNvSpPr>
          <p:nvPr>
            <p:ph type="sldNum" sz="quarter" idx="10"/>
          </p:nvPr>
        </p:nvSpPr>
        <p:spPr/>
        <p:txBody>
          <a:bodyPr/>
          <a:lstStyle/>
          <a:p>
            <a:fld id="{E84E1A1A-86FB-4D8F-9AAA-CC197843CE34}" type="slidenum">
              <a:rPr lang="en-US" smtClean="0"/>
              <a:pPr/>
              <a:t>2</a:t>
            </a:fld>
            <a:endParaRPr lang="en-US" dirty="0"/>
          </a:p>
        </p:txBody>
      </p:sp>
    </p:spTree>
    <p:extLst>
      <p:ext uri="{BB962C8B-B14F-4D97-AF65-F5344CB8AC3E}">
        <p14:creationId xmlns:p14="http://schemas.microsoft.com/office/powerpoint/2010/main" val="1914544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This was a</a:t>
            </a:r>
            <a:r>
              <a:rPr lang="en-US" baseline="0" dirty="0" smtClean="0"/>
              <a:t> crazy idea back in the 70s when the first laws began to be passed about providing accommodation for the disabled. </a:t>
            </a:r>
          </a:p>
          <a:p>
            <a:endParaRPr lang="en-US" baseline="0" dirty="0" smtClean="0"/>
          </a:p>
          <a:p>
            <a:r>
              <a:rPr lang="en-US" baseline="0" dirty="0" smtClean="0"/>
              <a:t>The Rehabilitation Act prohibits discrimination on the basis of disability in programs </a:t>
            </a:r>
            <a:r>
              <a:rPr lang="en-US" i="1" baseline="0" dirty="0" smtClean="0"/>
              <a:t>conducted by federal agencies</a:t>
            </a:r>
            <a:r>
              <a:rPr lang="en-US" baseline="0" dirty="0" smtClean="0"/>
              <a:t>, in </a:t>
            </a:r>
            <a:r>
              <a:rPr lang="en-US" i="1" baseline="0" dirty="0" smtClean="0"/>
              <a:t>which receive federal financial assistance</a:t>
            </a:r>
            <a:r>
              <a:rPr lang="en-US" baseline="0" dirty="0" smtClean="0"/>
              <a:t>, in </a:t>
            </a:r>
            <a:r>
              <a:rPr lang="en-US" i="1" baseline="0" dirty="0" smtClean="0"/>
              <a:t>federal employment</a:t>
            </a:r>
            <a:r>
              <a:rPr lang="en-US" baseline="0" dirty="0" smtClean="0"/>
              <a:t>, and in for the employment practices of </a:t>
            </a:r>
            <a:r>
              <a:rPr lang="en-US" i="1" baseline="0" dirty="0" smtClean="0"/>
              <a:t>federal contractors</a:t>
            </a:r>
            <a:r>
              <a:rPr lang="en-US" baseline="0" dirty="0" smtClean="0"/>
              <a:t>. </a:t>
            </a:r>
          </a:p>
          <a:p>
            <a:endParaRPr lang="en-US" baseline="0" dirty="0" smtClean="0"/>
          </a:p>
          <a:p>
            <a:r>
              <a:rPr lang="en-US" baseline="0" dirty="0" smtClean="0"/>
              <a:t>So it immediately impacted lots of companies. You build airplanes for the government? Now you have to provide for your workers per this law. </a:t>
            </a:r>
          </a:p>
        </p:txBody>
      </p:sp>
      <p:sp>
        <p:nvSpPr>
          <p:cNvPr id="4" name="Slide Number Placeholder 3"/>
          <p:cNvSpPr>
            <a:spLocks noGrp="1"/>
          </p:cNvSpPr>
          <p:nvPr>
            <p:ph type="sldNum" sz="quarter" idx="10"/>
          </p:nvPr>
        </p:nvSpPr>
        <p:spPr/>
        <p:txBody>
          <a:bodyPr/>
          <a:lstStyle/>
          <a:p>
            <a:fld id="{C19D55F2-16B5-3A42-80D9-9BC8F66E0B68}" type="slidenum">
              <a:rPr lang="en-US" smtClean="0"/>
              <a:pPr/>
              <a:t>20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The foundations of UX are in Human Factors, and those principles,</a:t>
            </a:r>
            <a:r>
              <a:rPr lang="en-US" baseline="0" dirty="0" smtClean="0"/>
              <a:t> guidelines and stats were created originally by the US military, especially Air Force and Navy aviation. </a:t>
            </a:r>
          </a:p>
          <a:p>
            <a:endParaRPr lang="en-US" baseline="0" dirty="0" smtClean="0"/>
          </a:p>
          <a:p>
            <a:r>
              <a:rPr lang="en-US" baseline="0" dirty="0" smtClean="0"/>
              <a:t>Over time, as for example cockpits have gotten more advanced displays, have they kept in mind principles to assure everyone can use them? No. They have tightened restrictions on who can get certain jobs. No one with any color vision deficit can be aircrew. </a:t>
            </a:r>
          </a:p>
          <a:p>
            <a:endParaRPr lang="en-US" baseline="0" dirty="0" smtClean="0"/>
          </a:p>
          <a:p>
            <a:r>
              <a:rPr lang="en-US" baseline="0" dirty="0" smtClean="0"/>
              <a:t>You can’t use that principle for your customers. Not just because you miss the spending of a billion users, but legally. </a:t>
            </a:r>
          </a:p>
          <a:p>
            <a:endParaRPr lang="en-US" baseline="0" dirty="0" smtClean="0"/>
          </a:p>
          <a:p>
            <a:endParaRPr lang="en-US" dirty="0" smtClean="0"/>
          </a:p>
          <a:p>
            <a:r>
              <a:rPr lang="en-US" sz="1050" i="1" dirty="0" smtClean="0"/>
              <a:t>http://99percentinvisible.org/episode/on-average/ "The built world was not designed for you. It was designed for the average person. Standardized tests, building codes, insurance rates, clothing sizes, The Dow Jones – all these measurements are based around the concept of an “average.”" Good overview of all this, and a lot of it is about ergonomics. We live by that, even if you don't know it, so this is super worth understanding.</a:t>
            </a:r>
          </a:p>
        </p:txBody>
      </p:sp>
      <p:sp>
        <p:nvSpPr>
          <p:cNvPr id="4" name="Slide Number Placeholder 3"/>
          <p:cNvSpPr>
            <a:spLocks noGrp="1"/>
          </p:cNvSpPr>
          <p:nvPr>
            <p:ph type="sldNum" sz="quarter" idx="10"/>
          </p:nvPr>
        </p:nvSpPr>
        <p:spPr/>
        <p:txBody>
          <a:bodyPr/>
          <a:lstStyle/>
          <a:p>
            <a:fld id="{C19D55F2-16B5-3A42-80D9-9BC8F66E0B68}" type="slidenum">
              <a:rPr lang="en-US" smtClean="0"/>
              <a:pPr/>
              <a:t>21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In 1998, S</a:t>
            </a:r>
            <a:r>
              <a:rPr lang="en-US" sz="1200" kern="1200" dirty="0" smtClean="0">
                <a:solidFill>
                  <a:schemeClr val="tx1"/>
                </a:solidFill>
                <a:latin typeface="+mn-lt"/>
                <a:ea typeface="+mn-ea"/>
                <a:cs typeface="+mn-cs"/>
              </a:rPr>
              <a:t>ection 508 was</a:t>
            </a:r>
            <a:r>
              <a:rPr lang="en-US" sz="1200" kern="1200" baseline="0" dirty="0" smtClean="0">
                <a:solidFill>
                  <a:schemeClr val="tx1"/>
                </a:solidFill>
                <a:latin typeface="+mn-lt"/>
                <a:ea typeface="+mn-ea"/>
                <a:cs typeface="+mn-cs"/>
              </a:rPr>
              <a:t> added</a:t>
            </a:r>
            <a:r>
              <a:rPr lang="en-US" sz="1200" kern="1200" dirty="0" smtClean="0">
                <a:solidFill>
                  <a:schemeClr val="tx1"/>
                </a:solidFill>
                <a:latin typeface="+mn-lt"/>
                <a:ea typeface="+mn-ea"/>
                <a:cs typeface="+mn-cs"/>
              </a:rPr>
              <a:t> to the Rehabilitation Act.</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means now you have to provide digital products that</a:t>
            </a:r>
            <a:r>
              <a:rPr lang="en-US" sz="1200" kern="1200" baseline="0" dirty="0" smtClean="0">
                <a:solidFill>
                  <a:schemeClr val="tx1"/>
                </a:solidFill>
                <a:latin typeface="+mn-lt"/>
                <a:ea typeface="+mn-ea"/>
                <a:cs typeface="+mn-cs"/>
              </a:rPr>
              <a:t> meet the same needs. If a government worker, or worker of a contractor, might use a digital system of any sort, these need to be able to be used, regardless of any disability they may have. </a:t>
            </a:r>
          </a:p>
          <a:p>
            <a:endParaRPr lang="en-US" sz="1200" kern="1200" baseline="0" dirty="0" smtClean="0">
              <a:solidFill>
                <a:schemeClr val="tx1"/>
              </a:solidFill>
              <a:latin typeface="+mn-lt"/>
              <a:ea typeface="+mn-ea"/>
              <a:cs typeface="+mn-cs"/>
            </a:endParaRPr>
          </a:p>
          <a:p>
            <a:r>
              <a:rPr lang="en-US" baseline="0" dirty="0" smtClean="0"/>
              <a:t>When a telecom wants to get a government contract – and I worked on these – the website where they buy and manage the service has to comply with these principles.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https://</a:t>
            </a:r>
            <a:r>
              <a:rPr lang="en-US" sz="1200" i="1" kern="1200" dirty="0" err="1" smtClean="0">
                <a:solidFill>
                  <a:schemeClr val="tx1"/>
                </a:solidFill>
                <a:latin typeface="+mn-lt"/>
                <a:ea typeface="+mn-ea"/>
                <a:cs typeface="+mn-cs"/>
              </a:rPr>
              <a:t>en.wikipedia.org</a:t>
            </a:r>
            <a:r>
              <a:rPr lang="en-US" sz="1200" i="1" kern="1200" dirty="0" smtClean="0">
                <a:solidFill>
                  <a:schemeClr val="tx1"/>
                </a:solidFill>
                <a:latin typeface="+mn-lt"/>
                <a:ea typeface="+mn-ea"/>
                <a:cs typeface="+mn-cs"/>
              </a:rPr>
              <a:t>/wiki/Section_508_Amendment_to_the_Rehabilitation_Act_of_1973</a:t>
            </a:r>
          </a:p>
        </p:txBody>
      </p:sp>
      <p:sp>
        <p:nvSpPr>
          <p:cNvPr id="4" name="Slide Number Placeholder 3"/>
          <p:cNvSpPr>
            <a:spLocks noGrp="1"/>
          </p:cNvSpPr>
          <p:nvPr>
            <p:ph type="sldNum" sz="quarter" idx="10"/>
          </p:nvPr>
        </p:nvSpPr>
        <p:spPr/>
        <p:txBody>
          <a:bodyPr/>
          <a:lstStyle/>
          <a:p>
            <a:fld id="{C19D55F2-16B5-3A42-80D9-9BC8F66E0B68}" type="slidenum">
              <a:rPr lang="en-US" smtClean="0"/>
              <a:pPr/>
              <a:t>22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More requirements</a:t>
            </a:r>
            <a:r>
              <a:rPr lang="en-US" sz="1200" kern="1200" baseline="0" dirty="0" smtClean="0">
                <a:solidFill>
                  <a:schemeClr val="tx1"/>
                </a:solidFill>
                <a:latin typeface="+mn-lt"/>
                <a:ea typeface="+mn-ea"/>
                <a:cs typeface="+mn-cs"/>
              </a:rPr>
              <a:t> apply to </a:t>
            </a:r>
            <a:r>
              <a:rPr lang="en-US" sz="1200" kern="1200" dirty="0" smtClean="0">
                <a:solidFill>
                  <a:schemeClr val="tx1"/>
                </a:solidFill>
                <a:latin typeface="+mn-lt"/>
                <a:ea typeface="+mn-ea"/>
                <a:cs typeface="+mn-cs"/>
              </a:rPr>
              <a:t>specific industries or</a:t>
            </a:r>
            <a:r>
              <a:rPr lang="en-US" sz="1200" kern="1200" baseline="0" dirty="0" smtClean="0">
                <a:solidFill>
                  <a:schemeClr val="tx1"/>
                </a:solidFill>
                <a:latin typeface="+mn-lt"/>
                <a:ea typeface="+mn-ea"/>
                <a:cs typeface="+mn-cs"/>
              </a:rPr>
              <a:t> specific technologies. The threat of lawsuits alone mean if you have video, you better caption it.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If you build for Electronic Health Records, as some people I know do, then you have to meet federal requirements to make them have quality outcomes. The next stages require it to be usable and accessible as well.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CVAA is a very</a:t>
            </a:r>
            <a:r>
              <a:rPr lang="en-US" sz="1200" kern="1200" baseline="0" dirty="0" smtClean="0">
                <a:solidFill>
                  <a:schemeClr val="tx1"/>
                </a:solidFill>
                <a:latin typeface="+mn-lt"/>
                <a:ea typeface="+mn-ea"/>
                <a:cs typeface="+mn-cs"/>
              </a:rPr>
              <a:t> vague law, which can be </a:t>
            </a:r>
            <a:r>
              <a:rPr lang="en-US" sz="1200" kern="1200" dirty="0" smtClean="0">
                <a:solidFill>
                  <a:schemeClr val="tx1"/>
                </a:solidFill>
                <a:latin typeface="+mn-lt"/>
                <a:ea typeface="+mn-ea"/>
                <a:cs typeface="+mn-cs"/>
              </a:rPr>
              <a:t>can be interpreted to mean you need lots of accessibility in mobile</a:t>
            </a:r>
            <a:r>
              <a:rPr lang="en-US" sz="1200" kern="1200" baseline="0" dirty="0" smtClean="0">
                <a:solidFill>
                  <a:schemeClr val="tx1"/>
                </a:solidFill>
                <a:latin typeface="+mn-lt"/>
                <a:ea typeface="+mn-ea"/>
                <a:cs typeface="+mn-cs"/>
              </a:rPr>
              <a:t> devices</a:t>
            </a:r>
            <a:r>
              <a:rPr lang="en-US" sz="1200" kern="1200" dirty="0" smtClean="0">
                <a:solidFill>
                  <a:schemeClr val="tx1"/>
                </a:solidFill>
                <a:latin typeface="+mn-lt"/>
                <a:ea typeface="+mn-ea"/>
                <a:cs typeface="+mn-cs"/>
              </a:rPr>
              <a:t>. You may, but also can use it to prove your company must be accessible, or fear it being broadly interpreted and a lawsuit.</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http://</a:t>
            </a:r>
            <a:r>
              <a:rPr lang="en-US" sz="1200" i="1" kern="1200" dirty="0" err="1" smtClean="0">
                <a:solidFill>
                  <a:schemeClr val="tx1"/>
                </a:solidFill>
                <a:latin typeface="+mn-lt"/>
                <a:ea typeface="+mn-ea"/>
                <a:cs typeface="+mn-cs"/>
              </a:rPr>
              <a:t>www.healthit.gov</a:t>
            </a:r>
            <a:r>
              <a:rPr lang="en-US" sz="1200" i="1" kern="1200" dirty="0" smtClean="0">
                <a:solidFill>
                  <a:schemeClr val="tx1"/>
                </a:solidFill>
                <a:latin typeface="+mn-lt"/>
                <a:ea typeface="+mn-ea"/>
                <a:cs typeface="+mn-cs"/>
              </a:rPr>
              <a:t>/policy-researchers-implementers/meaningful-use-regulations</a:t>
            </a:r>
          </a:p>
          <a:p>
            <a:r>
              <a:rPr lang="en-US" sz="1200" i="1" kern="1200" dirty="0" smtClean="0">
                <a:solidFill>
                  <a:schemeClr val="tx1"/>
                </a:solidFill>
                <a:latin typeface="+mn-lt"/>
                <a:ea typeface="+mn-ea"/>
                <a:cs typeface="+mn-cs"/>
              </a:rPr>
              <a:t>https://</a:t>
            </a:r>
            <a:r>
              <a:rPr lang="en-US" sz="1200" i="1" kern="1200" dirty="0" err="1" smtClean="0">
                <a:solidFill>
                  <a:schemeClr val="tx1"/>
                </a:solidFill>
                <a:latin typeface="+mn-lt"/>
                <a:ea typeface="+mn-ea"/>
                <a:cs typeface="+mn-cs"/>
              </a:rPr>
              <a:t>www.fcc.gov</a:t>
            </a:r>
            <a:r>
              <a:rPr lang="en-US" sz="1200" i="1" kern="1200" dirty="0" smtClean="0">
                <a:solidFill>
                  <a:schemeClr val="tx1"/>
                </a:solidFill>
                <a:latin typeface="+mn-lt"/>
                <a:ea typeface="+mn-ea"/>
                <a:cs typeface="+mn-cs"/>
              </a:rPr>
              <a:t>/guides/21st-century-communications-and-video-accessibility-act-2010</a:t>
            </a:r>
          </a:p>
          <a:p>
            <a:r>
              <a:rPr lang="en-US" sz="1200" i="1" kern="1200" dirty="0" smtClean="0">
                <a:solidFill>
                  <a:schemeClr val="tx1"/>
                </a:solidFill>
                <a:latin typeface="+mn-lt"/>
                <a:ea typeface="+mn-ea"/>
                <a:cs typeface="+mn-cs"/>
              </a:rPr>
              <a:t>http://</a:t>
            </a:r>
            <a:r>
              <a:rPr lang="en-US" sz="1200" i="1" kern="1200" dirty="0" err="1" smtClean="0">
                <a:solidFill>
                  <a:schemeClr val="tx1"/>
                </a:solidFill>
                <a:latin typeface="+mn-lt"/>
                <a:ea typeface="+mn-ea"/>
                <a:cs typeface="+mn-cs"/>
              </a:rPr>
              <a:t>www.kelleydrye.com</a:t>
            </a:r>
            <a:r>
              <a:rPr lang="en-US" sz="1200" i="1" kern="1200" dirty="0" smtClean="0">
                <a:solidFill>
                  <a:schemeClr val="tx1"/>
                </a:solidFill>
                <a:latin typeface="+mn-lt"/>
                <a:ea typeface="+mn-ea"/>
                <a:cs typeface="+mn-cs"/>
              </a:rPr>
              <a:t>/publications/</a:t>
            </a:r>
            <a:r>
              <a:rPr lang="en-US" sz="1200" i="1" kern="1200" dirty="0" err="1" smtClean="0">
                <a:solidFill>
                  <a:schemeClr val="tx1"/>
                </a:solidFill>
                <a:latin typeface="+mn-lt"/>
                <a:ea typeface="+mn-ea"/>
                <a:cs typeface="+mn-cs"/>
              </a:rPr>
              <a:t>client_advisories</a:t>
            </a:r>
            <a:r>
              <a:rPr lang="en-US" sz="1200" i="1" kern="1200" dirty="0" smtClean="0">
                <a:solidFill>
                  <a:schemeClr val="tx1"/>
                </a:solidFill>
                <a:latin typeface="+mn-lt"/>
                <a:ea typeface="+mn-ea"/>
                <a:cs typeface="+mn-cs"/>
              </a:rPr>
              <a:t>/0787</a:t>
            </a:r>
          </a:p>
          <a:p>
            <a:r>
              <a:rPr lang="en-US" sz="1200" i="1" kern="1200" dirty="0" smtClean="0">
                <a:solidFill>
                  <a:schemeClr val="tx1"/>
                </a:solidFill>
                <a:latin typeface="+mn-lt"/>
                <a:ea typeface="+mn-ea"/>
                <a:cs typeface="+mn-cs"/>
              </a:rPr>
              <a:t>http://</a:t>
            </a:r>
            <a:r>
              <a:rPr lang="en-US" sz="1200" i="1" kern="1200" dirty="0" err="1" smtClean="0">
                <a:solidFill>
                  <a:schemeClr val="tx1"/>
                </a:solidFill>
                <a:latin typeface="+mn-lt"/>
                <a:ea typeface="+mn-ea"/>
                <a:cs typeface="+mn-cs"/>
              </a:rPr>
              <a:t>www.commlawgroup.com</a:t>
            </a:r>
            <a:r>
              <a:rPr lang="en-US" sz="1200" i="1" kern="1200" dirty="0" smtClean="0">
                <a:solidFill>
                  <a:schemeClr val="tx1"/>
                </a:solidFill>
                <a:latin typeface="+mn-lt"/>
                <a:ea typeface="+mn-ea"/>
                <a:cs typeface="+mn-cs"/>
              </a:rPr>
              <a:t>/site/files/</a:t>
            </a:r>
            <a:r>
              <a:rPr lang="en-US" sz="1200" i="1" kern="1200" dirty="0" err="1" smtClean="0">
                <a:solidFill>
                  <a:schemeClr val="tx1"/>
                </a:solidFill>
                <a:latin typeface="+mn-lt"/>
                <a:ea typeface="+mn-ea"/>
                <a:cs typeface="+mn-cs"/>
              </a:rPr>
              <a:t>cvaa_compliance_guide_sample.pdf</a:t>
            </a:r>
            <a:endParaRPr lang="en-US" sz="1200"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pPr/>
              <a:t>23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9169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It’s not just websites. If you knew</a:t>
            </a:r>
            <a:r>
              <a:rPr lang="en-US" sz="1200" kern="1200" baseline="0" dirty="0" smtClean="0">
                <a:solidFill>
                  <a:schemeClr val="tx1"/>
                </a:solidFill>
                <a:latin typeface="+mn-lt"/>
                <a:ea typeface="+mn-ea"/>
                <a:cs typeface="+mn-cs"/>
              </a:rPr>
              <a:t> this, great, but I find a LOT of people who think Section 508 is a law about websites.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It covers pretty much all electronic communications, from video and audio, to telecom, to computers and the Internet. The principles are universal. </a:t>
            </a:r>
          </a:p>
          <a:p>
            <a:endParaRPr lang="en-US" sz="1200" kern="1200" baseline="0" dirty="0" smtClean="0">
              <a:solidFill>
                <a:schemeClr val="tx1"/>
              </a:solidFill>
              <a:latin typeface="+mn-lt"/>
              <a:ea typeface="+mn-ea"/>
              <a:cs typeface="+mn-cs"/>
            </a:endParaRPr>
          </a:p>
          <a:p>
            <a:endParaRPr lang="en-US" i="1" dirty="0" smtClean="0"/>
          </a:p>
          <a:p>
            <a:r>
              <a:rPr lang="en-US" i="1" dirty="0" smtClean="0"/>
              <a:t>http://</a:t>
            </a:r>
            <a:r>
              <a:rPr lang="en-US" i="1" dirty="0" err="1" smtClean="0"/>
              <a:t>www.hhs.gov</a:t>
            </a:r>
            <a:r>
              <a:rPr lang="en-US" i="1" dirty="0" smtClean="0"/>
              <a:t>/web/508/</a:t>
            </a:r>
            <a:r>
              <a:rPr lang="en-US" i="1" dirty="0" err="1" smtClean="0"/>
              <a:t>index.html</a:t>
            </a:r>
            <a:endParaRPr lang="en-US" i="1"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24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And the one key principle is of "comparable access.” You don’t have to offer</a:t>
            </a:r>
            <a:r>
              <a:rPr lang="en-US" sz="1200" kern="1200" baseline="0" dirty="0" smtClean="0">
                <a:solidFill>
                  <a:schemeClr val="tx1"/>
                </a:solidFill>
                <a:latin typeface="+mn-lt"/>
                <a:ea typeface="+mn-ea"/>
                <a:cs typeface="+mn-cs"/>
              </a:rPr>
              <a:t> the exact same thing. Let’s just say you offer video services, but the deaf cannot get the whole content as the audio component is missing. All you have to do is /something/ to offer the same content, even if it’s in another format. That’s what Closed Captions are for.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same basic content in another, maybe slightly lower fidelity manner, may be a principle you are already familiar with from Web design. Yup, it’s the same thing as graceful degradation. When well done, you never remove content or functionality, just make it work in some other way.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pPr/>
              <a:t>25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the past couple decades,</a:t>
            </a:r>
            <a:r>
              <a:rPr lang="en-US" sz="1200" kern="1200" baseline="0" dirty="0" smtClean="0">
                <a:solidFill>
                  <a:schemeClr val="tx1"/>
                </a:solidFill>
                <a:latin typeface="+mn-lt"/>
                <a:ea typeface="+mn-ea"/>
                <a:cs typeface="+mn-cs"/>
              </a:rPr>
              <a:t> many business have lived by the exceptions allowed in the law. It even had vague provisions about undue hardship, but mostly by lack of comparable access. Until the modern smartphone era, there pretty much were no good, accessible mobile phones so they were simply not provided to employees. Phone companies were fine with this.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That’s no longer a thing. The</a:t>
            </a:r>
            <a:r>
              <a:rPr lang="en-US" sz="1200" kern="1200" baseline="0" dirty="0" smtClean="0">
                <a:solidFill>
                  <a:schemeClr val="tx1"/>
                </a:solidFill>
                <a:latin typeface="+mn-lt"/>
                <a:ea typeface="+mn-ea"/>
                <a:cs typeface="+mn-cs"/>
              </a:rPr>
              <a:t> world is changing, and increasingly, provisions for access by everyone are the law. </a:t>
            </a:r>
          </a:p>
          <a:p>
            <a:endParaRPr lang="en-US" dirty="0" smtClean="0"/>
          </a:p>
          <a:p>
            <a:endParaRPr lang="en-US" dirty="0" smtClean="0"/>
          </a:p>
          <a:p>
            <a:r>
              <a:rPr lang="en-US" i="1" dirty="0" smtClean="0"/>
              <a:t>http://</a:t>
            </a:r>
            <a:r>
              <a:rPr lang="en-US" i="1" dirty="0" err="1" smtClean="0"/>
              <a:t>www.universitybusiness.com</a:t>
            </a:r>
            <a:r>
              <a:rPr lang="en-US" i="1" dirty="0" smtClean="0"/>
              <a:t>/article/web-accessibility-required-not-optional</a:t>
            </a:r>
          </a:p>
        </p:txBody>
      </p:sp>
      <p:sp>
        <p:nvSpPr>
          <p:cNvPr id="4" name="Slide Number Placeholder 3"/>
          <p:cNvSpPr>
            <a:spLocks noGrp="1"/>
          </p:cNvSpPr>
          <p:nvPr>
            <p:ph type="sldNum" sz="quarter" idx="10"/>
          </p:nvPr>
        </p:nvSpPr>
        <p:spPr/>
        <p:txBody>
          <a:bodyPr/>
          <a:lstStyle/>
          <a:p>
            <a:fld id="{C19D55F2-16B5-3A42-80D9-9BC8F66E0B68}" type="slidenum">
              <a:rPr lang="en-US" smtClean="0"/>
              <a:pPr/>
              <a:t>26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The American</a:t>
            </a:r>
            <a:r>
              <a:rPr lang="en-US" baseline="0" dirty="0" smtClean="0"/>
              <a:t>s With Disabilities Act</a:t>
            </a:r>
            <a:r>
              <a:rPr lang="en-US" dirty="0" smtClean="0"/>
              <a:t> is a civil rights law that prohibits discrimination based on disability. </a:t>
            </a:r>
          </a:p>
          <a:p>
            <a:endParaRPr lang="en-US" dirty="0" smtClean="0"/>
          </a:p>
          <a:p>
            <a:r>
              <a:rPr lang="en-US" dirty="0" smtClean="0"/>
              <a:t>It is similar in scope and power</a:t>
            </a:r>
            <a:r>
              <a:rPr lang="en-US" baseline="0" dirty="0" smtClean="0"/>
              <a:t> to </a:t>
            </a:r>
            <a:r>
              <a:rPr lang="en-US" dirty="0" smtClean="0"/>
              <a:t>the Civil Rights Act of 1964</a:t>
            </a:r>
            <a:r>
              <a:rPr lang="en-US" baseline="0" dirty="0" smtClean="0"/>
              <a:t>. </a:t>
            </a:r>
            <a:r>
              <a:rPr lang="en-US" dirty="0" smtClean="0"/>
              <a:t>Unlike the Civil Rights Act, the ADA also requires most employers to provide “reasonable accommodations” to employees with disabilities, and imposes accessibility requirements on public accommodations.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27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Public accommodations seemed obvious back in the</a:t>
            </a:r>
            <a:r>
              <a:rPr lang="en-US" baseline="0" dirty="0" smtClean="0"/>
              <a:t> late 80s. Outdoor spaces. Public roads and sidewalks. Restaurants, stores, hospitals, etc. And look, adding ramps and </a:t>
            </a:r>
            <a:r>
              <a:rPr lang="en-US" baseline="0" dirty="0" err="1" smtClean="0"/>
              <a:t>curbcuts</a:t>
            </a:r>
            <a:r>
              <a:rPr lang="en-US" baseline="0" dirty="0" smtClean="0"/>
              <a:t> doesn’t have to ruin the architecture, and also helps other people in their day to day life, so again accessible design is universal, human design. </a:t>
            </a:r>
            <a:endParaRPr lang="en-US" dirty="0" smtClean="0"/>
          </a:p>
          <a:p>
            <a:endParaRPr lang="en-US" dirty="0" smtClean="0"/>
          </a:p>
          <a:p>
            <a:r>
              <a:rPr lang="en-US" dirty="0" smtClean="0"/>
              <a:t>But this has</a:t>
            </a:r>
            <a:r>
              <a:rPr lang="en-US" baseline="0" dirty="0" smtClean="0"/>
              <a:t> </a:t>
            </a:r>
            <a:r>
              <a:rPr lang="en-US" dirty="0" smtClean="0"/>
              <a:t>been a key</a:t>
            </a:r>
            <a:r>
              <a:rPr lang="en-US" baseline="0" dirty="0" smtClean="0"/>
              <a:t> sticking point as we move into the digital era. Although computers and especially connected devices have empowered everyone, but especially traditionally disenfranchised groups, rights on the internet have lagged behind as a matter of law and regulation. </a:t>
            </a:r>
          </a:p>
          <a:p>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28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So in 2010 the National Association</a:t>
            </a:r>
            <a:r>
              <a:rPr lang="en-US" baseline="0" dirty="0" smtClean="0"/>
              <a:t> for the Deaf, after years of asking, begging, cajoling and griping, ended up just suing Netflix over their policy of not offering subtitles. In 2012, it was settled, and they captioned ALL programming they offer by the end of 2014. They even did things like added kill dates to devices they couldn’t easily update, so every Netflix experience is accessible and I had to buy a new </a:t>
            </a:r>
            <a:r>
              <a:rPr lang="en-US" baseline="0" dirty="0" err="1" smtClean="0"/>
              <a:t>BluRay</a:t>
            </a:r>
            <a:r>
              <a:rPr lang="en-US" baseline="0" dirty="0" smtClean="0"/>
              <a:t> player. </a:t>
            </a:r>
            <a:endParaRPr lang="en-US" dirty="0" smtClean="0"/>
          </a:p>
          <a:p>
            <a:endParaRPr lang="en-US" dirty="0" smtClean="0"/>
          </a:p>
          <a:p>
            <a:r>
              <a:rPr lang="en-US" dirty="0" smtClean="0"/>
              <a:t>But</a:t>
            </a:r>
            <a:r>
              <a:rPr lang="en-US" baseline="0" dirty="0" smtClean="0"/>
              <a:t> to add confusion, in </a:t>
            </a:r>
            <a:r>
              <a:rPr lang="en-US" dirty="0" smtClean="0"/>
              <a:t>April of this year, it was reversed in the 9</a:t>
            </a:r>
            <a:r>
              <a:rPr lang="en-US" baseline="30000" dirty="0" smtClean="0"/>
              <a:t>th</a:t>
            </a:r>
            <a:r>
              <a:rPr lang="en-US" dirty="0" smtClean="0"/>
              <a:t> Circuit court.</a:t>
            </a:r>
            <a:r>
              <a:rPr lang="en-US" baseline="0" dirty="0" smtClean="0"/>
              <a:t> Regardless, others are getting federal lawsuits, like </a:t>
            </a:r>
            <a:r>
              <a:rPr lang="en-US" baseline="0" dirty="0" err="1" smtClean="0"/>
              <a:t>Scribd</a:t>
            </a:r>
            <a:r>
              <a:rPr lang="en-US" baseline="0" dirty="0" smtClean="0"/>
              <a:t>.</a:t>
            </a:r>
            <a:endParaRPr lang="en-US" dirty="0" smtClean="0"/>
          </a:p>
          <a:p>
            <a:endParaRPr lang="en-US"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http://</a:t>
            </a:r>
            <a:r>
              <a:rPr lang="en-US" i="1" dirty="0" err="1" smtClean="0"/>
              <a:t>arstechnica.com</a:t>
            </a:r>
            <a:r>
              <a:rPr lang="en-US" i="1" dirty="0" smtClean="0"/>
              <a:t>/tech-policy/2012/10/netflix-settles-with-deaf-rights-group-agrees-to-caption-all-videos-by-2014/</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http://</a:t>
            </a:r>
            <a:r>
              <a:rPr lang="en-US" i="1" dirty="0" err="1" smtClean="0"/>
              <a:t>arstechnica.com</a:t>
            </a:r>
            <a:r>
              <a:rPr lang="en-US" i="1" dirty="0" smtClean="0"/>
              <a:t>/tech-policy/2015/04/9th-circuit-rules-netflix-isnt-subject-to-disability-law/</a:t>
            </a:r>
          </a:p>
          <a:p>
            <a:r>
              <a:rPr lang="en-US" i="1" dirty="0" smtClean="0"/>
              <a:t>http://</a:t>
            </a:r>
            <a:r>
              <a:rPr lang="en-US" i="1" dirty="0" err="1" smtClean="0"/>
              <a:t>www.forbes.com</a:t>
            </a:r>
            <a:r>
              <a:rPr lang="en-US" i="1" dirty="0" smtClean="0"/>
              <a:t>/sites/</a:t>
            </a:r>
            <a:r>
              <a:rPr lang="en-US" i="1" dirty="0" err="1" smtClean="0"/>
              <a:t>ericgoldman</a:t>
            </a:r>
            <a:r>
              <a:rPr lang="en-US" i="1" dirty="0" smtClean="0"/>
              <a:t>/2015/03/26/</a:t>
            </a:r>
            <a:r>
              <a:rPr lang="en-US" i="1" dirty="0" err="1" smtClean="0"/>
              <a:t>scribd</a:t>
            </a:r>
            <a:r>
              <a:rPr lang="en-US" i="1" dirty="0" smtClean="0"/>
              <a:t>-must-comply-with-the-</a:t>
            </a:r>
            <a:r>
              <a:rPr lang="en-US" i="1" dirty="0" err="1" smtClean="0"/>
              <a:t>americans</a:t>
            </a:r>
            <a:r>
              <a:rPr lang="en-US" i="1" dirty="0" smtClean="0"/>
              <a:t>-with-disabilities-act/</a:t>
            </a:r>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29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Since I am not sure who I am talking to, we can’t go</a:t>
            </a:r>
            <a:r>
              <a:rPr lang="en-US" baseline="0" dirty="0" smtClean="0"/>
              <a:t> out for a beer afterwards, </a:t>
            </a:r>
            <a:r>
              <a:rPr lang="en-US" dirty="0" smtClean="0"/>
              <a:t>and you cannot see me</a:t>
            </a:r>
            <a:r>
              <a:rPr lang="en-US" baseline="0" dirty="0" smtClean="0"/>
              <a:t>, let me introduce myself. </a:t>
            </a:r>
          </a:p>
          <a:p>
            <a:endParaRPr lang="en-US" baseline="0" dirty="0" smtClean="0"/>
          </a:p>
          <a:p>
            <a:r>
              <a:rPr lang="en-US" baseline="0" dirty="0" smtClean="0"/>
              <a:t>I’m old. Well, I feel that way. Years after I got into being a web developer, DBA and – once we invented the term – a UX designer, I did things like this.</a:t>
            </a:r>
          </a:p>
          <a:p>
            <a:endParaRPr lang="en-US" baseline="0" dirty="0" smtClean="0"/>
          </a:p>
          <a:p>
            <a:r>
              <a:rPr lang="en-US" dirty="0" smtClean="0"/>
              <a:t>I have been doing what we now call UX work since 1996, and mobile design since 1999. Yes there were good, worthy</a:t>
            </a:r>
            <a:r>
              <a:rPr lang="en-US" baseline="0" dirty="0" smtClean="0"/>
              <a:t> interfaces, used by billions of people, long before the iPhone. </a:t>
            </a:r>
            <a:endParaRPr lang="en-US" dirty="0" smtClean="0"/>
          </a:p>
          <a:p>
            <a:endParaRPr lang="en-US" dirty="0" smtClean="0"/>
          </a:p>
          <a:p>
            <a:r>
              <a:rPr lang="en-US" dirty="0" smtClean="0"/>
              <a:t>Yes, there’s opportunity galore today, but I got in at a fun time, and early on got to design the first Google mobile search ever, and work on the first music phone in the world along with it’s accompany music and app store before anyone had one we could copy.  </a:t>
            </a:r>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a:t>
            </a:r>
            <a:r>
              <a:rPr lang="en-US" baseline="0" dirty="0" smtClean="0"/>
              <a:t>he </a:t>
            </a:r>
            <a:r>
              <a:rPr lang="en-US" dirty="0" smtClean="0"/>
              <a:t>DOJ has ruled that</a:t>
            </a:r>
            <a:r>
              <a:rPr lang="en-US" baseline="0" dirty="0" smtClean="0"/>
              <a:t> </a:t>
            </a:r>
            <a:r>
              <a:rPr lang="en-US" dirty="0" smtClean="0"/>
              <a:t>it totally applies to government</a:t>
            </a:r>
            <a:r>
              <a:rPr lang="en-US" baseline="0" dirty="0" smtClean="0"/>
              <a:t> agencies, a</a:t>
            </a:r>
            <a:r>
              <a:rPr lang="en-US" dirty="0" smtClean="0"/>
              <a:t>nd</a:t>
            </a:r>
            <a:r>
              <a:rPr lang="en-US" baseline="0" dirty="0" smtClean="0"/>
              <a:t> still has a statement they are in the process of rule-making, so will clearly be bringing regulations to the forefront, soon. </a:t>
            </a:r>
          </a:p>
          <a:p>
            <a:endParaRPr lang="en-US" baseline="0" dirty="0" smtClean="0"/>
          </a:p>
          <a:p>
            <a:r>
              <a:rPr lang="en-US" baseline="0" dirty="0" smtClean="0"/>
              <a:t>I am sure there will be more court cases, but consider this as a civil rights issue. It’s not likely to go back, but </a:t>
            </a:r>
            <a:r>
              <a:rPr lang="en-US" baseline="0" dirty="0" err="1" smtClean="0"/>
              <a:t>mis</a:t>
            </a:r>
            <a:r>
              <a:rPr lang="en-US" baseline="0" dirty="0" smtClean="0"/>
              <a:t>-steps along the way notwithstanding, forward. Accessibility will be required, and there’s no point in arguing about it. </a:t>
            </a:r>
            <a:endParaRPr lang="en-US" dirty="0" smtClean="0"/>
          </a:p>
          <a:p>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http://</a:t>
            </a:r>
            <a:r>
              <a:rPr lang="en-US" i="1" dirty="0" err="1" smtClean="0"/>
              <a:t>www.ada.gov</a:t>
            </a:r>
            <a:r>
              <a:rPr lang="en-US" i="1" dirty="0" smtClean="0"/>
              <a:t>/websites2.htm</a:t>
            </a:r>
          </a:p>
          <a:p>
            <a:r>
              <a:rPr lang="en-US" i="1" dirty="0" smtClean="0"/>
              <a:t>http://</a:t>
            </a:r>
            <a:r>
              <a:rPr lang="en-US" i="1" dirty="0" err="1" smtClean="0"/>
              <a:t>www.interactiveaccessibility.com</a:t>
            </a:r>
            <a:r>
              <a:rPr lang="en-US" i="1" dirty="0" smtClean="0"/>
              <a:t>/services/</a:t>
            </a:r>
            <a:r>
              <a:rPr lang="en-US" i="1" dirty="0" err="1" smtClean="0"/>
              <a:t>ada</a:t>
            </a:r>
            <a:r>
              <a:rPr lang="en-US" i="1" dirty="0" smtClean="0"/>
              <a:t>-compliance</a:t>
            </a:r>
          </a:p>
          <a:p>
            <a:r>
              <a:rPr lang="en-US" sz="1200" i="1" u="sng" kern="1200" dirty="0" smtClean="0">
                <a:solidFill>
                  <a:schemeClr val="tx1"/>
                </a:solidFill>
                <a:latin typeface="+mn-lt"/>
                <a:ea typeface="+mn-ea"/>
                <a:cs typeface="+mn-cs"/>
                <a:hlinkClick r:id="rId3"/>
              </a:rPr>
              <a:t>https://www.google.com/url?sa=t&amp;source=web&amp;rct=j&amp;url=http://info.deque.com/Portals/153358/docs/ada_accessibility_and_bank_websites.pdf&amp;ved=0CDUQFjAGahUKEwjCyJO2tfbGAhXIn4AKHdxJAAY&amp;usg=AFQjCNHBZnPsS_ggq3e8kJNhtfTC43I3MA&amp;sig2=2V4OSvQ_nEtS7I-QObfFqQ</a:t>
            </a:r>
            <a:endParaRPr lang="en-US" sz="1200" i="1" u="sng"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19D55F2-16B5-3A42-80D9-9BC8F66E0B68}" type="slidenum">
              <a:rPr lang="en-US" smtClean="0"/>
              <a:pPr/>
              <a:t>30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And this is an awesome example of “accessibility features” being useful for the general population. I am sure you, like me, have turned on captions or subtitles when watching TV because your friends, dog, or kids won’t be quiet. </a:t>
            </a:r>
          </a:p>
          <a:p>
            <a:endParaRPr lang="en-US" baseline="0" dirty="0" smtClean="0"/>
          </a:p>
          <a:p>
            <a:r>
              <a:rPr lang="en-US" baseline="0" dirty="0" smtClean="0"/>
              <a:t>Well, everyone does this. Facebook improved captioning support when they found </a:t>
            </a:r>
            <a:r>
              <a:rPr lang="en-US" b="1" baseline="0" dirty="0" smtClean="0"/>
              <a:t>80 percent </a:t>
            </a:r>
            <a:r>
              <a:rPr lang="en-US" baseline="0" dirty="0" smtClean="0"/>
              <a:t>of users watch video with the audio off. Advertising is starting to notice, and has embraced captioning on internet videos. So, we’re seeing some tide turning here finally. </a:t>
            </a:r>
          </a:p>
          <a:p>
            <a:endParaRPr lang="en-US" baseline="0" dirty="0" smtClean="0"/>
          </a:p>
          <a:p>
            <a:endParaRPr lang="en-US" baseline="0" dirty="0" smtClean="0"/>
          </a:p>
          <a:p>
            <a:r>
              <a:rPr lang="en-US" i="1" baseline="0" dirty="0" smtClean="0"/>
              <a:t>https://</a:t>
            </a:r>
            <a:r>
              <a:rPr lang="en-US" i="1" baseline="0" dirty="0" err="1" smtClean="0"/>
              <a:t>m.facebook.com</a:t>
            </a:r>
            <a:r>
              <a:rPr lang="en-US" i="1" baseline="0" dirty="0" smtClean="0"/>
              <a:t>/business/news/updated-features-for-video-ads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31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822959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What are accessible</a:t>
            </a:r>
            <a:r>
              <a:rPr lang="en-US" baseline="0" dirty="0" smtClean="0"/>
              <a:t> functions of your app, website or other digital product?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32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As I discussed, there are lots of factors involved in this, but one of the things we all rely on as designers, not to mention humans, is vision. So, let’s turn on some accessibility mode functions on our phones for low-vision users.</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33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If you want to see how this works, I’ll</a:t>
            </a:r>
            <a:r>
              <a:rPr lang="en-US" baseline="0" dirty="0" smtClean="0"/>
              <a:t> show you an example now. It’s only Android because the two are very similar. Since it talks constantly, I won’t talk during it, so: </a:t>
            </a:r>
          </a:p>
          <a:p>
            <a:pPr marL="171450" indent="-171450">
              <a:buFontTx/>
              <a:buChar char="-"/>
            </a:pPr>
            <a:r>
              <a:rPr lang="en-US" baseline="0" dirty="0" smtClean="0"/>
              <a:t>- I turned on touch points in the developer options. The gray circle is where I am touching the screen.</a:t>
            </a:r>
          </a:p>
          <a:p>
            <a:pPr marL="171450" indent="-171450">
              <a:buFontTx/>
              <a:buChar char="-"/>
            </a:pPr>
            <a:r>
              <a:rPr lang="en-US" baseline="0" dirty="0" smtClean="0"/>
              <a:t>- In Android, as part of the Talk Back settings, it highlights the selection with the green box. So when following along that’s another hint about what is happening. </a:t>
            </a:r>
          </a:p>
          <a:p>
            <a:pPr marL="171450" indent="-171450">
              <a:buFontTx/>
              <a:buChar char="-"/>
            </a:pPr>
            <a:r>
              <a:rPr lang="en-US" baseline="0" dirty="0" smtClean="0"/>
              <a:t>- I go back and forth, and hit the same item multiple annoying times as I am mostly doing it with my eyes closed, and trying to use it the right way. I am not good at being </a:t>
            </a:r>
            <a:r>
              <a:rPr lang="en-US" baseline="0" dirty="0" err="1" smtClean="0"/>
              <a:t>blin</a:t>
            </a:r>
            <a:endParaRPr lang="en-US" baseline="0" dirty="0" smtClean="0"/>
          </a:p>
          <a:p>
            <a:pPr marL="171450" indent="-171450">
              <a:buFontTx/>
              <a:buChar char="-"/>
            </a:pPr>
            <a:endParaRPr lang="en-US" baseline="0" dirty="0" smtClean="0"/>
          </a:p>
          <a:p>
            <a:pPr marL="0" indent="0">
              <a:buFontTx/>
              <a:buNone/>
            </a:pPr>
            <a:r>
              <a:rPr lang="en-US" baseline="0" dirty="0" smtClean="0"/>
              <a:t>I admit this is a bit long, but I show off several types of controls, and it takes a while. You can fast forward, or come back later if you want, but do be sure to understand how this works. </a:t>
            </a:r>
          </a:p>
        </p:txBody>
      </p:sp>
      <p:sp>
        <p:nvSpPr>
          <p:cNvPr id="4" name="Slide Number Placeholder 3"/>
          <p:cNvSpPr>
            <a:spLocks noGrp="1"/>
          </p:cNvSpPr>
          <p:nvPr>
            <p:ph type="sldNum" sz="quarter" idx="10"/>
          </p:nvPr>
        </p:nvSpPr>
        <p:spPr/>
        <p:txBody>
          <a:bodyPr/>
          <a:lstStyle/>
          <a:p>
            <a:fld id="{C19D55F2-16B5-3A42-80D9-9BC8F66E0B68}" type="slidenum">
              <a:rPr lang="en-US" smtClean="0"/>
              <a:pPr/>
              <a:t>34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VIDEO SHOULD AUTO PLAY</a:t>
            </a:r>
          </a:p>
        </p:txBody>
      </p:sp>
      <p:sp>
        <p:nvSpPr>
          <p:cNvPr id="4" name="Slide Number Placeholder 3"/>
          <p:cNvSpPr>
            <a:spLocks noGrp="1"/>
          </p:cNvSpPr>
          <p:nvPr>
            <p:ph type="sldNum" sz="quarter" idx="10"/>
          </p:nvPr>
        </p:nvSpPr>
        <p:spPr/>
        <p:txBody>
          <a:bodyPr/>
          <a:lstStyle/>
          <a:p>
            <a:fld id="{C19D55F2-16B5-3A42-80D9-9BC8F66E0B68}" type="slidenum">
              <a:rPr lang="en-US" smtClean="0"/>
              <a:pPr/>
              <a:t>35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965425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Note how some things are gibberish, like the way they coded the YouTube tab bar. Some things are tedious and useless, like counts of views, or details of products. But some things are easier, as ambiguous icons are replaced with perfectly reasonable names. </a:t>
            </a:r>
          </a:p>
          <a:p>
            <a:endParaRPr lang="en-US" baseline="0" dirty="0" smtClean="0"/>
          </a:p>
          <a:p>
            <a:r>
              <a:rPr lang="en-US" dirty="0" smtClean="0"/>
              <a:t>If</a:t>
            </a:r>
            <a:r>
              <a:rPr lang="en-US" baseline="0" dirty="0" smtClean="0"/>
              <a:t> you haven’t before, try this yourself. </a:t>
            </a:r>
            <a:r>
              <a:rPr lang="en-US" dirty="0" smtClean="0"/>
              <a:t>You can try  it on anything, but</a:t>
            </a:r>
            <a:r>
              <a:rPr lang="en-US" baseline="0" dirty="0" smtClean="0"/>
              <a:t> at least in part make it something you worked on. A website or an app, doesn’t matter. Open it up, close your eyes, and try it.</a:t>
            </a:r>
          </a:p>
        </p:txBody>
      </p:sp>
      <p:sp>
        <p:nvSpPr>
          <p:cNvPr id="4" name="Slide Number Placeholder 3"/>
          <p:cNvSpPr>
            <a:spLocks noGrp="1"/>
          </p:cNvSpPr>
          <p:nvPr>
            <p:ph type="sldNum" sz="quarter" idx="10"/>
          </p:nvPr>
        </p:nvSpPr>
        <p:spPr/>
        <p:txBody>
          <a:bodyPr/>
          <a:lstStyle/>
          <a:p>
            <a:fld id="{C19D55F2-16B5-3A42-80D9-9BC8F66E0B68}" type="slidenum">
              <a:rPr lang="en-US" smtClean="0"/>
              <a:pPr/>
              <a:t>36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I’ll assume you all have a smartphone, and I’d suggest you grab some headsets</a:t>
            </a:r>
            <a:r>
              <a:rPr lang="en-US" baseline="0" dirty="0" smtClean="0"/>
              <a:t> so you can do this more easily without bugging your wife, the cat or everyone else in the office. </a:t>
            </a:r>
          </a:p>
          <a:p>
            <a:endParaRPr lang="en-US" baseline="0" dirty="0" smtClean="0"/>
          </a:p>
          <a:p>
            <a:r>
              <a:rPr lang="en-US" baseline="0" dirty="0" smtClean="0"/>
              <a:t>To get into this for Android:</a:t>
            </a:r>
          </a:p>
          <a:p>
            <a:r>
              <a:rPr lang="en-US" baseline="0" dirty="0" smtClean="0"/>
              <a:t>Go into Settings, find the “Accessibility” section, tap it. Lots of features, but turn on </a:t>
            </a:r>
            <a:r>
              <a:rPr lang="en-US" baseline="0" dirty="0" err="1" smtClean="0"/>
              <a:t>TalkBack</a:t>
            </a:r>
            <a:r>
              <a:rPr lang="en-US" baseline="0" dirty="0" smtClean="0"/>
              <a:t>. This changes the entire way touch works. Drag or tap around to find out what is on the screen. Two finger gestures scroll windows. The last item read remains in focus, so you can double tap anywhere on the screen to select it. Unusual interactions are usually described so just wait for the read description.</a:t>
            </a:r>
          </a:p>
          <a:p>
            <a:endParaRPr lang="en-US" baseline="0" dirty="0" smtClean="0"/>
          </a:p>
          <a:p>
            <a:r>
              <a:rPr lang="en-US" baseline="0" dirty="0" smtClean="0"/>
              <a:t>And for </a:t>
            </a:r>
            <a:r>
              <a:rPr lang="en-US" baseline="0" dirty="0" err="1" smtClean="0"/>
              <a:t>iOS</a:t>
            </a:r>
            <a:r>
              <a:rPr lang="en-US" baseline="0" dirty="0" smtClean="0"/>
              <a:t>:</a:t>
            </a:r>
          </a:p>
          <a:p>
            <a:r>
              <a:rPr lang="en-US" baseline="0" dirty="0" smtClean="0"/>
              <a:t>Go to Settings &gt; General &gt; Accessibility. When you turn it on, be aware the whole touch interaction mode will change. Drag your finger around, or tap, to hear what's under it. It remembers what you last touched, so double tap anywhere to select the last item read. Try it with your eyes closed (and on headset to not annoy everyone else) and it makes more sense than trying read and listen.</a:t>
            </a:r>
          </a:p>
          <a:p>
            <a:r>
              <a:rPr lang="en-US" baseline="0" dirty="0" smtClean="0"/>
              <a:t>If you have a Blackberry or Windows phone, um… sorry. Under 2% installed base, and dropping, so I didn’t bring those with me today. </a:t>
            </a:r>
          </a:p>
          <a:p>
            <a:endParaRPr lang="en-US" baseline="0" dirty="0" smtClean="0"/>
          </a:p>
          <a:p>
            <a:r>
              <a:rPr lang="en-US" baseline="0" dirty="0" smtClean="0"/>
              <a:t>You will note many other accessibility features as well. Try them all out sometime. </a:t>
            </a:r>
          </a:p>
          <a:p>
            <a:endParaRPr lang="en-US" baseline="0" dirty="0" smtClean="0"/>
          </a:p>
          <a:p>
            <a:r>
              <a:rPr lang="en-US" i="1" baseline="0" dirty="0" smtClean="0"/>
              <a:t>http://</a:t>
            </a:r>
            <a:r>
              <a:rPr lang="en-US" i="1" baseline="0" dirty="0" err="1" smtClean="0"/>
              <a:t>www.androidcentral.com</a:t>
            </a:r>
            <a:r>
              <a:rPr lang="en-US" i="1" baseline="0" dirty="0" smtClean="0"/>
              <a:t>/accessibility-features-android-50-lollipop</a:t>
            </a:r>
          </a:p>
          <a:p>
            <a:r>
              <a:rPr lang="en-US" i="1" dirty="0" smtClean="0"/>
              <a:t>http://4ourth.com/wiki/Design%20for%20Accessibility</a:t>
            </a:r>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37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Remember to close your eyes. Scoot your finger around the screen. Remember, it doesn’t just read, but changes the way it works. The last thing read stays in focus, then you double tap (anywhere) to select it.</a:t>
            </a:r>
            <a:endParaRPr lang="en-US" dirty="0" smtClean="0"/>
          </a:p>
          <a:p>
            <a:endParaRPr lang="en-US" dirty="0" smtClean="0"/>
          </a:p>
          <a:p>
            <a:r>
              <a:rPr lang="en-US" dirty="0" smtClean="0"/>
              <a:t>Things</a:t>
            </a:r>
            <a:r>
              <a:rPr lang="en-US" baseline="0" dirty="0" smtClean="0"/>
              <a:t> like two finger scroll are needed to, well, scroll as one finger is used to scoot around the screen and explore what is available.</a:t>
            </a:r>
            <a:endParaRPr lang="en-US" dirty="0" smtClean="0"/>
          </a:p>
          <a:p>
            <a:endParaRPr lang="en-US" baseline="0" dirty="0" smtClean="0"/>
          </a:p>
          <a:p>
            <a:endParaRPr lang="en-US" baseline="0" dirty="0" smtClean="0"/>
          </a:p>
          <a:p>
            <a:r>
              <a:rPr lang="en-US" baseline="0" dirty="0" smtClean="0"/>
              <a:t>Try to actually perform some simple task. Get to an article, find some specific piece of information. </a:t>
            </a:r>
          </a:p>
          <a:p>
            <a:endParaRPr lang="en-US" baseline="0" dirty="0" smtClean="0"/>
          </a:p>
          <a:p>
            <a:r>
              <a:rPr lang="en-US" baseline="0" dirty="0" smtClean="0"/>
              <a:t>Do the labels make sense when read? Are there labels? I find a lot of apps and websites use the wrong components and don’t label them, so there’s nothing read, or something nonsensical like “button.” </a:t>
            </a:r>
          </a:p>
          <a:p>
            <a:endParaRPr lang="en-US" baseline="0" dirty="0" smtClean="0"/>
          </a:p>
          <a:p>
            <a:r>
              <a:rPr lang="en-US" baseline="0" dirty="0" smtClean="0"/>
              <a:t>Is the information in a sensible order? When you find something, can you predict what is below it? You are going to find things wrong. Here’s the sort of things found by someone who surveyed a bunch of bank sites.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38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Which</a:t>
            </a:r>
            <a:r>
              <a:rPr lang="en-US" baseline="0" dirty="0" smtClean="0"/>
              <a:t> might lead you to ask, what is the definition of accessibility?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39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Since then I have worked</a:t>
            </a:r>
            <a:r>
              <a:rPr lang="en-US" baseline="0" dirty="0" smtClean="0"/>
              <a:t> for a lot of people. I’ve worked on phones and embedded software for t</a:t>
            </a:r>
            <a:r>
              <a:rPr lang="en-US" dirty="0" smtClean="0"/>
              <a:t>elecoms</a:t>
            </a:r>
            <a:r>
              <a:rPr lang="en-US" baseline="0" dirty="0" smtClean="0"/>
              <a:t>, service providers, and phone makers</a:t>
            </a:r>
            <a:r>
              <a:rPr lang="en-US" dirty="0" smtClean="0"/>
              <a:t>, I have helped build mobile sites such as </a:t>
            </a:r>
            <a:r>
              <a:rPr lang="en-US" dirty="0" err="1" smtClean="0"/>
              <a:t>Weather.com</a:t>
            </a:r>
            <a:r>
              <a:rPr lang="en-US" dirty="0" smtClean="0"/>
              <a:t>, and apps for companies like Hallmark, US Bank and Cummins. </a:t>
            </a:r>
          </a:p>
          <a:p>
            <a:endParaRPr lang="en-US" dirty="0" smtClean="0"/>
          </a:p>
          <a:p>
            <a:r>
              <a:rPr lang="en-US" dirty="0" smtClean="0"/>
              <a:t>I’ve designed, at least in part, five mobile browsers.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You can hire people to come and do compliance checks, and they will give you a repor</a:t>
            </a:r>
            <a:r>
              <a:rPr lang="en-US" baseline="0" dirty="0" smtClean="0"/>
              <a:t>t based off these sorts of checklists. </a:t>
            </a:r>
          </a:p>
          <a:p>
            <a:endParaRPr lang="en-US" baseline="0" dirty="0" smtClean="0"/>
          </a:p>
          <a:p>
            <a:r>
              <a:rPr lang="en-US" baseline="0" dirty="0" smtClean="0"/>
              <a:t>Now, these ARE from Section 508 of the Rehabilitation Act itself, but they are </a:t>
            </a:r>
            <a:r>
              <a:rPr lang="en-US" i="1" baseline="0" dirty="0" smtClean="0"/>
              <a:t>checks</a:t>
            </a:r>
            <a:r>
              <a:rPr lang="en-US" baseline="0" dirty="0" smtClean="0"/>
              <a:t>. They are effectively QA points. They don’t say HOW to get there. See, 1.2 doesn’t say to use ALT tags, just something like them. </a:t>
            </a:r>
          </a:p>
          <a:p>
            <a:endParaRPr lang="en-US" baseline="0" dirty="0" smtClean="0"/>
          </a:p>
          <a:p>
            <a:r>
              <a:rPr lang="en-US" baseline="0" dirty="0" smtClean="0"/>
              <a:t>If you only do a classic compliance check then by the time you get one of these done, it’s too late. </a:t>
            </a:r>
          </a:p>
          <a:p>
            <a:endParaRPr lang="en-US" baseline="0" dirty="0" smtClean="0"/>
          </a:p>
          <a:p>
            <a:r>
              <a:rPr lang="en-US" baseline="0" dirty="0" smtClean="0"/>
              <a:t>Let’s instead talk about planning to design for accessibility instead, and some key tactics to get there. </a:t>
            </a:r>
            <a:endParaRPr lang="en-US" dirty="0" smtClean="0"/>
          </a:p>
          <a:p>
            <a:endParaRPr lang="en-US" dirty="0" smtClean="0"/>
          </a:p>
          <a:p>
            <a:endParaRPr lang="en-US" dirty="0" smtClean="0"/>
          </a:p>
          <a:p>
            <a:r>
              <a:rPr lang="en-US" dirty="0" smtClean="0"/>
              <a:t>http://</a:t>
            </a:r>
            <a:r>
              <a:rPr lang="en-US" dirty="0" err="1" smtClean="0"/>
              <a:t>www.hhs.gov</a:t>
            </a:r>
            <a:r>
              <a:rPr lang="en-US" dirty="0" smtClean="0"/>
              <a:t>/web/508/</a:t>
            </a:r>
            <a:r>
              <a:rPr lang="en-US" dirty="0" err="1" smtClean="0"/>
              <a:t>accessiblefiles</a:t>
            </a:r>
            <a:r>
              <a:rPr lang="en-US" dirty="0" smtClean="0"/>
              <a:t>/</a:t>
            </a:r>
            <a:r>
              <a:rPr lang="en-US" dirty="0" err="1" smtClean="0"/>
              <a:t>checklists.html</a:t>
            </a:r>
            <a:endParaRPr lang="en-US" dirty="0" smtClean="0"/>
          </a:p>
          <a:p>
            <a:r>
              <a:rPr lang="en-US" dirty="0" smtClean="0"/>
              <a:t>http://</a:t>
            </a:r>
            <a:r>
              <a:rPr lang="en-US" dirty="0" err="1" smtClean="0"/>
              <a:t>webaim.org</a:t>
            </a:r>
            <a:r>
              <a:rPr lang="en-US" dirty="0" smtClean="0"/>
              <a:t>/standards/508/checklist</a:t>
            </a:r>
          </a:p>
        </p:txBody>
      </p:sp>
      <p:sp>
        <p:nvSpPr>
          <p:cNvPr id="4" name="Slide Number Placeholder 3"/>
          <p:cNvSpPr>
            <a:spLocks noGrp="1"/>
          </p:cNvSpPr>
          <p:nvPr>
            <p:ph type="sldNum" sz="quarter" idx="10"/>
          </p:nvPr>
        </p:nvSpPr>
        <p:spPr/>
        <p:txBody>
          <a:bodyPr/>
          <a:lstStyle/>
          <a:p>
            <a:fld id="{C19D55F2-16B5-3A42-80D9-9BC8F66E0B68}" type="slidenum">
              <a:rPr lang="en-US" smtClean="0"/>
              <a:pPr/>
              <a:t>40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WCAG</a:t>
            </a:r>
            <a:r>
              <a:rPr lang="en-US" baseline="0" dirty="0" smtClean="0"/>
              <a:t> is the Web Content Accessibility Guidelines, from the Web Accessibility Initiative, a working group within the W3C. Which I hope you have heard of.</a:t>
            </a:r>
          </a:p>
          <a:p>
            <a:endParaRPr lang="en-US" baseline="0" dirty="0" smtClean="0"/>
          </a:p>
          <a:p>
            <a:r>
              <a:rPr lang="en-US" baseline="0" dirty="0" smtClean="0"/>
              <a:t>They have much better guidelines, which are more tactical and usable. But also very, very web oriented. And sadly, this means the desktop web. They assume everyone has a computer with a keyboard and pointing device. In fact, many more people have smartphones than computers, and due to the cost and complexity of screen readers, those with vision problems are gravitating to mobile devices over computers. </a:t>
            </a:r>
          </a:p>
          <a:p>
            <a:endParaRPr lang="en-US" baseline="0" dirty="0" smtClean="0"/>
          </a:p>
          <a:p>
            <a:r>
              <a:rPr lang="en-US" baseline="0" dirty="0" smtClean="0"/>
              <a:t>So even for “the web” we have to use these carefully. </a:t>
            </a:r>
          </a:p>
          <a:p>
            <a:endParaRPr lang="en-US" baseline="0" dirty="0" smtClean="0"/>
          </a:p>
          <a:p>
            <a:endParaRPr lang="en-US" baseline="0" dirty="0" smtClean="0"/>
          </a:p>
          <a:p>
            <a:r>
              <a:rPr lang="en-US" i="1" dirty="0" smtClean="0"/>
              <a:t>http://www.w3.org/WAI/WCAG20/glance/</a:t>
            </a:r>
          </a:p>
        </p:txBody>
      </p:sp>
      <p:sp>
        <p:nvSpPr>
          <p:cNvPr id="4" name="Slide Number Placeholder 3"/>
          <p:cNvSpPr>
            <a:spLocks noGrp="1"/>
          </p:cNvSpPr>
          <p:nvPr>
            <p:ph type="sldNum" sz="quarter" idx="10"/>
          </p:nvPr>
        </p:nvSpPr>
        <p:spPr/>
        <p:txBody>
          <a:bodyPr/>
          <a:lstStyle/>
          <a:p>
            <a:fld id="{C19D55F2-16B5-3A42-80D9-9BC8F66E0B68}" type="slidenum">
              <a:rPr lang="en-US" smtClean="0"/>
              <a:pPr/>
              <a:t>41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I’ve got an even smaller list of core principles, that try</a:t>
            </a:r>
            <a:r>
              <a:rPr lang="en-US" sz="1200" kern="1200" baseline="0" dirty="0" smtClean="0">
                <a:solidFill>
                  <a:schemeClr val="tx1"/>
                </a:solidFill>
                <a:latin typeface="+mn-lt"/>
                <a:ea typeface="+mn-ea"/>
                <a:cs typeface="+mn-cs"/>
              </a:rPr>
              <a:t> to be more about principles, strategy and design than interface and code.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171450" indent="-171450">
              <a:buFont typeface="Arial" charset="0"/>
              <a:buChar char="•"/>
            </a:pPr>
            <a:r>
              <a:rPr lang="en-US" sz="1200" kern="1200" dirty="0" smtClean="0">
                <a:solidFill>
                  <a:schemeClr val="tx1"/>
                </a:solidFill>
                <a:latin typeface="+mn-lt"/>
                <a:ea typeface="+mn-ea"/>
                <a:cs typeface="+mn-cs"/>
              </a:rPr>
              <a:t>Content first,</a:t>
            </a:r>
            <a:r>
              <a:rPr lang="en-US" sz="1200" kern="1200" baseline="0" dirty="0" smtClean="0">
                <a:solidFill>
                  <a:schemeClr val="tx1"/>
                </a:solidFill>
                <a:latin typeface="+mn-lt"/>
                <a:ea typeface="+mn-ea"/>
                <a:cs typeface="+mn-cs"/>
              </a:rPr>
              <a:t> last and always.</a:t>
            </a:r>
            <a:endParaRPr lang="en-US" sz="1200" kern="1200" dirty="0" smtClean="0">
              <a:solidFill>
                <a:schemeClr val="tx1"/>
              </a:solidFill>
              <a:latin typeface="+mn-lt"/>
              <a:ea typeface="+mn-ea"/>
              <a:cs typeface="+mn-cs"/>
            </a:endParaRPr>
          </a:p>
          <a:p>
            <a:pPr marL="171450" indent="-171450">
              <a:buFont typeface="Arial" charset="0"/>
              <a:buChar char="•"/>
            </a:pPr>
            <a:r>
              <a:rPr lang="en-US" sz="1200" kern="1200" dirty="0" smtClean="0">
                <a:solidFill>
                  <a:schemeClr val="tx1"/>
                </a:solidFill>
                <a:latin typeface="+mn-lt"/>
                <a:ea typeface="+mn-ea"/>
                <a:cs typeface="+mn-cs"/>
              </a:rPr>
              <a:t>Writ</a:t>
            </a:r>
            <a:r>
              <a:rPr lang="en-US" sz="1200" kern="1200" baseline="0" dirty="0" smtClean="0">
                <a:solidFill>
                  <a:schemeClr val="tx1"/>
                </a:solidFill>
                <a:latin typeface="+mn-lt"/>
                <a:ea typeface="+mn-ea"/>
                <a:cs typeface="+mn-cs"/>
              </a:rPr>
              <a:t>e code as though people will look at it, as they are</a:t>
            </a:r>
            <a:r>
              <a:rPr lang="en-US" sz="1200" kern="1200" dirty="0" smtClean="0">
                <a:solidFill>
                  <a:schemeClr val="tx1"/>
                </a:solidFill>
                <a:latin typeface="+mn-lt"/>
                <a:ea typeface="+mn-ea"/>
                <a:cs typeface="+mn-cs"/>
              </a:rPr>
              <a:t>.</a:t>
            </a:r>
          </a:p>
          <a:p>
            <a:pPr marL="171450" indent="-171450">
              <a:buFont typeface="Arial" charset="0"/>
              <a:buChar char="•"/>
            </a:pPr>
            <a:r>
              <a:rPr lang="en-US" sz="1200" kern="1200" dirty="0" smtClean="0">
                <a:solidFill>
                  <a:schemeClr val="tx1"/>
                </a:solidFill>
                <a:latin typeface="+mn-lt"/>
                <a:ea typeface="+mn-ea"/>
                <a:cs typeface="+mn-cs"/>
              </a:rPr>
              <a:t>Design structures</a:t>
            </a:r>
            <a:r>
              <a:rPr lang="en-US" sz="1200" kern="1200" baseline="0" dirty="0" smtClean="0">
                <a:solidFill>
                  <a:schemeClr val="tx1"/>
                </a:solidFill>
                <a:latin typeface="+mn-lt"/>
                <a:ea typeface="+mn-ea"/>
                <a:cs typeface="+mn-cs"/>
              </a:rPr>
              <a:t> to support your content, before you worry about pixels and colors.</a:t>
            </a:r>
          </a:p>
          <a:p>
            <a:pPr marL="171450" indent="-171450">
              <a:buFont typeface="Arial" charset="0"/>
              <a:buChar char="•"/>
            </a:pPr>
            <a:r>
              <a:rPr lang="en-US" sz="1200" kern="1200" baseline="0" dirty="0" smtClean="0">
                <a:solidFill>
                  <a:schemeClr val="tx1"/>
                </a:solidFill>
                <a:latin typeface="+mn-lt"/>
                <a:ea typeface="+mn-ea"/>
                <a:cs typeface="+mn-cs"/>
              </a:rPr>
              <a:t>For the web, use ARIA roles when basic types don’t cut it.</a:t>
            </a:r>
          </a:p>
          <a:p>
            <a:pPr marL="171450" indent="-171450">
              <a:buFont typeface="Arial" charset="0"/>
              <a:buChar char="•"/>
            </a:pPr>
            <a:r>
              <a:rPr lang="en-US" sz="1200" kern="1200" baseline="0" dirty="0" smtClean="0">
                <a:solidFill>
                  <a:schemeClr val="tx1"/>
                </a:solidFill>
                <a:latin typeface="+mn-lt"/>
                <a:ea typeface="+mn-ea"/>
                <a:cs typeface="+mn-cs"/>
              </a:rPr>
              <a:t>Embrace comparable access, but not blindly. Alt tags can bite.</a:t>
            </a:r>
          </a:p>
          <a:p>
            <a:pPr marL="171450" indent="-171450">
              <a:buFont typeface="Arial" charset="0"/>
              <a:buChar char="•"/>
            </a:pPr>
            <a:r>
              <a:rPr lang="en-US" sz="1200" kern="1200" baseline="0" dirty="0" smtClean="0">
                <a:solidFill>
                  <a:schemeClr val="tx1"/>
                </a:solidFill>
                <a:latin typeface="+mn-lt"/>
                <a:ea typeface="+mn-ea"/>
                <a:cs typeface="+mn-cs"/>
              </a:rPr>
              <a:t>Make sure the function is as clear as the content, in all contexts.</a:t>
            </a:r>
          </a:p>
          <a:p>
            <a:pPr marL="171450" indent="-171450">
              <a:buFont typeface="Arial" charset="0"/>
              <a:buChar char="•"/>
            </a:pPr>
            <a:r>
              <a:rPr lang="en-US" sz="1200" kern="1200" baseline="0" dirty="0" smtClean="0">
                <a:solidFill>
                  <a:schemeClr val="tx1"/>
                </a:solidFill>
                <a:latin typeface="+mn-lt"/>
                <a:ea typeface="+mn-ea"/>
                <a:cs typeface="+mn-cs"/>
              </a:rPr>
              <a:t>Be able to set aside color, to make sure contrast works.</a:t>
            </a:r>
          </a:p>
          <a:p>
            <a:pPr marL="171450" indent="-171450">
              <a:buFont typeface="Arial" charset="0"/>
              <a:buChar char="•"/>
            </a:pPr>
            <a:r>
              <a:rPr lang="en-US" sz="1200" kern="1200" baseline="0" dirty="0" smtClean="0">
                <a:solidFill>
                  <a:schemeClr val="tx1"/>
                </a:solidFill>
                <a:latin typeface="+mn-lt"/>
                <a:ea typeface="+mn-ea"/>
                <a:cs typeface="+mn-cs"/>
              </a:rPr>
              <a:t>And assure your whole product works on all devices, with all plugins for scale, size and zoom.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i="1" kern="1200" dirty="0" smtClean="0">
              <a:solidFill>
                <a:schemeClr val="tx1"/>
              </a:solidFill>
              <a:latin typeface="+mn-lt"/>
              <a:ea typeface="+mn-ea"/>
              <a:cs typeface="+mn-cs"/>
            </a:endParaRPr>
          </a:p>
          <a:p>
            <a:r>
              <a:rPr lang="en-US" i="1" dirty="0" smtClean="0"/>
              <a:t>http://www.w3.org/WAI/</a:t>
            </a:r>
            <a:r>
              <a:rPr lang="en-US" i="1" dirty="0" err="1" smtClean="0"/>
              <a:t>impl</a:t>
            </a:r>
            <a:r>
              <a:rPr lang="en-US" i="1" dirty="0" smtClean="0"/>
              <a:t>/Overview</a:t>
            </a:r>
          </a:p>
          <a:p>
            <a:endParaRPr lang="en-US" i="1" dirty="0" smtClean="0"/>
          </a:p>
          <a:p>
            <a:r>
              <a:rPr lang="en-US" i="1" dirty="0" smtClean="0"/>
              <a:t>Google has a rather nice set of accessibility design principles as</a:t>
            </a:r>
            <a:r>
              <a:rPr lang="en-US" i="1" baseline="0" dirty="0" smtClean="0"/>
              <a:t> well http://</a:t>
            </a:r>
            <a:r>
              <a:rPr lang="en-US" i="1" baseline="0" dirty="0" err="1" smtClean="0"/>
              <a:t>www.google.com</a:t>
            </a:r>
            <a:r>
              <a:rPr lang="en-US" i="1" baseline="0" dirty="0" smtClean="0"/>
              <a:t>/design/spec/usability/</a:t>
            </a:r>
            <a:r>
              <a:rPr lang="en-US" i="1" baseline="0" smtClean="0"/>
              <a:t>accessibility.html</a:t>
            </a:r>
            <a:endParaRPr lang="en-US" i="1"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42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Content first</a:t>
            </a:r>
            <a:r>
              <a:rPr lang="en-US" baseline="0" dirty="0" smtClean="0"/>
              <a:t> is actually a bit of a buzzword in certain UX design circles now. But it should not need to be a buzzword. If you aren’t starting with content, why are you bothering with architecture, color, spacing or anything else? </a:t>
            </a:r>
          </a:p>
          <a:p>
            <a:endParaRPr lang="en-US" baseline="0" dirty="0" smtClean="0"/>
          </a:p>
          <a:p>
            <a:r>
              <a:rPr lang="en-US" baseline="0" dirty="0" smtClean="0"/>
              <a:t>In accessibility, content is all. Function too, sure, but think back to what was confusing about accessibility mode: labels on buttons, lists and forms. You cannot act without information. Information IS content.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43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So, let’s look at some really info-dense places, like news sites. CNN starts right in with a</a:t>
            </a:r>
            <a:r>
              <a:rPr lang="en-US" baseline="0" dirty="0" smtClean="0"/>
              <a:t> title, and so on bringing you straight to the article.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44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Well coded, the markup is all the same. The title is text, so can be</a:t>
            </a:r>
            <a:r>
              <a:rPr lang="en-US" baseline="0" dirty="0" smtClean="0"/>
              <a:t> read easily, there’s very little junk in the article, just a single link to the video which is great. Maybe you want to watch it or listen to it. Then the article itself, all with properly semantic use of subtitles, paragraphs, and so on. Easy to read in any format. </a:t>
            </a:r>
          </a:p>
          <a:p>
            <a:endParaRPr lang="en-US" baseline="0" dirty="0" smtClean="0"/>
          </a:p>
          <a:p>
            <a:r>
              <a:rPr lang="en-US" baseline="0" dirty="0" smtClean="0"/>
              <a:t>This stuff is also easy to scan by bots, so your SEO values are better the more well formed and well designed your content is. </a:t>
            </a:r>
          </a:p>
          <a:p>
            <a:endParaRPr lang="en-US" baseline="0" dirty="0" smtClean="0"/>
          </a:p>
          <a:p>
            <a:endParaRPr lang="en-US" baseline="0" dirty="0" smtClean="0"/>
          </a:p>
          <a:p>
            <a:r>
              <a:rPr lang="en-US" baseline="0" dirty="0" smtClean="0"/>
              <a:t>http://</a:t>
            </a:r>
            <a:r>
              <a:rPr lang="en-US" baseline="0" dirty="0" err="1" smtClean="0"/>
              <a:t>blog.siteimprove.com</a:t>
            </a:r>
            <a:r>
              <a:rPr lang="en-US" baseline="0" dirty="0" smtClean="0"/>
              <a:t>/web-governance-blog/semantic-markup-and-web-accessibility</a:t>
            </a:r>
          </a:p>
          <a:p>
            <a:r>
              <a:rPr lang="en-US" baseline="0" dirty="0" smtClean="0"/>
              <a:t>http://</a:t>
            </a:r>
            <a:r>
              <a:rPr lang="en-US" baseline="0" dirty="0" err="1" smtClean="0"/>
              <a:t>volgarev.me</a:t>
            </a:r>
            <a:r>
              <a:rPr lang="en-US" baseline="0" dirty="0" smtClean="0"/>
              <a:t>/blog/57432081897</a:t>
            </a:r>
          </a:p>
        </p:txBody>
      </p:sp>
      <p:sp>
        <p:nvSpPr>
          <p:cNvPr id="4" name="Slide Number Placeholder 3"/>
          <p:cNvSpPr>
            <a:spLocks noGrp="1"/>
          </p:cNvSpPr>
          <p:nvPr>
            <p:ph type="sldNum" sz="quarter" idx="10"/>
          </p:nvPr>
        </p:nvSpPr>
        <p:spPr/>
        <p:txBody>
          <a:bodyPr/>
          <a:lstStyle/>
          <a:p>
            <a:fld id="{C19D55F2-16B5-3A42-80D9-9BC8F66E0B68}" type="slidenum">
              <a:rPr lang="en-US" smtClean="0"/>
              <a:pPr/>
              <a:t>45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But… the</a:t>
            </a:r>
            <a:r>
              <a:rPr lang="en-US" baseline="0" dirty="0" smtClean="0"/>
              <a:t> article is still unreadable, as it’s </a:t>
            </a:r>
            <a:r>
              <a:rPr lang="en-US" baseline="0" dirty="0" err="1" smtClean="0"/>
              <a:t>waaaaayyyy</a:t>
            </a:r>
            <a:r>
              <a:rPr lang="en-US" baseline="0" dirty="0" smtClean="0"/>
              <a:t> down here. </a:t>
            </a:r>
          </a:p>
          <a:p>
            <a:endParaRPr lang="en-US" baseline="0" dirty="0" smtClean="0"/>
          </a:p>
          <a:p>
            <a:r>
              <a:rPr lang="en-US" baseline="0" dirty="0" smtClean="0"/>
              <a:t>The rest of the page is occupied with navigation, with every single frame and caption of a long slideshow, and so on. It’s very hard to read the article at all with style sheets off, and almost impossible if you were using a screen reader that had to scan all the content. </a:t>
            </a:r>
          </a:p>
          <a:p>
            <a:endParaRPr lang="en-US" baseline="0" dirty="0" smtClean="0"/>
          </a:p>
          <a:p>
            <a:endParaRPr lang="en-US" baseline="0" dirty="0" smtClean="0"/>
          </a:p>
          <a:p>
            <a:endParaRPr lang="en-US" baseline="0" dirty="0" smtClean="0"/>
          </a:p>
          <a:p>
            <a:r>
              <a:rPr lang="en-US" i="1" baseline="0" dirty="0" smtClean="0"/>
              <a:t>Style sheet removers about. I use this for Chrome: chrome-extension://</a:t>
            </a:r>
            <a:r>
              <a:rPr lang="en-US" i="1" baseline="0" dirty="0" err="1" smtClean="0"/>
              <a:t>bfbameneiokkgbdmiekhjnmfkcnldhhm</a:t>
            </a:r>
            <a:r>
              <a:rPr lang="en-US" i="1" baseline="0" dirty="0" smtClean="0"/>
              <a:t>/about/</a:t>
            </a:r>
            <a:r>
              <a:rPr lang="en-US" i="1" baseline="0" dirty="0" err="1" smtClean="0"/>
              <a:t>about.html</a:t>
            </a:r>
            <a:endParaRPr lang="en-US" i="1"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46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The US Government, due to the compliance needs we talked about, has pretty good websites. The article from this page on the CDC is pretty far down, past the navigation and so on, but the very, very first thing are links to the search, the navigation and the content itself. This is a good solution. </a:t>
            </a:r>
          </a:p>
          <a:p>
            <a:endParaRPr lang="en-US" dirty="0" smtClean="0"/>
          </a:p>
          <a:p>
            <a:r>
              <a:rPr lang="en-US" dirty="0" smtClean="0"/>
              <a:t>I call the practice</a:t>
            </a:r>
            <a:r>
              <a:rPr lang="en-US" baseline="0" dirty="0" smtClean="0"/>
              <a:t> of organizing information the page </a:t>
            </a:r>
            <a:r>
              <a:rPr lang="en-US" dirty="0" smtClean="0"/>
              <a:t>Information</a:t>
            </a:r>
            <a:r>
              <a:rPr lang="en-US" baseline="0" dirty="0" smtClean="0"/>
              <a:t> Design. It’s the next level down from Information Architecture. You form the structure and flow of your app or site, then the structure and flow of each page. </a:t>
            </a:r>
          </a:p>
          <a:p>
            <a:endParaRPr lang="en-US" baseline="0" dirty="0" smtClean="0"/>
          </a:p>
          <a:p>
            <a:r>
              <a:rPr lang="en-US" baseline="0" dirty="0" smtClean="0"/>
              <a:t>A well designed, well-coded page will not just lead the eye down the page, but will present the key info first. You can use coding tricks to make this work well, placing navigation at the end, then using CSS to put it up top. A link at the top SHOULD be there to jump the user to the navigation. But do you really think anyone using a screen reader will use anything on your site if they have to wade through the whole sitemap first?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47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You can also find good information on this by looking up Semantic Markup. Semantics is just a nerd term for “meaning” and here is the principle of matching content to a type of code. </a:t>
            </a:r>
          </a:p>
          <a:p>
            <a:endParaRPr lang="en-US" baseline="0" dirty="0" smtClean="0"/>
          </a:p>
          <a:p>
            <a:r>
              <a:rPr lang="en-US" baseline="0" dirty="0" smtClean="0"/>
              <a:t>Titles should never be a paragraph tag with styles to make them bigger, but an H1 so it IS intrinsically a title. It can be found, read, sized, etc. the right way. By computers, computer interpreters like websites and screen readers, and therefore by people. </a:t>
            </a:r>
          </a:p>
          <a:p>
            <a:endParaRPr lang="en-US" baseline="0" dirty="0" smtClean="0"/>
          </a:p>
          <a:p>
            <a:r>
              <a:rPr lang="en-US" baseline="0" dirty="0" smtClean="0"/>
              <a:t>Know what code means. Never use italics, but use &lt;</a:t>
            </a:r>
            <a:r>
              <a:rPr lang="en-US" baseline="0" dirty="0" err="1" smtClean="0"/>
              <a:t>em</a:t>
            </a:r>
            <a:r>
              <a:rPr lang="en-US" baseline="0" dirty="0" smtClean="0"/>
              <a:t>&gt; for emphasis. It defaults to italics, but it /means/ emphasis so is read differently by people, and screen readers. </a:t>
            </a:r>
          </a:p>
          <a:p>
            <a:endParaRPr lang="en-US" baseline="0" dirty="0" smtClean="0"/>
          </a:p>
          <a:p>
            <a:r>
              <a:rPr lang="en-US" baseline="0" dirty="0" smtClean="0"/>
              <a:t>There are a LOT of different bits of markup in HTML -- and similar stuff on apps – so for any content, be sure to find the right element type for your content. </a:t>
            </a:r>
          </a:p>
          <a:p>
            <a:endParaRPr lang="en-US" baseline="0" dirty="0" smtClean="0"/>
          </a:p>
          <a:p>
            <a:endParaRPr lang="en-US" baseline="0" dirty="0" smtClean="0"/>
          </a:p>
          <a:p>
            <a:r>
              <a:rPr lang="en-US" baseline="0" dirty="0" smtClean="0"/>
              <a:t>http://</a:t>
            </a:r>
            <a:r>
              <a:rPr lang="en-US" baseline="0" dirty="0" err="1" smtClean="0"/>
              <a:t>webstyleguide.com</a:t>
            </a:r>
            <a:r>
              <a:rPr lang="en-US" baseline="0" dirty="0" smtClean="0"/>
              <a:t>/wsg3/5-site-structure/2-semantic-markup.html</a:t>
            </a:r>
          </a:p>
          <a:p>
            <a:r>
              <a:rPr lang="en-US" baseline="0" dirty="0" smtClean="0"/>
              <a:t>https://</a:t>
            </a:r>
            <a:r>
              <a:rPr lang="en-US" baseline="0" dirty="0" err="1" smtClean="0"/>
              <a:t>en.wikipedia.org</a:t>
            </a:r>
            <a:r>
              <a:rPr lang="en-US" baseline="0" dirty="0" smtClean="0"/>
              <a:t>/wiki/</a:t>
            </a:r>
            <a:r>
              <a:rPr lang="en-US" baseline="0" dirty="0" err="1" smtClean="0"/>
              <a:t>Semantic_HTML</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48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Comparable</a:t>
            </a:r>
            <a:r>
              <a:rPr lang="en-US" baseline="0" dirty="0" smtClean="0"/>
              <a:t> access can be a lot of things, but easy to understand ones are closed captions like we already talked about, and also ALT text. </a:t>
            </a:r>
          </a:p>
          <a:p>
            <a:endParaRPr lang="en-US" baseline="0" dirty="0" smtClean="0"/>
          </a:p>
          <a:p>
            <a:r>
              <a:rPr lang="en-US" baseline="0" dirty="0" smtClean="0"/>
              <a:t>I say you must leave out ALT text if your image is purely decorative, not content-bearing, or is covered elsewhere. Like here, is it really helpful that the alt text is the same as the actual caption? No. And these could be described differently and more completely, I’ll bet. There’s LOTS of information in a photo. </a:t>
            </a:r>
          </a:p>
          <a:p>
            <a:endParaRPr lang="en-US" baseline="0" dirty="0" smtClean="0"/>
          </a:p>
          <a:p>
            <a:r>
              <a:rPr lang="en-US" baseline="0" dirty="0" smtClean="0"/>
              <a:t>TITLE tags are another problem. We’ve been told for years they are useful for screen readers, to add context. Not so I have found out. Readers ignore them. The best way to make a link accessible is to make the anchor text relevant and descriptive. Even the W3C suggests ways to turn an irrelevant “click here” link into a contextual link, but I say even for sighted users, you are best to just make it simple. People in real life glance at things, so loose context all the time anyway. No hacks needed. </a:t>
            </a:r>
          </a:p>
          <a:p>
            <a:endParaRPr lang="en-US" dirty="0" smtClean="0"/>
          </a:p>
          <a:p>
            <a:endParaRPr lang="en-US" dirty="0" smtClean="0"/>
          </a:p>
          <a:p>
            <a:r>
              <a:rPr lang="en-US" i="1" dirty="0" smtClean="0"/>
              <a:t>Overview of title text</a:t>
            </a:r>
            <a:r>
              <a:rPr lang="en-US" i="1" baseline="0" dirty="0" smtClean="0"/>
              <a:t> vs alt text: </a:t>
            </a:r>
            <a:r>
              <a:rPr lang="en-US" i="1" dirty="0" smtClean="0"/>
              <a:t>https://</a:t>
            </a:r>
            <a:r>
              <a:rPr lang="en-US" i="1" dirty="0" err="1" smtClean="0"/>
              <a:t>silktide.com</a:t>
            </a:r>
            <a:r>
              <a:rPr lang="en-US" i="1" dirty="0" smtClean="0"/>
              <a:t>/</a:t>
            </a:r>
            <a:r>
              <a:rPr lang="en-US" i="1" dirty="0" err="1" smtClean="0"/>
              <a:t>i</a:t>
            </a:r>
            <a:r>
              <a:rPr lang="en-US" i="1" dirty="0" smtClean="0"/>
              <a:t>-thought-title-text-improved-accessibility-</a:t>
            </a:r>
            <a:r>
              <a:rPr lang="en-US" i="1" dirty="0" err="1" smtClean="0"/>
              <a:t>i</a:t>
            </a:r>
            <a:r>
              <a:rPr lang="en-US" i="1" dirty="0" smtClean="0"/>
              <a:t>-was-wrong/</a:t>
            </a:r>
          </a:p>
          <a:p>
            <a:r>
              <a:rPr lang="en-US" i="1" dirty="0" smtClean="0"/>
              <a:t>And did you know that emoji don’t have a readable component? http://</a:t>
            </a:r>
            <a:r>
              <a:rPr lang="en-US" i="1" dirty="0" err="1" smtClean="0"/>
              <a:t>www.superlinguo.com</a:t>
            </a:r>
            <a:r>
              <a:rPr lang="en-US" i="1" dirty="0" smtClean="0"/>
              <a:t>/post/153441950023/what-do-emoji-sound-like</a:t>
            </a:r>
          </a:p>
        </p:txBody>
      </p:sp>
      <p:sp>
        <p:nvSpPr>
          <p:cNvPr id="4" name="Slide Number Placeholder 3"/>
          <p:cNvSpPr>
            <a:spLocks noGrp="1"/>
          </p:cNvSpPr>
          <p:nvPr>
            <p:ph type="sldNum" sz="quarter" idx="10"/>
          </p:nvPr>
        </p:nvSpPr>
        <p:spPr/>
        <p:txBody>
          <a:bodyPr/>
          <a:lstStyle/>
          <a:p>
            <a:fld id="{C19D55F2-16B5-3A42-80D9-9BC8F66E0B68}" type="slidenum">
              <a:rPr lang="en-US" smtClean="0"/>
              <a:pPr/>
              <a:t>49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And you aren’t the first people I am sharing my information with. I have been gathering and analyzing</a:t>
            </a:r>
            <a:r>
              <a:rPr lang="en-US" baseline="0" dirty="0" smtClean="0"/>
              <a:t> for years. </a:t>
            </a:r>
            <a:endParaRPr lang="en-US" dirty="0" smtClean="0"/>
          </a:p>
          <a:p>
            <a:endParaRPr lang="en-US" dirty="0" smtClean="0"/>
          </a:p>
          <a:p>
            <a:r>
              <a:rPr lang="en-US" dirty="0" smtClean="0"/>
              <a:t>Much of what I say today</a:t>
            </a:r>
            <a:r>
              <a:rPr lang="en-US" baseline="0" dirty="0" smtClean="0"/>
              <a:t> </a:t>
            </a:r>
            <a:r>
              <a:rPr lang="en-US" dirty="0" smtClean="0"/>
              <a:t>comes not just</a:t>
            </a:r>
            <a:r>
              <a:rPr lang="en-US" baseline="0" dirty="0" smtClean="0"/>
              <a:t> from rote repetition of government </a:t>
            </a:r>
            <a:r>
              <a:rPr lang="en-US" baseline="0" dirty="0" err="1" smtClean="0"/>
              <a:t>regs</a:t>
            </a:r>
            <a:r>
              <a:rPr lang="en-US" baseline="0" dirty="0" smtClean="0"/>
              <a:t>, or from </a:t>
            </a:r>
            <a:r>
              <a:rPr lang="en-US" dirty="0" smtClean="0"/>
              <a:t>the awesomeness and successes I</a:t>
            </a:r>
            <a:r>
              <a:rPr lang="en-US" baseline="0" dirty="0" smtClean="0"/>
              <a:t> have had, </a:t>
            </a:r>
            <a:r>
              <a:rPr lang="en-US" dirty="0" smtClean="0"/>
              <a:t>but the failures. Sometimes, bad failures. This is why I share the information: we already know stuff that needs to be passed along and shared to make sure we’re all doing the best possible job designing for our users and clients.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ARIA</a:t>
            </a:r>
            <a:r>
              <a:rPr lang="en-US" baseline="0" dirty="0" smtClean="0"/>
              <a:t> is another standard from the WAI group of W3C. It’s a way to make Web technologies more accessible to people with disabilities. It adds little tags to the HTML, but isn’t needed for boring old semantic web stuff. There are implicit ARIA tags on those semantic web tags so a button is a button, and you don’t need to add the Aria role saying it’s a button again. </a:t>
            </a:r>
          </a:p>
          <a:p>
            <a:endParaRPr lang="en-US" baseline="0" dirty="0" smtClean="0"/>
          </a:p>
          <a:p>
            <a:r>
              <a:rPr lang="en-US" baseline="0" dirty="0" smtClean="0"/>
              <a:t>ARIA helps with dynamic content and other advanced user interface controls developed with Ajax, HTML, JavaScript, and so on. This will be useful with certain </a:t>
            </a:r>
            <a:r>
              <a:rPr lang="en-US" baseline="0" dirty="0" err="1" smtClean="0"/>
              <a:t>webapps</a:t>
            </a:r>
            <a:r>
              <a:rPr lang="en-US" baseline="0" dirty="0" smtClean="0"/>
              <a:t>, and as we use new dynamic technologies. The code here is used to present errors on a form submission inline, more easily than usual, and without jumping through so many hoops to keep it accessible. </a:t>
            </a:r>
          </a:p>
          <a:p>
            <a:endParaRPr lang="en-US" baseline="0" dirty="0" smtClean="0"/>
          </a:p>
          <a:p>
            <a:r>
              <a:rPr lang="en-US" baseline="0" dirty="0" smtClean="0"/>
              <a:t>IF you code them right, even advanced features can be accessible. </a:t>
            </a:r>
            <a:endParaRPr lang="en-US" dirty="0" smtClean="0"/>
          </a:p>
          <a:p>
            <a:endParaRPr lang="en-US" dirty="0" smtClean="0"/>
          </a:p>
          <a:p>
            <a:endParaRPr lang="en-US" dirty="0" smtClean="0"/>
          </a:p>
          <a:p>
            <a:r>
              <a:rPr lang="en-US" dirty="0" smtClean="0"/>
              <a:t>http://www.w3.org/WAI/intro/</a:t>
            </a:r>
            <a:r>
              <a:rPr lang="en-US" dirty="0" err="1" smtClean="0"/>
              <a:t>aria.php</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Don’t let anything become cryptic when</a:t>
            </a:r>
            <a:r>
              <a:rPr lang="en-US" baseline="0" dirty="0" smtClean="0"/>
              <a:t> any one thing fails. Here, on A GOOD WEB DESIGN AWARDS PAGE, the only indication that the link goes to a remote site is the icon. I didn’t know what it meant at first, and images don’t always load. It’s supposed to be at the end of the line, but they coded it badly, so here it’s wrapped. </a:t>
            </a:r>
          </a:p>
          <a:p>
            <a:endParaRPr lang="en-US" baseline="0" dirty="0" smtClean="0"/>
          </a:p>
          <a:p>
            <a:r>
              <a:rPr lang="en-US" baseline="0" dirty="0" smtClean="0"/>
              <a:t>A screen reader is hardly any worse, and it just has the link name. </a:t>
            </a:r>
          </a:p>
          <a:p>
            <a:endParaRPr lang="en-US" baseline="0" dirty="0" smtClean="0"/>
          </a:p>
          <a:p>
            <a:r>
              <a:rPr lang="en-US" baseline="0" dirty="0" smtClean="0"/>
              <a:t>Make sure everything works well, clearly and unambiguously, then make sure it is coded to work equally well for /every/ user. </a:t>
            </a:r>
            <a:endParaRPr lang="en-US" dirty="0" smtClean="0"/>
          </a:p>
          <a:p>
            <a:endParaRPr lang="en-US" dirty="0" smtClean="0"/>
          </a:p>
          <a:p>
            <a:endParaRPr lang="en-US" dirty="0" smtClean="0"/>
          </a:p>
          <a:p>
            <a:r>
              <a:rPr lang="en-US" baseline="0" dirty="0" smtClean="0"/>
              <a:t>http://</a:t>
            </a:r>
            <a:r>
              <a:rPr lang="en-US" baseline="0" dirty="0" err="1" smtClean="0"/>
              <a:t>www.webbyawards.com</a:t>
            </a:r>
            <a:r>
              <a:rPr lang="en-US" baseline="0" dirty="0" smtClean="0"/>
              <a:t>/winners/2015/websites/general-website/art/street-art-project-by-</a:t>
            </a:r>
            <a:r>
              <a:rPr lang="en-US" baseline="0" dirty="0" err="1" smtClean="0"/>
              <a:t>google</a:t>
            </a:r>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baseline="0" dirty="0" smtClean="0"/>
              <a:t>The one most important thing to make type readable to most users is to be sure it has the right contrast ratio. This is not a fixed number, but varies by the size of the type. Larger text needs less contrast for complex reasons having to do with the resolution and a concept called the smallest perceptible difference. </a:t>
            </a:r>
          </a:p>
          <a:p>
            <a:pPr marL="0" indent="0">
              <a:buNone/>
            </a:pPr>
            <a:endParaRPr lang="en-US" baseline="0" dirty="0" smtClean="0"/>
          </a:p>
          <a:p>
            <a:pPr marL="0" indent="0">
              <a:buNone/>
            </a:pPr>
            <a:r>
              <a:rPr lang="en-US" baseline="0" dirty="0" smtClean="0"/>
              <a:t>Most people design to WACG level AA. I don’t. </a:t>
            </a:r>
          </a:p>
          <a:p>
            <a:pPr marL="0" indent="0">
              <a:buNone/>
            </a:pPr>
            <a:endParaRPr lang="en-US" baseline="0" dirty="0" smtClean="0"/>
          </a:p>
          <a:p>
            <a:pPr marL="0" indent="0">
              <a:buNone/>
            </a:pPr>
            <a:r>
              <a:rPr lang="en-US" baseline="0" dirty="0" smtClean="0"/>
              <a:t>WCAG 2.0 level AAA requires a contrast ratio of 7:1 for normal text and 4.5:1 for large text. </a:t>
            </a:r>
          </a:p>
          <a:p>
            <a:pPr marL="0" indent="0">
              <a:buNone/>
            </a:pPr>
            <a:endParaRPr lang="en-US" baseline="0" dirty="0" smtClean="0"/>
          </a:p>
          <a:p>
            <a:pPr marL="0" indent="0">
              <a:buNone/>
            </a:pPr>
            <a:r>
              <a:rPr lang="en-US" baseline="0" dirty="0" smtClean="0"/>
              <a:t>Black on white is 23:1 contrast, so I think these AAA requirements aren’t that arduous. </a:t>
            </a:r>
          </a:p>
          <a:p>
            <a:endParaRPr lang="en-US" baseline="0" dirty="0" smtClean="0"/>
          </a:p>
          <a:p>
            <a:endParaRPr lang="en-US" i="1" baseline="0" dirty="0" smtClean="0"/>
          </a:p>
          <a:p>
            <a:r>
              <a:rPr lang="en-US" i="1" baseline="0" dirty="0" smtClean="0"/>
              <a:t>Lots of color design tools at the bottom of this: </a:t>
            </a:r>
          </a:p>
          <a:p>
            <a:r>
              <a:rPr lang="en-US" i="1" baseline="0" dirty="0" smtClean="0"/>
              <a:t>http://4ourth.com/wiki/Color%20Deficit%20Design%20Tools</a:t>
            </a:r>
          </a:p>
          <a:p>
            <a:endParaRPr lang="en-US" i="1" baseline="0" dirty="0" smtClean="0"/>
          </a:p>
          <a:p>
            <a:r>
              <a:rPr lang="en-US" i="1" baseline="0" dirty="0" smtClean="0"/>
              <a:t>Great description of resolution and viewing just anything at all: </a:t>
            </a:r>
          </a:p>
          <a:p>
            <a:r>
              <a:rPr lang="en-US" i="1" baseline="0" dirty="0" smtClean="0"/>
              <a:t>http://</a:t>
            </a:r>
            <a:r>
              <a:rPr lang="en-US" i="1" baseline="0" dirty="0" err="1" smtClean="0"/>
              <a:t>blogs.discovermagazine.com</a:t>
            </a:r>
            <a:r>
              <a:rPr lang="en-US" i="1" baseline="0" dirty="0" smtClean="0"/>
              <a:t>/</a:t>
            </a:r>
            <a:r>
              <a:rPr lang="en-US" i="1" baseline="0" dirty="0" err="1" smtClean="0"/>
              <a:t>badastronomy</a:t>
            </a:r>
            <a:r>
              <a:rPr lang="en-US" i="1" baseline="0" dirty="0" smtClean="0"/>
              <a:t>/2010/06/10/resolving-the-</a:t>
            </a:r>
            <a:r>
              <a:rPr lang="en-US" i="1" baseline="0" dirty="0" err="1" smtClean="0"/>
              <a:t>iphone</a:t>
            </a:r>
            <a:r>
              <a:rPr lang="en-US" i="1" baseline="0" dirty="0" smtClean="0"/>
              <a:t>-resolution/</a:t>
            </a:r>
          </a:p>
          <a:p>
            <a:pPr marL="0" indent="0">
              <a:buNone/>
            </a:pPr>
            <a:endParaRPr lang="en-US" i="1" baseline="0"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baseline="0" dirty="0" smtClean="0"/>
              <a:t>Colorblindness (as shown here for four of the main types that exist) is only about the hue of a color. So, when you check suitability of two colors by contrast, that is unaffected. </a:t>
            </a:r>
          </a:p>
          <a:p>
            <a:pPr marL="0" indent="0">
              <a:buNone/>
            </a:pPr>
            <a:endParaRPr lang="en-US" baseline="0" dirty="0" smtClean="0"/>
          </a:p>
          <a:p>
            <a:pPr marL="0" indent="0">
              <a:buNone/>
            </a:pPr>
            <a:r>
              <a:rPr lang="en-US" baseline="0" dirty="0" smtClean="0"/>
              <a:t>Notice that, say, the lower left box on each of these (white on red) with a 9.18:1 contrast ratio is very readable no matter how it is perceived. </a:t>
            </a:r>
          </a:p>
          <a:p>
            <a:pPr marL="0" indent="0">
              <a:buNone/>
            </a:pPr>
            <a:endParaRPr lang="en-US" baseline="0" dirty="0" smtClean="0"/>
          </a:p>
          <a:p>
            <a:pPr marL="0" indent="0">
              <a:buNone/>
            </a:pPr>
            <a:r>
              <a:rPr lang="en-US" baseline="0" dirty="0" smtClean="0"/>
              <a:t>So, you can design is </a:t>
            </a:r>
            <a:r>
              <a:rPr lang="en-US" baseline="0" dirty="0" err="1" smtClean="0"/>
              <a:t>grayscale</a:t>
            </a:r>
            <a:r>
              <a:rPr lang="en-US" baseline="0" dirty="0" smtClean="0"/>
              <a:t>, and check for your colors before settling on them.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indent="0">
              <a:buNone/>
            </a:pPr>
            <a:r>
              <a:rPr lang="en-US" baseline="0" dirty="0" smtClean="0"/>
              <a:t>Even for color vision users, understanding how color vision works can help make your product more readable. </a:t>
            </a:r>
          </a:p>
          <a:p>
            <a:pPr marL="0" indent="0">
              <a:buNone/>
            </a:pPr>
            <a:endParaRPr lang="en-US" baseline="0" dirty="0" smtClean="0"/>
          </a:p>
          <a:p>
            <a:pPr marL="0" indent="0">
              <a:buNone/>
            </a:pPr>
            <a:r>
              <a:rPr lang="en-US" baseline="0" dirty="0" smtClean="0"/>
              <a:t>Say you want to have a warning message, so you pick a bright red icon… well, there’s sort of no such thing as ”bright red.” The luminous efficacy -- and the eye sensitivity function – of red Is lower than orange, or yellow or GREEN. This is why contrast is based on color (or Hue) not just the intensity or brightness. </a:t>
            </a:r>
          </a:p>
          <a:p>
            <a:pPr marL="0" indent="0">
              <a:buNone/>
            </a:pPr>
            <a:endParaRPr lang="en-US" baseline="0" dirty="0" smtClean="0"/>
          </a:p>
          <a:p>
            <a:pPr marL="0" indent="0">
              <a:buNone/>
            </a:pPr>
            <a:r>
              <a:rPr lang="en-US" baseline="0" dirty="0" smtClean="0"/>
              <a:t>I call this ”Chromatic Brightness” but I totally made that up and it’s slightly inaccurate. Point still holds though: Not all colors are equally bright, so if you want to get someone’s attention, yellow on black will work a lot better than red. </a:t>
            </a:r>
          </a:p>
          <a:p>
            <a:pPr marL="0" indent="0">
              <a:buNone/>
            </a:pPr>
            <a:endParaRPr lang="en-US" baseline="0" dirty="0" smtClean="0"/>
          </a:p>
          <a:p>
            <a:pPr marL="0" indent="0">
              <a:buNone/>
            </a:pPr>
            <a:r>
              <a:rPr lang="en-US" baseline="0" dirty="0" smtClean="0"/>
              <a:t>Whether the highest contrast color fits in the messaging scheme, by meaning, is something else, of course. </a:t>
            </a:r>
          </a:p>
          <a:p>
            <a:pPr marL="0" indent="0">
              <a:buNone/>
            </a:pPr>
            <a:endParaRPr lang="en-US" baseline="0" dirty="0" smtClean="0"/>
          </a:p>
          <a:p>
            <a:pPr marL="0" indent="0">
              <a:buNone/>
            </a:pPr>
            <a:endParaRPr lang="en-US" baseline="0" dirty="0" smtClean="0"/>
          </a:p>
          <a:p>
            <a:pPr marL="0" indent="0">
              <a:buNone/>
            </a:pPr>
            <a:endParaRPr lang="en-US" baseline="0" dirty="0" smtClean="0"/>
          </a:p>
          <a:p>
            <a:pPr marL="0" indent="0">
              <a:buNone/>
            </a:pPr>
            <a:r>
              <a:rPr lang="en-US" baseline="0" dirty="0" smtClean="0"/>
              <a:t>FIG 16.7 here, and related sections, cover it nicely: https://</a:t>
            </a:r>
            <a:r>
              <a:rPr lang="en-US" baseline="0" dirty="0" err="1" smtClean="0"/>
              <a:t>www.ecse.rpi.edu</a:t>
            </a:r>
            <a:r>
              <a:rPr lang="en-US" baseline="0" dirty="0" smtClean="0"/>
              <a:t>/~</a:t>
            </a:r>
            <a:r>
              <a:rPr lang="en-US" baseline="0" dirty="0" err="1" smtClean="0"/>
              <a:t>schubert</a:t>
            </a:r>
            <a:r>
              <a:rPr lang="en-US" baseline="0" dirty="0" smtClean="0"/>
              <a:t>/Light-Emitting-Diodes-dot-org/Sample-</a:t>
            </a:r>
            <a:r>
              <a:rPr lang="en-US" baseline="0" dirty="0" err="1" smtClean="0"/>
              <a:t>Chapter.pdf</a:t>
            </a:r>
            <a:endParaRPr lang="en-US" baseline="0"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650071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Low vision users very often select larger text sizes on their entire computer or phone. This is increasingly easy to get to, and sometimes even pops up during the original setup process. </a:t>
            </a:r>
          </a:p>
          <a:p>
            <a:endParaRPr lang="en-US" baseline="0" dirty="0" smtClean="0"/>
          </a:p>
          <a:p>
            <a:r>
              <a:rPr lang="en-US" baseline="0" dirty="0" smtClean="0"/>
              <a:t>It is inherited by every app and website… IF You Do Your Job. There is a choice of coding, say, Android apps with fixed or scalable size type. Pick scalable for all content so a users default setting works in your app. </a:t>
            </a:r>
          </a:p>
          <a:p>
            <a:endParaRPr lang="en-US" baseline="0" dirty="0" smtClean="0"/>
          </a:p>
          <a:p>
            <a:r>
              <a:rPr lang="en-US" baseline="0" dirty="0" smtClean="0"/>
              <a:t>Some users with specific disabilities such as the aged as their eyesight goes, use zoom tools. These are also partly built into some OSs, but third party tools are available also. As you seen here, it can zoom so only a few words are on the page. </a:t>
            </a:r>
          </a:p>
          <a:p>
            <a:endParaRPr lang="en-US" baseline="0" dirty="0" smtClean="0"/>
          </a:p>
          <a:p>
            <a:r>
              <a:rPr lang="en-US" baseline="0" dirty="0" smtClean="0"/>
              <a:t>Don’t do anything that confounds or prevents zooming, or scaling. And think hard about how your content will work with less context, or if it wraps a lot more due to different sizing.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People very often do not admit they are disabled. Especially for temporary or changing conditions, such as illness or ageing, people are not well handled. </a:t>
            </a:r>
          </a:p>
          <a:p>
            <a:endParaRPr lang="en-US" baseline="0" dirty="0" smtClean="0"/>
          </a:p>
          <a:p>
            <a:r>
              <a:rPr lang="en-US" dirty="0" smtClean="0"/>
              <a:t>Try to make your product work as much as possible without accessibility</a:t>
            </a:r>
            <a:r>
              <a:rPr lang="en-US" baseline="0" dirty="0" smtClean="0"/>
              <a:t> features in the browser and OS. </a:t>
            </a:r>
          </a:p>
          <a:p>
            <a:endParaRPr lang="en-US" baseline="0" dirty="0" smtClean="0"/>
          </a:p>
          <a:p>
            <a:endParaRPr lang="en-US" baseline="0" dirty="0" smtClean="0"/>
          </a:p>
          <a:p>
            <a:endParaRPr lang="en-US" i="1" baseline="0" dirty="0" smtClean="0"/>
          </a:p>
          <a:p>
            <a:r>
              <a:rPr lang="en-US" i="1" baseline="0" dirty="0" smtClean="0"/>
              <a:t>Greg </a:t>
            </a:r>
            <a:r>
              <a:rPr lang="en-US" i="1" baseline="0" dirty="0" err="1" smtClean="0"/>
              <a:t>Tarnoff</a:t>
            </a:r>
            <a:r>
              <a:rPr lang="en-US" i="1" baseline="0" dirty="0" smtClean="0"/>
              <a:t> talks about accessibility a lot, and I think this talk includes discussions of people not admitting they are disabled. If not, watch it anyway. </a:t>
            </a:r>
          </a:p>
          <a:p>
            <a:r>
              <a:rPr lang="pt-BR" i="1" baseline="0" dirty="0" err="1" smtClean="0"/>
              <a:t>https</a:t>
            </a:r>
            <a:r>
              <a:rPr lang="pt-BR" i="1" baseline="0" dirty="0" smtClean="0"/>
              <a:t>://</a:t>
            </a:r>
            <a:r>
              <a:rPr lang="pt-BR" i="1" baseline="0" dirty="0" err="1" smtClean="0"/>
              <a:t>vimeo.com</a:t>
            </a:r>
            <a:r>
              <a:rPr lang="pt-BR" i="1" baseline="0" dirty="0" smtClean="0"/>
              <a:t>/110360523</a:t>
            </a:r>
            <a:endParaRPr lang="en-US" i="1"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Let’s look a little at designing the structure of your product. Say you have a function like a dialog box. This isn’t bad, right? The dialog says what it wants. </a:t>
            </a:r>
          </a:p>
          <a:p>
            <a:endParaRPr lang="en-US" baseline="0" dirty="0" smtClean="0"/>
          </a:p>
          <a:p>
            <a:r>
              <a:rPr lang="en-US" baseline="0" dirty="0" smtClean="0"/>
              <a:t>But say you have a zooming monitor like a couple slides ago, or the mobile screen readers where your finger is hovering it alone, have a cognitive problem that makes it harder to connect concepts or you forget rapidly, or you are simply distracted or busy and glancing at key areas. </a:t>
            </a:r>
          </a:p>
          <a:p>
            <a:endParaRPr lang="en-US" baseline="0" dirty="0" smtClean="0"/>
          </a:p>
          <a:p>
            <a:r>
              <a:rPr lang="en-US" baseline="0" dirty="0" smtClean="0"/>
              <a:t>Then you see…</a:t>
            </a:r>
          </a:p>
          <a:p>
            <a:endParaRPr lang="en-US" baseline="0" dirty="0" smtClean="0"/>
          </a:p>
          <a:p>
            <a:endParaRPr lang="en-US" baseline="0" dirty="0" smtClean="0"/>
          </a:p>
          <a:p>
            <a:endParaRPr lang="en-US" baseline="0" dirty="0" smtClean="0"/>
          </a:p>
          <a:p>
            <a:r>
              <a:rPr lang="en-US" i="1" baseline="0" dirty="0" smtClean="0"/>
              <a:t>http://</a:t>
            </a:r>
            <a:r>
              <a:rPr lang="en-US" i="1" baseline="0" dirty="0" err="1" smtClean="0"/>
              <a:t>dbushell.com</a:t>
            </a:r>
            <a:r>
              <a:rPr lang="en-US" i="1" baseline="0" dirty="0" smtClean="0"/>
              <a:t>/2012/02/13/are-you-sure-the-user-experience-of-confirmation-dialogs/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57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722060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…this. Couldn’t you maybe say “Uninstall” instead of “OK”? Yeah, for everyone, design everything better. Pay attention to every guideline for good design. </a:t>
            </a:r>
          </a:p>
          <a:p>
            <a:endParaRPr lang="en-US" baseline="0" dirty="0" smtClean="0"/>
          </a:p>
          <a:p>
            <a:endParaRPr lang="en-US" baseline="0" dirty="0" smtClean="0"/>
          </a:p>
          <a:p>
            <a:endParaRPr lang="en-US" baseline="0" dirty="0" smtClean="0"/>
          </a:p>
          <a:p>
            <a:r>
              <a:rPr lang="en-US" baseline="0" dirty="0" smtClean="0"/>
              <a:t>http://</a:t>
            </a:r>
            <a:r>
              <a:rPr lang="en-US" baseline="0" dirty="0" err="1" smtClean="0"/>
              <a:t>www.uxmatters.com</a:t>
            </a:r>
            <a:r>
              <a:rPr lang="en-US" baseline="0" dirty="0" smtClean="0"/>
              <a:t>/</a:t>
            </a:r>
            <a:r>
              <a:rPr lang="en-US" baseline="0" dirty="0" err="1" smtClean="0"/>
              <a:t>mt</a:t>
            </a:r>
            <a:r>
              <a:rPr lang="en-US" baseline="0" dirty="0" smtClean="0"/>
              <a:t>/archives/2014/11/fundamental-principles-of-great-ux-design-how-to-deliver-great-ux-design.php</a:t>
            </a:r>
          </a:p>
          <a:p>
            <a:r>
              <a:rPr lang="en-US" baseline="0" dirty="0" smtClean="0"/>
              <a:t>http://</a:t>
            </a:r>
            <a:r>
              <a:rPr lang="en-US" baseline="0" dirty="0" err="1" smtClean="0"/>
              <a:t>www.slideshare.net</a:t>
            </a:r>
            <a:r>
              <a:rPr lang="en-US" baseline="0" dirty="0" smtClean="0"/>
              <a:t>/</a:t>
            </a:r>
            <a:r>
              <a:rPr lang="en-US" baseline="0" dirty="0" err="1" smtClean="0"/>
              <a:t>whitneyhess</a:t>
            </a:r>
            <a:r>
              <a:rPr lang="en-US" baseline="0" dirty="0" smtClean="0"/>
              <a:t>/design-principles-the-philosophy-of-</a:t>
            </a:r>
            <a:r>
              <a:rPr lang="en-US" baseline="0" dirty="0" err="1" smtClean="0"/>
              <a:t>ux</a:t>
            </a:r>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331081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Did you know a lot of people have “vestibular disorders”? I occasionally am one of those. People with inner ear conditions like this, or with epilepsy, can get dizzy (often </a:t>
            </a:r>
            <a:r>
              <a:rPr lang="en-US" baseline="0" dirty="0" err="1" smtClean="0"/>
              <a:t>debilitingly</a:t>
            </a:r>
            <a:r>
              <a:rPr lang="en-US" baseline="0" dirty="0" smtClean="0"/>
              <a:t> so) when seeing certain patterns, or movements. I’m not showing an example for this entire slide, for obvious reasons. If you don’t get what or why this is an issue, the YouTube link in the notes here is a good talk about it, and has some examples at 21 minutes in.  </a:t>
            </a:r>
          </a:p>
          <a:p>
            <a:endParaRPr lang="en-US" baseline="0" dirty="0" smtClean="0"/>
          </a:p>
          <a:p>
            <a:r>
              <a:rPr lang="en-US" baseline="0" dirty="0" smtClean="0"/>
              <a:t>The current trend, especially what </a:t>
            </a:r>
            <a:r>
              <a:rPr lang="en-US" baseline="0" dirty="0" err="1" smtClean="0"/>
              <a:t>iOS</a:t>
            </a:r>
            <a:r>
              <a:rPr lang="en-US" baseline="0" dirty="0" smtClean="0"/>
              <a:t> does by default with animation and transparency, is a serious problem for these people. </a:t>
            </a:r>
          </a:p>
          <a:p>
            <a:endParaRPr lang="en-US" baseline="0" dirty="0" smtClean="0"/>
          </a:p>
          <a:p>
            <a:r>
              <a:rPr lang="en-US" baseline="0" dirty="0" smtClean="0"/>
              <a:t>Avoid: </a:t>
            </a:r>
          </a:p>
          <a:p>
            <a:pPr marL="171450" indent="-171450">
              <a:buFontTx/>
              <a:buChar char="-"/>
            </a:pPr>
            <a:r>
              <a:rPr lang="en-US" baseline="0" dirty="0" smtClean="0"/>
              <a:t>Large areas of movement.</a:t>
            </a:r>
          </a:p>
          <a:p>
            <a:pPr marL="171450" indent="-171450">
              <a:buFontTx/>
              <a:buChar char="-"/>
            </a:pPr>
            <a:r>
              <a:rPr lang="en-US" baseline="0" dirty="0" smtClean="0"/>
              <a:t>Parallax effects. For many people they simulate 3D space, with foreground items moving more, but for others the two different movement rates cause issues.</a:t>
            </a:r>
          </a:p>
          <a:p>
            <a:pPr marL="171450" indent="-171450">
              <a:buFontTx/>
              <a:buChar char="-"/>
            </a:pPr>
            <a:r>
              <a:rPr lang="en-US" baseline="0" dirty="0" smtClean="0"/>
              <a:t>Side scrolling (or items flying in) when scrolling down. Make controls map correctly to actions. </a:t>
            </a:r>
          </a:p>
          <a:p>
            <a:pPr marL="171450" indent="-171450">
              <a:buFontTx/>
              <a:buChar char="-"/>
            </a:pPr>
            <a:endParaRPr lang="en-US" baseline="0" dirty="0" smtClean="0"/>
          </a:p>
          <a:p>
            <a:pPr marL="0" indent="0">
              <a:buFontTx/>
              <a:buNone/>
            </a:pPr>
            <a:r>
              <a:rPr lang="en-US" baseline="0" dirty="0" smtClean="0"/>
              <a:t>DO give user control, so they can pause or stop movement. And like everything, make sure there’s a reason your animation exists, and it communicates content and control to the user. </a:t>
            </a:r>
          </a:p>
          <a:p>
            <a:pPr marL="0" indent="0">
              <a:buFontTx/>
              <a:buNone/>
            </a:pPr>
            <a:endParaRPr lang="en-US" baseline="0" dirty="0" smtClean="0"/>
          </a:p>
          <a:p>
            <a:pPr marL="0" indent="0">
              <a:buFontTx/>
              <a:buNone/>
            </a:pPr>
            <a:r>
              <a:rPr lang="en-US" baseline="0" dirty="0" err="1" smtClean="0"/>
              <a:t>iOS</a:t>
            </a:r>
            <a:r>
              <a:rPr lang="en-US" baseline="0" dirty="0" smtClean="0"/>
              <a:t> is, it must be said, giving user control at the OS level, to reduce or remove parallax and other animations. People probably won’t customize your app or site, so think hard about what you include by default. </a:t>
            </a:r>
          </a:p>
          <a:p>
            <a:pPr marL="0" indent="0">
              <a:buFontTx/>
              <a:buNone/>
            </a:pPr>
            <a:endParaRPr lang="en-US" baseline="0" dirty="0" smtClean="0"/>
          </a:p>
          <a:p>
            <a:endParaRPr lang="en-US" baseline="0" dirty="0" smtClean="0"/>
          </a:p>
          <a:p>
            <a:r>
              <a:rPr lang="en-US" i="1" baseline="0" dirty="0" smtClean="0"/>
              <a:t>https://</a:t>
            </a:r>
            <a:r>
              <a:rPr lang="en-US" i="1" baseline="0" dirty="0" err="1" smtClean="0"/>
              <a:t>www.youtube.com</a:t>
            </a:r>
            <a:r>
              <a:rPr lang="en-US" i="1" baseline="0" dirty="0" smtClean="0"/>
              <a:t>/</a:t>
            </a:r>
            <a:r>
              <a:rPr lang="en-US" i="1" baseline="0" dirty="0" err="1" smtClean="0"/>
              <a:t>watch?v</a:t>
            </a:r>
            <a:r>
              <a:rPr lang="en-US" i="1" baseline="0" dirty="0" smtClean="0"/>
              <a:t>=QhnIZh0xwk0</a:t>
            </a:r>
          </a:p>
          <a:p>
            <a:r>
              <a:rPr lang="en-US" i="1" baseline="0" dirty="0" smtClean="0"/>
              <a:t>http://</a:t>
            </a:r>
            <a:r>
              <a:rPr lang="en-US" i="1" baseline="0" dirty="0" err="1" smtClean="0"/>
              <a:t>alistapart.com</a:t>
            </a:r>
            <a:r>
              <a:rPr lang="en-US" i="1" baseline="0" dirty="0" smtClean="0"/>
              <a:t>/article/designing-safer-web-animation-for-motion-sensitivity</a:t>
            </a:r>
            <a:endParaRPr lang="en-US" i="0" baseline="0" dirty="0" smtClean="0"/>
          </a:p>
          <a:p>
            <a:r>
              <a:rPr lang="en-US" sz="1200" b="0" i="1" kern="1200" dirty="0" smtClean="0">
                <a:solidFill>
                  <a:schemeClr val="tx1"/>
                </a:solidFill>
                <a:effectLst/>
                <a:latin typeface="+mn-lt"/>
                <a:ea typeface="+mn-ea"/>
                <a:cs typeface="+mn-cs"/>
              </a:rPr>
              <a:t>Design</a:t>
            </a:r>
            <a:r>
              <a:rPr lang="en-US" sz="1200" b="0" i="1" kern="1200" baseline="0" dirty="0" smtClean="0">
                <a:solidFill>
                  <a:schemeClr val="tx1"/>
                </a:solidFill>
                <a:effectLst/>
                <a:latin typeface="+mn-lt"/>
                <a:ea typeface="+mn-ea"/>
                <a:cs typeface="+mn-cs"/>
              </a:rPr>
              <a:t> of f</a:t>
            </a:r>
            <a:r>
              <a:rPr lang="en-US" sz="1200" b="0" i="1" kern="1200" dirty="0" smtClean="0">
                <a:solidFill>
                  <a:schemeClr val="tx1"/>
                </a:solidFill>
                <a:effectLst/>
                <a:latin typeface="+mn-lt"/>
                <a:ea typeface="+mn-ea"/>
                <a:cs typeface="+mn-cs"/>
              </a:rPr>
              <a:t>luid motion is not just the way things move but HOW</a:t>
            </a:r>
            <a:r>
              <a:rPr lang="en-US" sz="1200" b="0" i="1" kern="1200" baseline="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things mov</a:t>
            </a:r>
            <a:r>
              <a:rPr lang="en-US" sz="1200" b="0" i="1" kern="1200" baseline="0" dirty="0" smtClean="0">
                <a:solidFill>
                  <a:schemeClr val="tx1"/>
                </a:solidFill>
                <a:effectLst/>
                <a:latin typeface="+mn-lt"/>
                <a:ea typeface="+mn-ea"/>
                <a:cs typeface="+mn-cs"/>
              </a:rPr>
              <a:t>e: Some examples http://</a:t>
            </a:r>
            <a:r>
              <a:rPr lang="en-US" sz="1200" b="0" i="1" kern="1200" baseline="0" dirty="0" err="1" smtClean="0">
                <a:solidFill>
                  <a:schemeClr val="tx1"/>
                </a:solidFill>
                <a:effectLst/>
                <a:latin typeface="+mn-lt"/>
                <a:ea typeface="+mn-ea"/>
                <a:cs typeface="+mn-cs"/>
              </a:rPr>
              <a:t>codepen.io</a:t>
            </a:r>
            <a:r>
              <a:rPr lang="en-US" sz="1200" b="0" i="1" kern="1200" baseline="0" dirty="0" smtClean="0">
                <a:solidFill>
                  <a:schemeClr val="tx1"/>
                </a:solidFill>
                <a:effectLst/>
                <a:latin typeface="+mn-lt"/>
                <a:ea typeface="+mn-ea"/>
                <a:cs typeface="+mn-cs"/>
              </a:rPr>
              <a:t>/</a:t>
            </a:r>
            <a:r>
              <a:rPr lang="en-US" sz="1200" b="0" i="1" kern="1200" baseline="0" dirty="0" err="1" smtClean="0">
                <a:solidFill>
                  <a:schemeClr val="tx1"/>
                </a:solidFill>
                <a:effectLst/>
                <a:latin typeface="+mn-lt"/>
                <a:ea typeface="+mn-ea"/>
                <a:cs typeface="+mn-cs"/>
              </a:rPr>
              <a:t>sdras</a:t>
            </a:r>
            <a:r>
              <a:rPr lang="en-US" sz="1200" b="0" i="1" kern="1200" baseline="0" dirty="0" smtClean="0">
                <a:solidFill>
                  <a:schemeClr val="tx1"/>
                </a:solidFill>
                <a:effectLst/>
                <a:latin typeface="+mn-lt"/>
                <a:ea typeface="+mn-ea"/>
                <a:cs typeface="+mn-cs"/>
              </a:rPr>
              <a:t>/full/</a:t>
            </a:r>
            <a:r>
              <a:rPr lang="en-US" sz="1200" b="0" i="1" kern="1200" baseline="0" dirty="0" err="1" smtClean="0">
                <a:solidFill>
                  <a:schemeClr val="tx1"/>
                </a:solidFill>
                <a:effectLst/>
                <a:latin typeface="+mn-lt"/>
                <a:ea typeface="+mn-ea"/>
                <a:cs typeface="+mn-cs"/>
              </a:rPr>
              <a:t>JbaGwg</a:t>
            </a:r>
            <a:r>
              <a:rPr lang="en-US" sz="1200" b="0" i="1" kern="1200" baseline="0" dirty="0" smtClean="0">
                <a:solidFill>
                  <a:schemeClr val="tx1"/>
                </a:solidFill>
                <a:effectLst/>
                <a:latin typeface="+mn-lt"/>
                <a:ea typeface="+mn-ea"/>
                <a:cs typeface="+mn-cs"/>
              </a:rPr>
              <a:t>/</a:t>
            </a:r>
            <a:endParaRPr lang="en-US" i="1"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59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63310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 do this formally.</a:t>
            </a:r>
            <a:r>
              <a:rPr lang="en-US" baseline="0" dirty="0" smtClean="0"/>
              <a:t> I regularly write for </a:t>
            </a:r>
            <a:r>
              <a:rPr lang="en-US" baseline="0" dirty="0" err="1" smtClean="0"/>
              <a:t>Uxmatters</a:t>
            </a:r>
            <a:r>
              <a:rPr lang="en-US" baseline="0" dirty="0" smtClean="0"/>
              <a:t>, have written for many others like UX Magazine and have been printed in ACM Interactions.  </a:t>
            </a:r>
          </a:p>
          <a:p>
            <a:endParaRPr lang="en-US" baseline="0" dirty="0" smtClean="0"/>
          </a:p>
          <a:p>
            <a:r>
              <a:rPr lang="en-US" dirty="0" smtClean="0"/>
              <a:t>I wrote a book on mobile design patters, and</a:t>
            </a:r>
            <a:r>
              <a:rPr lang="en-US" baseline="0" dirty="0" smtClean="0"/>
              <a:t> </a:t>
            </a:r>
            <a:r>
              <a:rPr lang="en-US" dirty="0" smtClean="0"/>
              <a:t>have contributed to or edited other books. </a:t>
            </a:r>
          </a:p>
        </p:txBody>
      </p:sp>
      <p:sp>
        <p:nvSpPr>
          <p:cNvPr id="4" name="Slide Number Placeholder 3"/>
          <p:cNvSpPr>
            <a:spLocks noGrp="1"/>
          </p:cNvSpPr>
          <p:nvPr>
            <p:ph type="sldNum" sz="quarter" idx="10"/>
          </p:nvPr>
        </p:nvSpPr>
        <p:spPr/>
        <p:txBody>
          <a:bodyPr/>
          <a:lstStyle/>
          <a:p>
            <a:fld id="{C19D55F2-16B5-3A42-80D9-9BC8F66E0B68}" type="slidenum">
              <a:rPr lang="en-US" smtClean="0"/>
              <a:pPr/>
              <a:t>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i="0" baseline="0" dirty="0" smtClean="0"/>
              <a:t>In mid-2016, the genetics testing company 23 and did a genome-wide search for the genes responsible for motion sickness, and found that around 2/3 of the population has a propensity for this. </a:t>
            </a:r>
          </a:p>
          <a:p>
            <a:endParaRPr lang="en-US" i="0" baseline="0" dirty="0" smtClean="0"/>
          </a:p>
          <a:p>
            <a:r>
              <a:rPr lang="en-US" i="0" baseline="0" dirty="0" smtClean="0"/>
              <a:t>Now, only 70% of the causes of motion sickness are genetic (mine may not be) so it could be worse. But at least </a:t>
            </a:r>
            <a:r>
              <a:rPr lang="en-US" b="1" i="0" baseline="0" dirty="0" smtClean="0"/>
              <a:t>2/3 of the population </a:t>
            </a:r>
            <a:r>
              <a:rPr lang="en-US" i="0" baseline="0" dirty="0" smtClean="0"/>
              <a:t>may have trouble with AR/VR, parallax scrolling, 3D video, auto-playing video, animated gifs bouncing in their timeline, etc. </a:t>
            </a:r>
          </a:p>
          <a:p>
            <a:endParaRPr lang="en-US" i="0" baseline="0" dirty="0" smtClean="0"/>
          </a:p>
          <a:p>
            <a:r>
              <a:rPr lang="en-US" i="0" baseline="0" dirty="0" smtClean="0"/>
              <a:t>This is not a preference that you can blow off under the assumption that the world will get used to it. No, it’s baked in fact, and something we need to get used to. Many new techniques and technologies are not going to be broadly successful because we physiologically cannot handle them. </a:t>
            </a:r>
          </a:p>
          <a:p>
            <a:endParaRPr lang="en-US" i="0" baseline="0" dirty="0" smtClean="0"/>
          </a:p>
          <a:p>
            <a:endParaRPr lang="en-US" i="0" baseline="0" dirty="0" smtClean="0"/>
          </a:p>
          <a:p>
            <a:endParaRPr lang="en-US" i="0" baseline="0" dirty="0" smtClean="0"/>
          </a:p>
          <a:p>
            <a:r>
              <a:rPr lang="en-US" i="1" baseline="0" dirty="0" smtClean="0"/>
              <a:t>The </a:t>
            </a:r>
            <a:r>
              <a:rPr lang="en-US" i="1" baseline="0" smtClean="0"/>
              <a:t>genomic research: http</a:t>
            </a:r>
            <a:r>
              <a:rPr lang="en-US" i="1" baseline="0" dirty="0" smtClean="0"/>
              <a:t>://blog.23andme.com/23andme-research/the-genetics-of-motion-sickness-2/</a:t>
            </a:r>
          </a:p>
          <a:p>
            <a:r>
              <a:rPr lang="en-US" i="1" baseline="0" dirty="0" smtClean="0"/>
              <a:t>A primer on vestibular disorders: http://a11yproject.com/posts/understanding-vestibular-disorders/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60</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038896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Once you have built</a:t>
            </a:r>
            <a:r>
              <a:rPr lang="en-US" baseline="0" dirty="0" smtClean="0"/>
              <a:t> your product in an accessible, universally-usable manner, you have to: </a:t>
            </a:r>
          </a:p>
          <a:p>
            <a:pPr marL="171450" indent="-171450">
              <a:buFont typeface="Arial"/>
              <a:buChar char="•"/>
            </a:pPr>
            <a:r>
              <a:rPr lang="en-US" baseline="0" dirty="0" smtClean="0"/>
              <a:t>Test</a:t>
            </a:r>
          </a:p>
          <a:p>
            <a:pPr marL="171450" indent="-171450">
              <a:buFont typeface="Arial"/>
              <a:buChar char="•"/>
            </a:pPr>
            <a:r>
              <a:rPr lang="en-US" baseline="0" dirty="0" smtClean="0"/>
              <a:t>Monitor</a:t>
            </a:r>
          </a:p>
          <a:p>
            <a:pPr marL="171450" indent="-171450">
              <a:buFont typeface="Arial"/>
              <a:buChar char="•"/>
            </a:pPr>
            <a:r>
              <a:rPr lang="en-US" baseline="0" dirty="0" smtClean="0"/>
              <a:t>React, and… </a:t>
            </a:r>
          </a:p>
          <a:p>
            <a:pPr marL="171450" indent="-171450">
              <a:buFont typeface="Arial"/>
              <a:buChar char="•"/>
            </a:pPr>
            <a:r>
              <a:rPr lang="en-US" baseline="0" dirty="0" smtClean="0"/>
              <a:t>Prove it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61</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Perform expert</a:t>
            </a:r>
            <a:r>
              <a:rPr lang="en-US" baseline="0" dirty="0" smtClean="0"/>
              <a:t> reviews throughout the design process, and conduct usability tests at the end of key phases.</a:t>
            </a:r>
          </a:p>
          <a:p>
            <a:endParaRPr lang="en-US" baseline="0" dirty="0" smtClean="0"/>
          </a:p>
          <a:p>
            <a:r>
              <a:rPr lang="en-US" baseline="0" dirty="0" smtClean="0"/>
              <a:t>You hopefully already do this, but now will add on key accessibility attributes to check for. </a:t>
            </a:r>
          </a:p>
          <a:p>
            <a:endParaRPr lang="en-US" baseline="0" dirty="0" smtClean="0"/>
          </a:p>
          <a:p>
            <a:endParaRPr lang="en-US" baseline="0" dirty="0" smtClean="0"/>
          </a:p>
          <a:p>
            <a:endParaRPr lang="en-US" baseline="0" dirty="0" smtClean="0"/>
          </a:p>
          <a:p>
            <a:r>
              <a:rPr lang="en-US" i="1" baseline="0" dirty="0" smtClean="0"/>
              <a:t>A lot of accessibility guidelines, as a heuristics checklist: http://</a:t>
            </a:r>
            <a:r>
              <a:rPr lang="en-US" i="1" baseline="0" dirty="0" err="1" smtClean="0"/>
              <a:t>accessibility.voxmedia.com</a:t>
            </a:r>
            <a:r>
              <a:rPr lang="en-US" i="1" baseline="0" dirty="0" smtClean="0"/>
              <a:t>/ with sources. Some details I disagree with, so </a:t>
            </a:r>
            <a:r>
              <a:rPr lang="en-US" i="1" baseline="0" smtClean="0"/>
              <a:t>see the rest of this presentation. </a:t>
            </a:r>
            <a:endParaRPr lang="en-US" i="1"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62</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I like ethnography, a lot. That’s just the practice of observational research. Instead</a:t>
            </a:r>
            <a:r>
              <a:rPr lang="en-US" baseline="0" dirty="0" smtClean="0"/>
              <a:t> of having users into the lab, or asking them questions, you go to their homes or offices and watch how they work. </a:t>
            </a:r>
          </a:p>
          <a:p>
            <a:endParaRPr lang="en-US" baseline="0" dirty="0" smtClean="0"/>
          </a:p>
          <a:p>
            <a:r>
              <a:rPr lang="en-US" baseline="0" dirty="0" smtClean="0"/>
              <a:t>This guy would be recorded as a desktop PC user on any analytics, and if you made him fill out a survey he’d probably say the same. But he’s standing. And behind him is a truck repair shop. He wears eye protection and earplugs. This is not a desktop experience. </a:t>
            </a:r>
          </a:p>
          <a:p>
            <a:endParaRPr lang="en-US" baseline="0" dirty="0" smtClean="0"/>
          </a:p>
          <a:p>
            <a:r>
              <a:rPr lang="en-US" baseline="0" dirty="0" smtClean="0"/>
              <a:t>You have to get out and see how your users, disabled, distracted, or otherwise, actually work with your systems. </a:t>
            </a:r>
            <a:endParaRPr lang="en-US"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63</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You will</a:t>
            </a:r>
            <a:r>
              <a:rPr lang="en-US" baseline="0" dirty="0" smtClean="0"/>
              <a:t> need to use other techniques and careful expert evaluation for apps, other types of documents, most multimedia content, and so on, but if you just run a website, there are many, many tools you can use to automatically check. </a:t>
            </a:r>
          </a:p>
          <a:p>
            <a:endParaRPr lang="en-US" baseline="0" dirty="0" smtClean="0"/>
          </a:p>
          <a:p>
            <a:r>
              <a:rPr lang="en-US" baseline="0" dirty="0" smtClean="0"/>
              <a:t>The best of these are very much like setting up automated system test; they do not just work, but require some time and effort. </a:t>
            </a:r>
          </a:p>
          <a:p>
            <a:pPr marL="0" indent="0">
              <a:buFontTx/>
              <a:buNone/>
            </a:pPr>
            <a:endParaRPr lang="en-US" baseline="0" dirty="0" smtClean="0"/>
          </a:p>
          <a:p>
            <a:pPr marL="0" indent="0">
              <a:buFontTx/>
              <a:buNone/>
            </a:pPr>
            <a:endParaRPr lang="en-US" i="1" baseline="0" dirty="0" smtClean="0"/>
          </a:p>
          <a:p>
            <a:pPr marL="0" indent="0">
              <a:buFontTx/>
              <a:buNone/>
            </a:pPr>
            <a:r>
              <a:rPr lang="en-US" i="1" baseline="0" dirty="0" smtClean="0"/>
              <a:t>Many, many tools listed here: </a:t>
            </a:r>
            <a:r>
              <a:rPr lang="en-US" i="1" dirty="0" smtClean="0"/>
              <a:t>http://www.w3.org/WAI/ER/tools/</a:t>
            </a:r>
          </a:p>
          <a:p>
            <a:pPr marL="0" indent="0">
              <a:buFontTx/>
              <a:buNone/>
            </a:pPr>
            <a:r>
              <a:rPr lang="en-US" i="1" dirty="0" smtClean="0"/>
              <a:t>If your workflow involve</a:t>
            </a:r>
            <a:r>
              <a:rPr lang="en-US" i="1" baseline="0" dirty="0" smtClean="0"/>
              <a:t>s many Adobe CS tools, this is helpful: http://</a:t>
            </a:r>
            <a:r>
              <a:rPr lang="en-US" i="1" baseline="0" dirty="0" err="1" smtClean="0"/>
              <a:t>help.adobe.com</a:t>
            </a:r>
            <a:r>
              <a:rPr lang="en-US" i="1" baseline="0" dirty="0" smtClean="0"/>
              <a:t>/</a:t>
            </a:r>
            <a:r>
              <a:rPr lang="en-US" i="1" baseline="0" dirty="0" err="1" smtClean="0"/>
              <a:t>en_US</a:t>
            </a:r>
            <a:r>
              <a:rPr lang="en-US" i="1" baseline="0" dirty="0" smtClean="0"/>
              <a:t>/</a:t>
            </a:r>
            <a:r>
              <a:rPr lang="en-US" i="1" baseline="0" dirty="0" err="1" smtClean="0"/>
              <a:t>creativesuite</a:t>
            </a:r>
            <a:r>
              <a:rPr lang="en-US" i="1" baseline="0" dirty="0" smtClean="0"/>
              <a:t>/</a:t>
            </a:r>
            <a:r>
              <a:rPr lang="en-US" i="1" baseline="0" dirty="0" err="1" smtClean="0"/>
              <a:t>cs</a:t>
            </a:r>
            <a:r>
              <a:rPr lang="en-US" i="1" baseline="0" smtClean="0"/>
              <a:t>/using/WS3F71DA01-0962-4b2e-B7FD-C956F8659BB3.html#WS473A333A-7F61-4aba-8F67-5553208E349C</a:t>
            </a:r>
            <a:endParaRPr lang="en-US" i="1"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64</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You also need to watch and listen. On an ongoing basis, for the entire</a:t>
            </a:r>
            <a:r>
              <a:rPr lang="en-US" baseline="0" dirty="0" smtClean="0"/>
              <a:t> lifecycle of the project, you have to account for change and let the community provide feedback. </a:t>
            </a:r>
          </a:p>
          <a:p>
            <a:endParaRPr lang="en-US" baseline="0" dirty="0" smtClean="0"/>
          </a:p>
          <a:p>
            <a:r>
              <a:rPr lang="en-US" dirty="0" smtClean="0"/>
              <a:t>You will make</a:t>
            </a:r>
            <a:r>
              <a:rPr lang="en-US" baseline="0" dirty="0" smtClean="0"/>
              <a:t> changes, and the world changes around you. You cannot rely on browsers or behaviors staying the same so need to check constantly. </a:t>
            </a:r>
          </a:p>
        </p:txBody>
      </p:sp>
      <p:sp>
        <p:nvSpPr>
          <p:cNvPr id="4" name="Slide Number Placeholder 3"/>
          <p:cNvSpPr>
            <a:spLocks noGrp="1"/>
          </p:cNvSpPr>
          <p:nvPr>
            <p:ph type="sldNum" sz="quarter" idx="10"/>
          </p:nvPr>
        </p:nvSpPr>
        <p:spPr/>
        <p:txBody>
          <a:bodyPr/>
          <a:lstStyle/>
          <a:p>
            <a:fld id="{C19D55F2-16B5-3A42-80D9-9BC8F66E0B68}" type="slidenum">
              <a:rPr lang="en-US" smtClean="0"/>
              <a:pPr/>
              <a:t>65</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Customers may have different equipment or needs than you are used to, and are your largest testing cadre. Have a method to find and fix bugs based on customer care feedback. Too often, customer care and development are separated, but add a way for care to report bugs. </a:t>
            </a:r>
          </a:p>
          <a:p>
            <a:endParaRPr lang="en-US" baseline="0" dirty="0" smtClean="0"/>
          </a:p>
          <a:p>
            <a:r>
              <a:rPr lang="en-US" baseline="0" dirty="0" smtClean="0"/>
              <a:t>And don’t leave it there with the customer. Known bugs with workarounds, generally or for specific accessibility problems, need to make it back to the customer care knowledgebase so users can be actually helped. Helping them once on email or the phone is fine, too, but letting them help themselves afterwards is better. </a:t>
            </a:r>
          </a:p>
          <a:p>
            <a:endParaRPr lang="en-US" baseline="0" dirty="0" smtClean="0"/>
          </a:p>
          <a:p>
            <a:r>
              <a:rPr lang="en-US" baseline="0" dirty="0" smtClean="0"/>
              <a:t>This should be part of your </a:t>
            </a:r>
            <a:r>
              <a:rPr lang="en-US" baseline="0" dirty="0" err="1" smtClean="0"/>
              <a:t>DevOps</a:t>
            </a:r>
            <a:r>
              <a:rPr lang="en-US" baseline="0" dirty="0" smtClean="0"/>
              <a:t> group. They will be good at handling issues like this. </a:t>
            </a:r>
          </a:p>
          <a:p>
            <a:endParaRPr lang="en-US" baseline="0" dirty="0" smtClean="0"/>
          </a:p>
          <a:p>
            <a:endParaRPr lang="en-US" baseline="0" dirty="0" smtClean="0"/>
          </a:p>
          <a:p>
            <a:r>
              <a:rPr lang="en-US" i="1" baseline="0" dirty="0" smtClean="0"/>
              <a:t>Don’t have </a:t>
            </a:r>
            <a:r>
              <a:rPr lang="en-US" i="1" baseline="0" dirty="0" err="1" smtClean="0"/>
              <a:t>devops</a:t>
            </a:r>
            <a:r>
              <a:rPr lang="en-US" i="1" baseline="0" dirty="0" smtClean="0"/>
              <a:t>, or even know what I mean? Read this http://</a:t>
            </a:r>
            <a:r>
              <a:rPr lang="en-US" i="1" baseline="0" dirty="0" err="1" smtClean="0"/>
              <a:t>www.slideshare.net</a:t>
            </a:r>
            <a:r>
              <a:rPr lang="en-US" i="1" baseline="0" dirty="0" smtClean="0"/>
              <a:t>/jedi4ever/mobile-delivery-with-a-devops-mindset-velocityconf-nyc-2015</a:t>
            </a:r>
            <a:endParaRPr lang="en-US" i="1"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66</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Write this all down.</a:t>
            </a:r>
            <a:r>
              <a:rPr lang="en-US" baseline="0" dirty="0" smtClean="0"/>
              <a:t> </a:t>
            </a:r>
            <a:endParaRPr lang="en-US" dirty="0" smtClean="0"/>
          </a:p>
          <a:p>
            <a:endParaRPr lang="en-US" dirty="0" smtClean="0"/>
          </a:p>
          <a:p>
            <a:r>
              <a:rPr lang="en-US" dirty="0" smtClean="0"/>
              <a:t>From design principles on down, record everything as a process you undertake for the organization, the project and as an ongoing effort. Record the compliance with your own plan to prove you carried it out.</a:t>
            </a:r>
            <a:r>
              <a:rPr lang="en-US" baseline="0" dirty="0" smtClean="0"/>
              <a:t> </a:t>
            </a:r>
          </a:p>
          <a:p>
            <a:endParaRPr lang="en-US" baseline="0" dirty="0" smtClean="0"/>
          </a:p>
          <a:p>
            <a:r>
              <a:rPr lang="en-US" baseline="0" dirty="0" smtClean="0"/>
              <a:t>Link back all your points to law, regulation or best practice so you can demonstrate – if something goes badly – that you have made a deliberate, organized and concerted effort to meet the federal guidelines. </a:t>
            </a:r>
            <a:endParaRPr lang="en-US" dirty="0" smtClean="0"/>
          </a:p>
          <a:p>
            <a:endParaRPr lang="en-US" dirty="0" smtClean="0"/>
          </a:p>
          <a:p>
            <a:r>
              <a:rPr lang="en-US" dirty="0" smtClean="0"/>
              <a:t>It is probably best to designate</a:t>
            </a:r>
            <a:r>
              <a:rPr lang="en-US" baseline="0" dirty="0" smtClean="0"/>
              <a:t> </a:t>
            </a:r>
            <a:r>
              <a:rPr lang="en-US" dirty="0" smtClean="0"/>
              <a:t>a compliance person</a:t>
            </a:r>
            <a:r>
              <a:rPr lang="en-US" baseline="0" dirty="0" smtClean="0"/>
              <a:t>, or group if a big enough organization. </a:t>
            </a:r>
          </a:p>
          <a:p>
            <a:endParaRPr lang="en-US" baseline="0" dirty="0" smtClean="0"/>
          </a:p>
          <a:p>
            <a:r>
              <a:rPr lang="en-US" baseline="0" dirty="0" smtClean="0"/>
              <a:t>I have been unimpressed by professional accessibility certification vendors, mostly because there is no good central clearinghouse that certifies /them/. If you can design a website, you can also build for accessibility, and certify it internally. </a:t>
            </a:r>
          </a:p>
          <a:p>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67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Even if you have no morals, you should provide accommodation to every user just because it's a huge, and productive part of the population. You</a:t>
            </a:r>
            <a:r>
              <a:rPr lang="en-US" baseline="0" dirty="0" smtClean="0"/>
              <a:t> can make money off this </a:t>
            </a:r>
            <a:r>
              <a:rPr lang="en-US" baseline="0" smtClean="0"/>
              <a:t>underserved segment. </a:t>
            </a:r>
            <a:endParaRPr lang="en-US" dirty="0" smtClean="0"/>
          </a:p>
          <a:p>
            <a:endParaRPr lang="en-US" dirty="0" smtClean="0"/>
          </a:p>
          <a:p>
            <a:r>
              <a:rPr lang="en-US" dirty="0" smtClean="0"/>
              <a:t>Even if you are not sure yet your digital assets are a public accommodation, wait a few months. It's going that way, and you will. It's time to make your products accessible, today. </a:t>
            </a:r>
          </a:p>
          <a:p>
            <a:endParaRPr lang="en-US" dirty="0" smtClean="0"/>
          </a:p>
          <a:p>
            <a:r>
              <a:rPr lang="en-US" dirty="0" smtClean="0"/>
              <a:t>We have guidelines for accessible design today, but many of the core principles lead to better work, and making your digital products work for every one of your users, all the time. </a:t>
            </a:r>
          </a:p>
          <a:p>
            <a:endParaRPr lang="en-US" dirty="0" smtClean="0"/>
          </a:p>
          <a:p>
            <a:r>
              <a:rPr lang="en-US" dirty="0" smtClean="0"/>
              <a:t>Since there is a legal requirement, or at least a chance of lawsuits, you should prove this. Include accessibility in your user tests, your analytics, and customer feedback. Be ready to fix problems, and address their needs immediately through other channels. </a:t>
            </a:r>
          </a:p>
          <a:p>
            <a:endParaRPr lang="en-US" dirty="0" smtClean="0"/>
          </a:p>
          <a:p>
            <a:r>
              <a:rPr lang="en-US" dirty="0" smtClean="0"/>
              <a:t>Make a plan, record your methods, and follow it scrupulously. </a:t>
            </a:r>
          </a:p>
        </p:txBody>
      </p:sp>
      <p:sp>
        <p:nvSpPr>
          <p:cNvPr id="4" name="Slide Number Placeholder 3"/>
          <p:cNvSpPr>
            <a:spLocks noGrp="1"/>
          </p:cNvSpPr>
          <p:nvPr>
            <p:ph type="sldNum" sz="quarter" idx="10"/>
          </p:nvPr>
        </p:nvSpPr>
        <p:spPr/>
        <p:txBody>
          <a:bodyPr/>
          <a:lstStyle/>
          <a:p>
            <a:fld id="{C19D55F2-16B5-3A42-80D9-9BC8F66E0B68}" type="slidenum">
              <a:rPr lang="en-US" smtClean="0"/>
              <a:pPr/>
              <a:t>68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78088" cy="1858963"/>
          </a:xfrm>
        </p:spPr>
      </p:sp>
      <p:sp>
        <p:nvSpPr>
          <p:cNvPr id="3" name="Notes Placeholder 2"/>
          <p:cNvSpPr>
            <a:spLocks noGrp="1"/>
          </p:cNvSpPr>
          <p:nvPr>
            <p:ph type="body" idx="1"/>
          </p:nvPr>
        </p:nvSpPr>
        <p:spPr/>
        <p:txBody>
          <a:bodyPr/>
          <a:lstStyle/>
          <a:p>
            <a:r>
              <a:rPr lang="en-US" sz="1200" baseline="0" dirty="0" smtClean="0"/>
              <a:t>If you have questions, first download the PPT. Many slides have links to articles or videos explaining in more detail. Look in the speaker notes.</a:t>
            </a:r>
          </a:p>
          <a:p>
            <a:endParaRPr lang="en-US" sz="1200" baseline="0" dirty="0" smtClean="0"/>
          </a:p>
          <a:p>
            <a:r>
              <a:rPr lang="en-US" sz="1200" baseline="0" dirty="0" smtClean="0"/>
              <a:t>And if you still have questions, feel free to ask me. </a:t>
            </a:r>
          </a:p>
        </p:txBody>
      </p:sp>
      <p:sp>
        <p:nvSpPr>
          <p:cNvPr id="4" name="Slide Number Placeholder 3"/>
          <p:cNvSpPr>
            <a:spLocks noGrp="1"/>
          </p:cNvSpPr>
          <p:nvPr>
            <p:ph type="sldNum" sz="quarter" idx="10"/>
          </p:nvPr>
        </p:nvSpPr>
        <p:spPr/>
        <p:txBody>
          <a:bodyPr/>
          <a:lstStyle/>
          <a:p>
            <a:fld id="{C19D55F2-16B5-3A42-80D9-9BC8F66E0B68}" type="slidenum">
              <a:rPr lang="en-US" smtClean="0"/>
              <a:t>69</a:t>
            </a:fld>
            <a:endParaRPr lang="en-US"/>
          </a:p>
        </p:txBody>
      </p:sp>
    </p:spTree>
    <p:extLst>
      <p:ext uri="{BB962C8B-B14F-4D97-AF65-F5344CB8AC3E}">
        <p14:creationId xmlns:p14="http://schemas.microsoft.com/office/powerpoint/2010/main" val="642570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We generally define accessibility as providing access and functionality for those with a physical or cognitive limit. People other than what are generally called the “able bodied.” </a:t>
            </a:r>
          </a:p>
          <a:p>
            <a:endParaRPr lang="en-US" baseline="0" dirty="0" smtClean="0"/>
          </a:p>
        </p:txBody>
      </p:sp>
      <p:sp>
        <p:nvSpPr>
          <p:cNvPr id="4" name="Slide Number Placeholder 3"/>
          <p:cNvSpPr>
            <a:spLocks noGrp="1"/>
          </p:cNvSpPr>
          <p:nvPr>
            <p:ph type="sldNum" sz="quarter" idx="10"/>
          </p:nvPr>
        </p:nvSpPr>
        <p:spPr/>
        <p:txBody>
          <a:bodyPr/>
          <a:lstStyle/>
          <a:p>
            <a:fld id="{C19D55F2-16B5-3A42-80D9-9BC8F66E0B68}" type="slidenum">
              <a:rPr lang="en-US" smtClean="0"/>
              <a:pPr/>
              <a:t>7</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smtClean="0"/>
              <a:t>Who is disabled? Well, it turns out, everyone. </a:t>
            </a:r>
          </a:p>
          <a:p>
            <a:endParaRPr lang="en-US" baseline="0" dirty="0" smtClean="0"/>
          </a:p>
          <a:p>
            <a:r>
              <a:rPr lang="en-US" baseline="0" dirty="0" smtClean="0"/>
              <a:t>Around 15 per cent of the world's population, or estimated 1 BILLION PEOPLE ARE LIVING with disabilities. </a:t>
            </a:r>
          </a:p>
          <a:p>
            <a:endParaRPr lang="en-US" baseline="0" dirty="0" smtClean="0"/>
          </a:p>
          <a:p>
            <a:r>
              <a:rPr lang="en-US" baseline="0" dirty="0" smtClean="0"/>
              <a:t>This makes it the world's largest minority by far. </a:t>
            </a:r>
          </a:p>
          <a:p>
            <a:endParaRPr lang="en-US" baseline="0" dirty="0" smtClean="0"/>
          </a:p>
          <a:p>
            <a:r>
              <a:rPr lang="en-US" baseline="0" dirty="0" smtClean="0"/>
              <a:t>If you need more manageable numbers, in the US, about 74.6 million people have some type of physical disability. That’s over 20% of the population. </a:t>
            </a:r>
          </a:p>
          <a:p>
            <a:endParaRPr lang="en-US" baseline="0" dirty="0" smtClean="0"/>
          </a:p>
          <a:p>
            <a:endParaRPr lang="en-US" baseline="0" dirty="0" smtClean="0"/>
          </a:p>
          <a:p>
            <a:r>
              <a:rPr lang="en-US" i="1" dirty="0" smtClean="0"/>
              <a:t>http://</a:t>
            </a:r>
            <a:r>
              <a:rPr lang="en-US" i="1" dirty="0" err="1" smtClean="0"/>
              <a:t>www.un.org</a:t>
            </a:r>
            <a:r>
              <a:rPr lang="en-US" i="1" dirty="0" smtClean="0"/>
              <a:t>/disabilities/</a:t>
            </a:r>
            <a:r>
              <a:rPr lang="en-US" i="1" dirty="0" err="1" smtClean="0"/>
              <a:t>default.asp?id</a:t>
            </a:r>
            <a:r>
              <a:rPr lang="en-US" i="1" dirty="0" smtClean="0"/>
              <a:t>=18</a:t>
            </a:r>
          </a:p>
          <a:p>
            <a:r>
              <a:rPr lang="en-US" i="1" dirty="0" smtClean="0"/>
              <a:t>http://</a:t>
            </a:r>
            <a:r>
              <a:rPr lang="en-US" i="1" dirty="0" err="1" smtClean="0"/>
              <a:t>www.disabled-world.com</a:t>
            </a:r>
            <a:r>
              <a:rPr lang="en-US" i="1" dirty="0" smtClean="0"/>
              <a:t>/disability/statistics/\</a:t>
            </a:r>
          </a:p>
          <a:p>
            <a:r>
              <a:rPr lang="en-US" i="1" dirty="0" smtClean="0"/>
              <a:t>http://</a:t>
            </a:r>
            <a:r>
              <a:rPr lang="en-US" i="1" dirty="0" err="1" smtClean="0"/>
              <a:t>www.cbpp.org</a:t>
            </a:r>
            <a:r>
              <a:rPr lang="en-US" i="1" dirty="0" smtClean="0"/>
              <a:t>/research/chart-book-social-security-disability-insurance</a:t>
            </a:r>
          </a:p>
        </p:txBody>
      </p:sp>
      <p:sp>
        <p:nvSpPr>
          <p:cNvPr id="4" name="Slide Number Placeholder 3"/>
          <p:cNvSpPr>
            <a:spLocks noGrp="1"/>
          </p:cNvSpPr>
          <p:nvPr>
            <p:ph type="sldNum" sz="quarter" idx="10"/>
          </p:nvPr>
        </p:nvSpPr>
        <p:spPr/>
        <p:txBody>
          <a:bodyPr/>
          <a:lstStyle/>
          <a:p>
            <a:fld id="{C19D55F2-16B5-3A42-80D9-9BC8F66E0B68}" type="slidenum">
              <a:rPr lang="en-US" smtClean="0"/>
              <a:pPr/>
              <a:t>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Disabilities</a:t>
            </a:r>
            <a:r>
              <a:rPr lang="en-US" baseline="0" dirty="0" smtClean="0"/>
              <a:t> are not all congenital, and appear over time. Medical improvements in developed countries like the US mean that we live longer, with impairments from age and disease. This is going to become more pronounced over time. </a:t>
            </a:r>
          </a:p>
          <a:p>
            <a:endParaRPr lang="en-US" baseline="0" dirty="0" smtClean="0"/>
          </a:p>
          <a:p>
            <a:r>
              <a:rPr lang="en-US" dirty="0" smtClean="0"/>
              <a:t>People like you and I can</a:t>
            </a:r>
            <a:r>
              <a:rPr lang="en-US" baseline="0" dirty="0" smtClean="0"/>
              <a:t> expect to spend an </a:t>
            </a:r>
            <a:r>
              <a:rPr lang="en-US" dirty="0" smtClean="0"/>
              <a:t>average of about 8 years, that’s /11-1/2 percent of their life/, living with one or more disabilities.</a:t>
            </a:r>
          </a:p>
          <a:p>
            <a:endParaRPr lang="en-US" dirty="0" smtClean="0"/>
          </a:p>
          <a:p>
            <a:r>
              <a:rPr lang="en-US" dirty="0" smtClean="0"/>
              <a:t>Of today's 20 year-olds, over </a:t>
            </a:r>
            <a:r>
              <a:rPr lang="en-US" b="1" dirty="0" smtClean="0"/>
              <a:t>1 in 4</a:t>
            </a:r>
            <a:r>
              <a:rPr lang="en-US" dirty="0" smtClean="0"/>
              <a:t> will become disabled before they retire. </a:t>
            </a:r>
          </a:p>
          <a:p>
            <a:endParaRPr lang="en-US" dirty="0" smtClean="0"/>
          </a:p>
          <a:p>
            <a:endParaRPr lang="en-US" i="1" dirty="0" smtClean="0"/>
          </a:p>
          <a:p>
            <a:r>
              <a:rPr lang="en-US" i="1" dirty="0" smtClean="0"/>
              <a:t>http://</a:t>
            </a:r>
            <a:r>
              <a:rPr lang="en-US" i="1" dirty="0" err="1" smtClean="0"/>
              <a:t>www.disabled-world.com</a:t>
            </a:r>
            <a:r>
              <a:rPr lang="en-US" i="1" dirty="0" smtClean="0"/>
              <a:t>/disability/statistics/</a:t>
            </a:r>
          </a:p>
        </p:txBody>
      </p:sp>
      <p:sp>
        <p:nvSpPr>
          <p:cNvPr id="4" name="Slide Number Placeholder 3"/>
          <p:cNvSpPr>
            <a:spLocks noGrp="1"/>
          </p:cNvSpPr>
          <p:nvPr>
            <p:ph type="sldNum" sz="quarter" idx="10"/>
          </p:nvPr>
        </p:nvSpPr>
        <p:spPr/>
        <p:txBody>
          <a:bodyPr/>
          <a:lstStyle/>
          <a:p>
            <a:fld id="{C19D55F2-16B5-3A42-80D9-9BC8F66E0B68}" type="slidenum">
              <a:rPr lang="en-US" smtClean="0"/>
              <a:pPr/>
              <a:t>9</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419257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Title-Slide-Lovebird-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337204"/>
            <a:ext cx="6341533" cy="1586442"/>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318934"/>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03746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2927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8382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9252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itle-Slide-Lovebird-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28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2828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1090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2259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534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286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28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3098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itle-Slide-Lovebird-3.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1155171"/>
            <a:ext cx="8229600" cy="707496"/>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42067"/>
            <a:ext cx="8229600" cy="398409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Box 16"/>
          <p:cNvSpPr txBox="1"/>
          <p:nvPr userDrawn="1"/>
        </p:nvSpPr>
        <p:spPr>
          <a:xfrm>
            <a:off x="8337551" y="6192686"/>
            <a:ext cx="850900" cy="369332"/>
          </a:xfrm>
          <a:prstGeom prst="rect">
            <a:avLst/>
          </a:prstGeom>
          <a:noFill/>
        </p:spPr>
        <p:txBody>
          <a:bodyPr wrap="square" rtlCol="0">
            <a:spAutoFit/>
          </a:bodyPr>
          <a:lstStyle/>
          <a:p>
            <a:pPr algn="ctr"/>
            <a:fld id="{40681935-B1E9-0C42-B5A3-F64407C35846}" type="slidenum">
              <a:rPr lang="en-US" b="0" i="0" smtClean="0">
                <a:solidFill>
                  <a:schemeClr val="bg1">
                    <a:lumMod val="50000"/>
                  </a:schemeClr>
                </a:solidFill>
                <a:latin typeface="Berthold Akzidenz Grotesk Medium" charset="0"/>
                <a:ea typeface="Berthold Akzidenz Grotesk Medium" charset="0"/>
                <a:cs typeface="Berthold Akzidenz Grotesk Medium" charset="0"/>
              </a:rPr>
              <a:pPr algn="ctr"/>
              <a:t>‹#›</a:t>
            </a:fld>
            <a:endParaRPr lang="en-US" b="0" i="0" dirty="0">
              <a:solidFill>
                <a:schemeClr val="bg1">
                  <a:lumMod val="50000"/>
                </a:schemeClr>
              </a:solidFill>
              <a:latin typeface="Berthold Akzidenz Grotesk Medium" charset="0"/>
              <a:ea typeface="Berthold Akzidenz Grotesk Medium" charset="0"/>
              <a:cs typeface="Berthold Akzidenz Grotesk Medium" charset="0"/>
            </a:endParaRPr>
          </a:p>
        </p:txBody>
      </p:sp>
      <p:sp>
        <p:nvSpPr>
          <p:cNvPr id="9" name="Rectangle 8"/>
          <p:cNvSpPr/>
          <p:nvPr userDrawn="1"/>
        </p:nvSpPr>
        <p:spPr>
          <a:xfrm>
            <a:off x="457200" y="6282452"/>
            <a:ext cx="2999143" cy="246221"/>
          </a:xfrm>
          <a:prstGeom prst="rect">
            <a:avLst/>
          </a:prstGeom>
        </p:spPr>
        <p:txBody>
          <a:bodyPr wrap="square">
            <a:spAutoFit/>
          </a:bodyPr>
          <a:lstStyle/>
          <a:p>
            <a:r>
              <a:rPr lang="en-US" sz="1000" b="0" i="0" kern="1200" dirty="0" smtClean="0">
                <a:solidFill>
                  <a:schemeClr val="bg1">
                    <a:alpha val="46000"/>
                  </a:schemeClr>
                </a:solidFill>
                <a:latin typeface="Palatino"/>
                <a:ea typeface="+mn-ea"/>
                <a:cs typeface="Palatino"/>
              </a:rPr>
              <a:t>© 2015</a:t>
            </a:r>
            <a:r>
              <a:rPr lang="en-US" sz="1000" b="0" i="0" kern="1200" baseline="0" dirty="0" smtClean="0">
                <a:solidFill>
                  <a:schemeClr val="bg1">
                    <a:alpha val="46000"/>
                  </a:schemeClr>
                </a:solidFill>
                <a:latin typeface="Palatino"/>
                <a:ea typeface="+mn-ea"/>
                <a:cs typeface="Palatino"/>
              </a:rPr>
              <a:t> 4ourth Mobile</a:t>
            </a:r>
            <a:endParaRPr lang="en-US" sz="1000" b="0" i="1" kern="1200" dirty="0" smtClean="0">
              <a:solidFill>
                <a:schemeClr val="bg1">
                  <a:alpha val="46000"/>
                </a:schemeClr>
              </a:solidFill>
              <a:latin typeface="Palatino"/>
              <a:ea typeface="+mn-ea"/>
              <a:cs typeface="Palatino"/>
            </a:endParaRPr>
          </a:p>
        </p:txBody>
      </p:sp>
      <p:sp>
        <p:nvSpPr>
          <p:cNvPr id="10" name="Rectangle 9"/>
          <p:cNvSpPr/>
          <p:nvPr userDrawn="1"/>
        </p:nvSpPr>
        <p:spPr>
          <a:xfrm>
            <a:off x="7659025" y="174109"/>
            <a:ext cx="1365253" cy="646331"/>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a:p>
            <a:r>
              <a:rPr lang="en-US" sz="1800" b="0" i="0" kern="1200" dirty="0" smtClean="0">
                <a:solidFill>
                  <a:schemeClr val="bg1">
                    <a:alpha val="46000"/>
                  </a:schemeClr>
                </a:solidFill>
                <a:latin typeface="Palatino"/>
                <a:ea typeface="+mn-ea"/>
                <a:cs typeface="Palatino"/>
              </a:rPr>
              <a:t>4ourth.com</a:t>
            </a:r>
          </a:p>
        </p:txBody>
      </p:sp>
      <p:sp>
        <p:nvSpPr>
          <p:cNvPr id="11" name="Rectangle 10"/>
          <p:cNvSpPr/>
          <p:nvPr userDrawn="1"/>
        </p:nvSpPr>
        <p:spPr>
          <a:xfrm>
            <a:off x="155250" y="170087"/>
            <a:ext cx="6996664" cy="646331"/>
          </a:xfrm>
          <a:prstGeom prst="rect">
            <a:avLst/>
          </a:prstGeom>
          <a:noFill/>
        </p:spPr>
        <p:txBody>
          <a:bodyPr wrap="square">
            <a:spAutoFit/>
          </a:bodyPr>
          <a:lstStyle/>
          <a:p>
            <a:r>
              <a:rPr lang="en-US" sz="1800" b="1" i="0" kern="1200" dirty="0" smtClean="0">
                <a:solidFill>
                  <a:schemeClr val="bg1">
                    <a:alpha val="89000"/>
                  </a:schemeClr>
                </a:solidFill>
                <a:latin typeface="Palatino"/>
                <a:ea typeface="+mn-ea"/>
                <a:cs typeface="Palatino"/>
              </a:rPr>
              <a:t>Designing Products for Everyone</a:t>
            </a:r>
          </a:p>
          <a:p>
            <a:r>
              <a:rPr lang="en-US" sz="1800" b="0" i="0" kern="1200" dirty="0" smtClean="0">
                <a:solidFill>
                  <a:schemeClr val="bg1">
                    <a:alpha val="89000"/>
                  </a:schemeClr>
                </a:solidFill>
                <a:latin typeface="Palatino"/>
                <a:ea typeface="+mn-ea"/>
                <a:cs typeface="Palatino"/>
              </a:rPr>
              <a:t>Digital accessibility in public accommodations</a:t>
            </a:r>
          </a:p>
        </p:txBody>
      </p:sp>
    </p:spTree>
    <p:extLst>
      <p:ext uri="{BB962C8B-B14F-4D97-AF65-F5344CB8AC3E}">
        <p14:creationId xmlns:p14="http://schemas.microsoft.com/office/powerpoint/2010/main" val="182892669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hf hdr="0" ftr="0" dt="0"/>
  <p:txStyles>
    <p:titleStyle>
      <a:lvl1pPr algn="l" defTabSz="457200" rtl="0" eaLnBrk="1" latinLnBrk="0" hangingPunct="1">
        <a:spcBef>
          <a:spcPct val="0"/>
        </a:spcBef>
        <a:buNone/>
        <a:defRPr sz="4200" kern="1200">
          <a:solidFill>
            <a:schemeClr val="tx1"/>
          </a:solidFill>
          <a:latin typeface="Palatino Linotype"/>
          <a:ea typeface="+mj-ea"/>
          <a:cs typeface="Palatino Linotype"/>
        </a:defRPr>
      </a:lvl1pPr>
    </p:titleStyle>
    <p:body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0.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4.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1.xml"/><Relationship Id="rId5" Type="http://schemas.openxmlformats.org/officeDocument/2006/relationships/image" Target="../media/image14.png"/><Relationship Id="rId6" Type="http://schemas.openxmlformats.org/officeDocument/2006/relationships/image" Target="../media/image4.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2.xml"/><Relationship Id="rId5" Type="http://schemas.openxmlformats.org/officeDocument/2006/relationships/image" Target="../media/image15.png"/><Relationship Id="rId6" Type="http://schemas.openxmlformats.org/officeDocument/2006/relationships/image" Target="../media/image4.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3.xml"/><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4.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16.png"/><Relationship Id="rId6" Type="http://schemas.openxmlformats.org/officeDocument/2006/relationships/image" Target="../media/image4.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5.xml"/><Relationship Id="rId5" Type="http://schemas.openxmlformats.org/officeDocument/2006/relationships/image" Target="../media/image17.png"/><Relationship Id="rId6" Type="http://schemas.openxmlformats.org/officeDocument/2006/relationships/image" Target="../media/image4.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6.xml"/><Relationship Id="rId5" Type="http://schemas.openxmlformats.org/officeDocument/2006/relationships/image" Target="../media/image18.png"/><Relationship Id="rId6" Type="http://schemas.openxmlformats.org/officeDocument/2006/relationships/image" Target="../media/image4.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19.png"/><Relationship Id="rId6" Type="http://schemas.openxmlformats.org/officeDocument/2006/relationships/image" Target="../media/image4.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8.xml"/><Relationship Id="rId5" Type="http://schemas.openxmlformats.org/officeDocument/2006/relationships/image" Target="../media/image4.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0.xml"/><Relationship Id="rId5" Type="http://schemas.openxmlformats.org/officeDocument/2006/relationships/image" Target="../media/image4.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1.xml"/><Relationship Id="rId5" Type="http://schemas.openxmlformats.org/officeDocument/2006/relationships/image" Target="../media/image20.png"/><Relationship Id="rId6" Type="http://schemas.openxmlformats.org/officeDocument/2006/relationships/image" Target="../media/image4.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2.xml"/><Relationship Id="rId5" Type="http://schemas.openxmlformats.org/officeDocument/2006/relationships/image" Target="../media/image4.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3.xml"/><Relationship Id="rId5" Type="http://schemas.openxmlformats.org/officeDocument/2006/relationships/image" Target="../media/image4.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4.xml"/><Relationship Id="rId5" Type="http://schemas.openxmlformats.org/officeDocument/2006/relationships/image" Target="../media/image4.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5.xml"/><Relationship Id="rId5" Type="http://schemas.openxmlformats.org/officeDocument/2006/relationships/image" Target="../media/image4.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6.xml"/><Relationship Id="rId5" Type="http://schemas.openxmlformats.org/officeDocument/2006/relationships/image" Target="../media/image21.png"/><Relationship Id="rId6" Type="http://schemas.openxmlformats.org/officeDocument/2006/relationships/image" Target="../media/image4.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7.xml"/><Relationship Id="rId5" Type="http://schemas.openxmlformats.org/officeDocument/2006/relationships/image" Target="../media/image22.png"/><Relationship Id="rId6" Type="http://schemas.openxmlformats.org/officeDocument/2006/relationships/image" Target="../media/image4.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8.xml"/><Relationship Id="rId5" Type="http://schemas.openxmlformats.org/officeDocument/2006/relationships/image" Target="../media/image23.png"/><Relationship Id="rId6" Type="http://schemas.openxmlformats.org/officeDocument/2006/relationships/image" Target="../media/image4.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9.xml"/><Relationship Id="rId5" Type="http://schemas.openxmlformats.org/officeDocument/2006/relationships/image" Target="../media/image24.jpg"/><Relationship Id="rId6" Type="http://schemas.openxmlformats.org/officeDocument/2006/relationships/image" Target="../media/image4.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0.xml"/><Relationship Id="rId5" Type="http://schemas.openxmlformats.org/officeDocument/2006/relationships/image" Target="../media/image25.png"/><Relationship Id="rId6" Type="http://schemas.openxmlformats.org/officeDocument/2006/relationships/image" Target="../media/image4.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1.xml"/><Relationship Id="rId5" Type="http://schemas.openxmlformats.org/officeDocument/2006/relationships/image" Target="../media/image4.png"/><Relationship Id="rId6" Type="http://schemas.openxmlformats.org/officeDocument/2006/relationships/image" Target="../media/image26.tiff"/><Relationship Id="rId1" Type="http://schemas.microsoft.com/office/2007/relationships/media" Target="../media/media30.m4a"/><Relationship Id="rId2" Type="http://schemas.openxmlformats.org/officeDocument/2006/relationships/audio" Target="../media/media30.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2.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31.m4a"/><Relationship Id="rId2" Type="http://schemas.openxmlformats.org/officeDocument/2006/relationships/audio" Target="../media/media31.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3.xml"/><Relationship Id="rId5" Type="http://schemas.openxmlformats.org/officeDocument/2006/relationships/image" Target="../media/image27.png"/><Relationship Id="rId6" Type="http://schemas.openxmlformats.org/officeDocument/2006/relationships/image" Target="../media/image4.png"/><Relationship Id="rId1" Type="http://schemas.microsoft.com/office/2007/relationships/media" Target="../media/media32.m4a"/><Relationship Id="rId2" Type="http://schemas.openxmlformats.org/officeDocument/2006/relationships/audio" Target="../media/media32.m4a"/></Relationships>
</file>

<file path=ppt/slides/_rels/slide34.xml.rels><?xml version="1.0" encoding="UTF-8" standalone="yes"?>
<Relationships xmlns="http://schemas.openxmlformats.org/package/2006/relationships"><Relationship Id="rId3" Type="http://schemas.microsoft.com/office/2007/relationships/media" Target="../media/media34.m4a"/><Relationship Id="rId4" Type="http://schemas.openxmlformats.org/officeDocument/2006/relationships/audio" Target="../media/media34.m4a"/><Relationship Id="rId5" Type="http://schemas.openxmlformats.org/officeDocument/2006/relationships/slideLayout" Target="../slideLayouts/slideLayout3.xml"/><Relationship Id="rId6" Type="http://schemas.openxmlformats.org/officeDocument/2006/relationships/notesSlide" Target="../notesSlides/notesSlide34.xml"/><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4.png"/><Relationship Id="rId1" Type="http://schemas.microsoft.com/office/2007/relationships/media" Target="../media/media33.mp4"/><Relationship Id="rId2" Type="http://schemas.openxmlformats.org/officeDocument/2006/relationships/video" Target="../media/media33.mp4"/></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5.xml"/><Relationship Id="rId5" Type="http://schemas.openxmlformats.org/officeDocument/2006/relationships/image" Target="../media/image28.png"/><Relationship Id="rId6" Type="http://schemas.openxmlformats.org/officeDocument/2006/relationships/image" Target="../media/image29.png"/><Relationship Id="rId1" Type="http://schemas.microsoft.com/office/2007/relationships/media" Target="../media/media33.mp4"/><Relationship Id="rId2" Type="http://schemas.openxmlformats.org/officeDocument/2006/relationships/video" Target="../media/media33.mp4"/></Relationships>
</file>

<file path=ppt/slides/_rels/slide36.xml.rels><?xml version="1.0" encoding="UTF-8" standalone="yes"?>
<Relationships xmlns="http://schemas.openxmlformats.org/package/2006/relationships"><Relationship Id="rId3" Type="http://schemas.microsoft.com/office/2007/relationships/media" Target="../media/media35.m4a"/><Relationship Id="rId4" Type="http://schemas.openxmlformats.org/officeDocument/2006/relationships/audio" Target="../media/media35.m4a"/><Relationship Id="rId5" Type="http://schemas.openxmlformats.org/officeDocument/2006/relationships/slideLayout" Target="../slideLayouts/slideLayout3.xml"/><Relationship Id="rId6" Type="http://schemas.openxmlformats.org/officeDocument/2006/relationships/notesSlide" Target="../notesSlides/notesSlide36.xml"/><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4.png"/><Relationship Id="rId1" Type="http://schemas.microsoft.com/office/2007/relationships/media" Target="../media/media33.mp4"/><Relationship Id="rId2" Type="http://schemas.openxmlformats.org/officeDocument/2006/relationships/video" Target="../media/media33.mp4"/></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7.xml"/><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32.png"/><Relationship Id="rId9" Type="http://schemas.openxmlformats.org/officeDocument/2006/relationships/image" Target="../media/image4.png"/><Relationship Id="rId1" Type="http://schemas.microsoft.com/office/2007/relationships/media" Target="../media/media36.m4a"/><Relationship Id="rId2" Type="http://schemas.openxmlformats.org/officeDocument/2006/relationships/audio" Target="../media/media36.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8.xml"/><Relationship Id="rId5" Type="http://schemas.openxmlformats.org/officeDocument/2006/relationships/image" Target="../media/image33.png"/><Relationship Id="rId6" Type="http://schemas.openxmlformats.org/officeDocument/2006/relationships/image" Target="../media/image4.png"/><Relationship Id="rId1" Type="http://schemas.microsoft.com/office/2007/relationships/media" Target="../media/media37.m4a"/><Relationship Id="rId2" Type="http://schemas.openxmlformats.org/officeDocument/2006/relationships/audio" Target="../media/media37.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9.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38.m4a"/><Relationship Id="rId2" Type="http://schemas.openxmlformats.org/officeDocument/2006/relationships/audio" Target="../media/media38.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6.png"/><Relationship Id="rId6" Type="http://schemas.openxmlformats.org/officeDocument/2006/relationships/image" Target="../media/image4.png"/><Relationship Id="rId1" Type="http://schemas.microsoft.com/office/2007/relationships/media" Target="../media/media4.m4a"/><Relationship Id="rId2" Type="http://schemas.openxmlformats.org/officeDocument/2006/relationships/audio" Target="../media/media4.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0.xml"/><Relationship Id="rId5" Type="http://schemas.openxmlformats.org/officeDocument/2006/relationships/image" Target="../media/image34.png"/><Relationship Id="rId6" Type="http://schemas.openxmlformats.org/officeDocument/2006/relationships/image" Target="../media/image4.png"/><Relationship Id="rId1" Type="http://schemas.microsoft.com/office/2007/relationships/media" Target="../media/media39.m4a"/><Relationship Id="rId2" Type="http://schemas.openxmlformats.org/officeDocument/2006/relationships/audio" Target="../media/media39.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1.xml"/><Relationship Id="rId5" Type="http://schemas.openxmlformats.org/officeDocument/2006/relationships/image" Target="../media/image4.png"/><Relationship Id="rId1" Type="http://schemas.microsoft.com/office/2007/relationships/media" Target="../media/media40.m4a"/><Relationship Id="rId2" Type="http://schemas.openxmlformats.org/officeDocument/2006/relationships/audio" Target="../media/media40.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2.xml"/><Relationship Id="rId5" Type="http://schemas.openxmlformats.org/officeDocument/2006/relationships/image" Target="../media/image4.png"/><Relationship Id="rId1" Type="http://schemas.microsoft.com/office/2007/relationships/media" Target="../media/media41.m4a"/><Relationship Id="rId2" Type="http://schemas.openxmlformats.org/officeDocument/2006/relationships/audio" Target="../media/media41.m4a"/></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3.xml"/><Relationship Id="rId5" Type="http://schemas.openxmlformats.org/officeDocument/2006/relationships/image" Target="../media/image4.png"/><Relationship Id="rId1" Type="http://schemas.microsoft.com/office/2007/relationships/media" Target="../media/media42.m4a"/><Relationship Id="rId2" Type="http://schemas.openxmlformats.org/officeDocument/2006/relationships/audio" Target="../media/media42.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4.xml"/><Relationship Id="rId5" Type="http://schemas.openxmlformats.org/officeDocument/2006/relationships/image" Target="../media/image35.png"/><Relationship Id="rId6" Type="http://schemas.openxmlformats.org/officeDocument/2006/relationships/image" Target="../media/image4.png"/><Relationship Id="rId1" Type="http://schemas.microsoft.com/office/2007/relationships/media" Target="../media/media43.m4a"/><Relationship Id="rId2" Type="http://schemas.openxmlformats.org/officeDocument/2006/relationships/audio" Target="../media/media43.m4a"/></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5.xml"/><Relationship Id="rId5" Type="http://schemas.openxmlformats.org/officeDocument/2006/relationships/image" Target="../media/image36.png"/><Relationship Id="rId6" Type="http://schemas.openxmlformats.org/officeDocument/2006/relationships/image" Target="../media/image4.png"/><Relationship Id="rId1" Type="http://schemas.microsoft.com/office/2007/relationships/media" Target="../media/media44.m4a"/><Relationship Id="rId2" Type="http://schemas.openxmlformats.org/officeDocument/2006/relationships/audio" Target="../media/media44.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6.xml"/><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4.png"/><Relationship Id="rId1" Type="http://schemas.microsoft.com/office/2007/relationships/media" Target="../media/media45.m4a"/><Relationship Id="rId2" Type="http://schemas.openxmlformats.org/officeDocument/2006/relationships/audio" Target="../media/media45.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7.xml"/><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png"/><Relationship Id="rId1" Type="http://schemas.microsoft.com/office/2007/relationships/media" Target="../media/media46.m4a"/><Relationship Id="rId2" Type="http://schemas.openxmlformats.org/officeDocument/2006/relationships/audio" Target="../media/media46.m4a"/></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8.xml"/><Relationship Id="rId5" Type="http://schemas.openxmlformats.org/officeDocument/2006/relationships/image" Target="../media/image40.png"/><Relationship Id="rId6" Type="http://schemas.openxmlformats.org/officeDocument/2006/relationships/image" Target="../media/image4.png"/><Relationship Id="rId1" Type="http://schemas.microsoft.com/office/2007/relationships/media" Target="../media/media47.m4a"/><Relationship Id="rId2" Type="http://schemas.openxmlformats.org/officeDocument/2006/relationships/audio" Target="../media/media47.m4a"/></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9.xml"/><Relationship Id="rId5" Type="http://schemas.openxmlformats.org/officeDocument/2006/relationships/image" Target="../media/image41.png"/><Relationship Id="rId6" Type="http://schemas.openxmlformats.org/officeDocument/2006/relationships/image" Target="../media/image4.png"/><Relationship Id="rId1" Type="http://schemas.microsoft.com/office/2007/relationships/media" Target="../media/media48.m4a"/><Relationship Id="rId2" Type="http://schemas.openxmlformats.org/officeDocument/2006/relationships/audio" Target="../media/media48.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7.jpg"/><Relationship Id="rId6"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0.xml"/><Relationship Id="rId5" Type="http://schemas.openxmlformats.org/officeDocument/2006/relationships/image" Target="../media/image4.png"/><Relationship Id="rId1" Type="http://schemas.microsoft.com/office/2007/relationships/media" Target="../media/media49.m4a"/><Relationship Id="rId2" Type="http://schemas.openxmlformats.org/officeDocument/2006/relationships/audio" Target="../media/media49.m4a"/></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1.xml"/><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png"/><Relationship Id="rId1" Type="http://schemas.microsoft.com/office/2007/relationships/media" Target="../media/media50.m4a"/><Relationship Id="rId2" Type="http://schemas.openxmlformats.org/officeDocument/2006/relationships/audio" Target="../media/media50.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2.xml"/><Relationship Id="rId5" Type="http://schemas.openxmlformats.org/officeDocument/2006/relationships/image" Target="../media/image44.png"/><Relationship Id="rId6" Type="http://schemas.openxmlformats.org/officeDocument/2006/relationships/image" Target="../media/image4.png"/><Relationship Id="rId1" Type="http://schemas.microsoft.com/office/2007/relationships/media" Target="../media/media51.m4a"/><Relationship Id="rId2" Type="http://schemas.openxmlformats.org/officeDocument/2006/relationships/audio" Target="../media/media51.m4a"/></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3.xml"/><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png"/><Relationship Id="rId1" Type="http://schemas.microsoft.com/office/2007/relationships/media" Target="../media/media52.m4a"/><Relationship Id="rId2" Type="http://schemas.openxmlformats.org/officeDocument/2006/relationships/audio" Target="../media/media52.m4a"/></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4.xml"/><Relationship Id="rId5" Type="http://schemas.openxmlformats.org/officeDocument/2006/relationships/image" Target="../media/image49.png"/><Relationship Id="rId6" Type="http://schemas.openxmlformats.org/officeDocument/2006/relationships/image" Target="../media/image4.png"/><Relationship Id="rId1" Type="http://schemas.microsoft.com/office/2007/relationships/media" Target="../media/media53.m4a"/><Relationship Id="rId2" Type="http://schemas.openxmlformats.org/officeDocument/2006/relationships/audio" Target="../media/media53.m4a"/></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5.xml"/><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28.png"/><Relationship Id="rId8" Type="http://schemas.openxmlformats.org/officeDocument/2006/relationships/image" Target="../media/image4.png"/><Relationship Id="rId1" Type="http://schemas.microsoft.com/office/2007/relationships/media" Target="../media/media54.m4a"/><Relationship Id="rId2" Type="http://schemas.openxmlformats.org/officeDocument/2006/relationships/audio" Target="../media/media54.m4a"/></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6.xml"/><Relationship Id="rId5" Type="http://schemas.openxmlformats.org/officeDocument/2006/relationships/image" Target="../media/image52.png"/><Relationship Id="rId6" Type="http://schemas.openxmlformats.org/officeDocument/2006/relationships/image" Target="../media/image4.png"/><Relationship Id="rId1" Type="http://schemas.microsoft.com/office/2007/relationships/media" Target="../media/media55.m4a"/><Relationship Id="rId2" Type="http://schemas.openxmlformats.org/officeDocument/2006/relationships/audio" Target="../media/media55.m4a"/></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7.xml"/><Relationship Id="rId5" Type="http://schemas.openxmlformats.org/officeDocument/2006/relationships/image" Target="../media/image53.tiff"/><Relationship Id="rId6" Type="http://schemas.openxmlformats.org/officeDocument/2006/relationships/image" Target="../media/image4.png"/><Relationship Id="rId1" Type="http://schemas.microsoft.com/office/2007/relationships/media" Target="../media/media56.m4a"/><Relationship Id="rId2" Type="http://schemas.openxmlformats.org/officeDocument/2006/relationships/audio" Target="../media/media56.m4a"/></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8.xml"/><Relationship Id="rId5" Type="http://schemas.openxmlformats.org/officeDocument/2006/relationships/image" Target="../media/image53.tiff"/><Relationship Id="rId6" Type="http://schemas.openxmlformats.org/officeDocument/2006/relationships/image" Target="../media/image4.png"/><Relationship Id="rId1" Type="http://schemas.microsoft.com/office/2007/relationships/media" Target="../media/media57.m4a"/><Relationship Id="rId2" Type="http://schemas.openxmlformats.org/officeDocument/2006/relationships/audio" Target="../media/media57.m4a"/></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9.xml"/><Relationship Id="rId5" Type="http://schemas.openxmlformats.org/officeDocument/2006/relationships/image" Target="../media/image54.png"/><Relationship Id="rId6" Type="http://schemas.openxmlformats.org/officeDocument/2006/relationships/image" Target="../media/image32.png"/><Relationship Id="rId7" Type="http://schemas.openxmlformats.org/officeDocument/2006/relationships/image" Target="../media/image4.png"/><Relationship Id="rId1" Type="http://schemas.microsoft.com/office/2007/relationships/media" Target="../media/media58.m4a"/><Relationship Id="rId2" Type="http://schemas.openxmlformats.org/officeDocument/2006/relationships/audio" Target="../media/media58.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8.jpg"/><Relationship Id="rId6" Type="http://schemas.openxmlformats.org/officeDocument/2006/relationships/image" Target="../media/image4.png"/><Relationship Id="rId1" Type="http://schemas.microsoft.com/office/2007/relationships/media" Target="../media/media6.m4a"/><Relationship Id="rId2" Type="http://schemas.openxmlformats.org/officeDocument/2006/relationships/audio" Target="../media/media6.m4a"/></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0.xml"/><Relationship Id="rId5" Type="http://schemas.openxmlformats.org/officeDocument/2006/relationships/image" Target="../media/image4.png"/><Relationship Id="rId6" Type="http://schemas.openxmlformats.org/officeDocument/2006/relationships/image" Target="../media/image55.tiff"/><Relationship Id="rId1" Type="http://schemas.microsoft.com/office/2007/relationships/media" Target="../media/media58.m4a"/><Relationship Id="rId2" Type="http://schemas.openxmlformats.org/officeDocument/2006/relationships/audio" Target="../media/media58.m4a"/></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1.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59.m4a"/><Relationship Id="rId2" Type="http://schemas.openxmlformats.org/officeDocument/2006/relationships/audio" Target="../media/media59.m4a"/></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2.xml"/><Relationship Id="rId5" Type="http://schemas.openxmlformats.org/officeDocument/2006/relationships/image" Target="../media/image56.jpg"/><Relationship Id="rId6" Type="http://schemas.openxmlformats.org/officeDocument/2006/relationships/image" Target="../media/image4.png"/><Relationship Id="rId1" Type="http://schemas.microsoft.com/office/2007/relationships/media" Target="../media/media60.m4a"/><Relationship Id="rId2" Type="http://schemas.openxmlformats.org/officeDocument/2006/relationships/audio" Target="../media/media60.m4a"/></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3.xml"/><Relationship Id="rId5" Type="http://schemas.openxmlformats.org/officeDocument/2006/relationships/image" Target="../media/image57.JPG"/><Relationship Id="rId6" Type="http://schemas.openxmlformats.org/officeDocument/2006/relationships/image" Target="../media/image4.png"/><Relationship Id="rId1" Type="http://schemas.microsoft.com/office/2007/relationships/media" Target="../media/media61.m4a"/><Relationship Id="rId2" Type="http://schemas.openxmlformats.org/officeDocument/2006/relationships/audio" Target="../media/media61.m4a"/></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4.xml"/><Relationship Id="rId5" Type="http://schemas.openxmlformats.org/officeDocument/2006/relationships/image" Target="../media/image4.png"/><Relationship Id="rId1" Type="http://schemas.microsoft.com/office/2007/relationships/media" Target="../media/media62.m4a"/><Relationship Id="rId2" Type="http://schemas.openxmlformats.org/officeDocument/2006/relationships/audio" Target="../media/media62.m4a"/></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5.xml"/><Relationship Id="rId5" Type="http://schemas.openxmlformats.org/officeDocument/2006/relationships/image" Target="../media/image58.png"/><Relationship Id="rId6" Type="http://schemas.openxmlformats.org/officeDocument/2006/relationships/image" Target="../media/image4.png"/><Relationship Id="rId1" Type="http://schemas.microsoft.com/office/2007/relationships/media" Target="../media/media63.m4a"/><Relationship Id="rId2" Type="http://schemas.openxmlformats.org/officeDocument/2006/relationships/audio" Target="../media/media63.m4a"/></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6.xml"/><Relationship Id="rId5" Type="http://schemas.openxmlformats.org/officeDocument/2006/relationships/image" Target="../media/image59.png"/><Relationship Id="rId6" Type="http://schemas.openxmlformats.org/officeDocument/2006/relationships/image" Target="../media/image4.png"/><Relationship Id="rId1" Type="http://schemas.microsoft.com/office/2007/relationships/media" Target="../media/media64.m4a"/><Relationship Id="rId2" Type="http://schemas.openxmlformats.org/officeDocument/2006/relationships/audio" Target="../media/media64.m4a"/></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7.xml"/><Relationship Id="rId5" Type="http://schemas.openxmlformats.org/officeDocument/2006/relationships/image" Target="../media/image60.png"/><Relationship Id="rId6" Type="http://schemas.openxmlformats.org/officeDocument/2006/relationships/image" Target="../media/image4.png"/><Relationship Id="rId1" Type="http://schemas.microsoft.com/office/2007/relationships/media" Target="../media/media65.m4a"/><Relationship Id="rId2" Type="http://schemas.openxmlformats.org/officeDocument/2006/relationships/audio" Target="../media/media65.m4a"/></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8.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66.m4a"/><Relationship Id="rId2" Type="http://schemas.openxmlformats.org/officeDocument/2006/relationships/audio" Target="../media/media66.m4a"/></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9.xml"/><Relationship Id="rId5" Type="http://schemas.openxmlformats.org/officeDocument/2006/relationships/image" Target="../media/image61.emf"/><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4.png"/><Relationship Id="rId1" Type="http://schemas.microsoft.com/office/2007/relationships/media" Target="../media/media67.m4a"/><Relationship Id="rId2" Type="http://schemas.openxmlformats.org/officeDocument/2006/relationships/audio" Target="../media/media67.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9.png"/><Relationship Id="rId6" Type="http://schemas.openxmlformats.org/officeDocument/2006/relationships/image" Target="../media/image4.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0.png"/><Relationship Id="rId6"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2106706" y="2584824"/>
            <a:ext cx="184666" cy="369332"/>
          </a:xfrm>
          <a:prstGeom prst="rect">
            <a:avLst/>
          </a:prstGeom>
          <a:noFill/>
        </p:spPr>
        <p:txBody>
          <a:bodyPr wrap="none" rtlCol="0">
            <a:spAutoFit/>
          </a:bodyPr>
          <a:lstStyle/>
          <a:p>
            <a:endParaRPr lang="en-US" dirty="0"/>
          </a:p>
        </p:txBody>
      </p:sp>
      <p:sp>
        <p:nvSpPr>
          <p:cNvPr id="6" name="TextBox 5"/>
          <p:cNvSpPr txBox="1"/>
          <p:nvPr/>
        </p:nvSpPr>
        <p:spPr>
          <a:xfrm>
            <a:off x="9915328" y="5584081"/>
            <a:ext cx="184666" cy="369332"/>
          </a:xfrm>
          <a:prstGeom prst="rect">
            <a:avLst/>
          </a:prstGeom>
          <a:noFill/>
        </p:spPr>
        <p:txBody>
          <a:bodyPr wrap="none" rtlCol="0">
            <a:spAutoFit/>
          </a:bodyPr>
          <a:lstStyle/>
          <a:p>
            <a:endParaRPr lang="en-US"/>
          </a:p>
        </p:txBody>
      </p:sp>
      <p:sp>
        <p:nvSpPr>
          <p:cNvPr id="9" name="Title 1"/>
          <p:cNvSpPr txBox="1">
            <a:spLocks/>
          </p:cNvSpPr>
          <p:nvPr/>
        </p:nvSpPr>
        <p:spPr>
          <a:xfrm>
            <a:off x="685801" y="1584892"/>
            <a:ext cx="7887112" cy="2415611"/>
          </a:xfrm>
          <a:prstGeom prst="rect">
            <a:avLst/>
          </a:prstGeom>
          <a:effectLst>
            <a:glow rad="63500">
              <a:schemeClr val="bg1">
                <a:alpha val="40000"/>
              </a:schemeClr>
            </a:glow>
          </a:effectLst>
        </p:spPr>
        <p:txBody>
          <a:bodyPr vert="horz" lIns="91440" tIns="45720" rIns="91440" bIns="45720" rtlCol="0" anchor="ctr">
            <a:noAutofit/>
          </a:bodyPr>
          <a:lstStyle>
            <a:lvl1pPr algn="l" defTabSz="457200" rtl="0" eaLnBrk="1" latinLnBrk="0" hangingPunct="1">
              <a:spcBef>
                <a:spcPct val="0"/>
              </a:spcBef>
              <a:buNone/>
              <a:defRPr sz="4200" kern="1200">
                <a:solidFill>
                  <a:schemeClr val="tx1"/>
                </a:solidFill>
                <a:latin typeface="Palatino Linotype"/>
                <a:ea typeface="+mj-ea"/>
                <a:cs typeface="Palatino Linotype"/>
              </a:defRPr>
            </a:lvl1pPr>
          </a:lstStyle>
          <a:p>
            <a:r>
              <a:rPr lang="en-US" sz="2000" dirty="0" smtClean="0">
                <a:solidFill>
                  <a:srgbClr val="FFFFFF"/>
                </a:solidFill>
              </a:rPr>
              <a:t>The guide to</a:t>
            </a:r>
            <a:r>
              <a:rPr lang="en-US" sz="1600" dirty="0" smtClean="0">
                <a:solidFill>
                  <a:srgbClr val="FFFFFF"/>
                </a:solidFill>
              </a:rPr>
              <a:t/>
            </a:r>
            <a:br>
              <a:rPr lang="en-US" sz="1600" dirty="0" smtClean="0">
                <a:solidFill>
                  <a:srgbClr val="FFFFFF"/>
                </a:solidFill>
              </a:rPr>
            </a:br>
            <a:r>
              <a:rPr lang="en-US" sz="4800" dirty="0">
                <a:solidFill>
                  <a:srgbClr val="FFFFFF"/>
                </a:solidFill>
              </a:rPr>
              <a:t>Designing </a:t>
            </a:r>
            <a:r>
              <a:rPr lang="en-US" sz="4800" dirty="0" smtClean="0">
                <a:solidFill>
                  <a:srgbClr val="FFFFFF"/>
                </a:solidFill>
              </a:rPr>
              <a:t>Products</a:t>
            </a:r>
          </a:p>
          <a:p>
            <a:r>
              <a:rPr lang="en-US" sz="4800" dirty="0" smtClean="0">
                <a:solidFill>
                  <a:srgbClr val="FFFFFF"/>
                </a:solidFill>
              </a:rPr>
              <a:t>for Everyone</a:t>
            </a:r>
            <a:br>
              <a:rPr lang="en-US" sz="4800" dirty="0" smtClean="0">
                <a:solidFill>
                  <a:srgbClr val="FFFFFF"/>
                </a:solidFill>
              </a:rPr>
            </a:br>
            <a:r>
              <a:rPr lang="en-US" sz="3200" i="1" dirty="0" smtClean="0">
                <a:solidFill>
                  <a:schemeClr val="bg1"/>
                </a:solidFill>
              </a:rPr>
              <a:t>Digital </a:t>
            </a:r>
            <a:r>
              <a:rPr lang="en-US" sz="3200" i="1" dirty="0">
                <a:solidFill>
                  <a:schemeClr val="bg1"/>
                </a:solidFill>
              </a:rPr>
              <a:t>accessibility in public </a:t>
            </a:r>
            <a:r>
              <a:rPr lang="en-US" sz="3200" i="1" dirty="0" smtClean="0">
                <a:solidFill>
                  <a:schemeClr val="bg1"/>
                </a:solidFill>
              </a:rPr>
              <a:t>accommodations</a:t>
            </a:r>
            <a:endParaRPr lang="en-US" sz="3200" dirty="0">
              <a:solidFill>
                <a:srgbClr val="FFFFFF"/>
              </a:solidFill>
            </a:endParaRPr>
          </a:p>
        </p:txBody>
      </p:sp>
      <p:sp>
        <p:nvSpPr>
          <p:cNvPr id="10" name="Subtitle 2"/>
          <p:cNvSpPr txBox="1">
            <a:spLocks/>
          </p:cNvSpPr>
          <p:nvPr/>
        </p:nvSpPr>
        <p:spPr>
          <a:xfrm>
            <a:off x="685801" y="5031631"/>
            <a:ext cx="5083581" cy="921782"/>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600" kern="1200">
                <a:solidFill>
                  <a:schemeClr val="bg1"/>
                </a:solidFill>
                <a:latin typeface="Palatino"/>
                <a:ea typeface="+mn-ea"/>
                <a:cs typeface="Palatino"/>
              </a:defRPr>
            </a:lvl1pPr>
            <a:lvl2pPr marL="4572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2pPr>
            <a:lvl3pPr marL="9144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3pPr>
            <a:lvl4pPr marL="13716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4pPr>
            <a:lvl5pPr marL="1828800" indent="0" algn="ctr" defTabSz="457200" rtl="0" eaLnBrk="1" latinLnBrk="0" hangingPunct="1">
              <a:spcBef>
                <a:spcPct val="20000"/>
              </a:spcBef>
              <a:buFont typeface="Arial"/>
              <a:buNone/>
              <a:defRPr sz="3600" kern="1200">
                <a:solidFill>
                  <a:schemeClr val="tx1">
                    <a:tint val="75000"/>
                  </a:schemeClr>
                </a:solidFill>
                <a:latin typeface="Palatino"/>
                <a:ea typeface="+mn-ea"/>
                <a:cs typeface="Palatino"/>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smtClean="0"/>
              <a:t>@shoobe01</a:t>
            </a:r>
          </a:p>
          <a:p>
            <a:r>
              <a:rPr lang="en-US" sz="2000" dirty="0" smtClean="0"/>
              <a:t>4ourth.com</a:t>
            </a:r>
            <a:endParaRPr lang="en-US" i="1"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19002562"/>
      </p:ext>
    </p:extLst>
  </p:cSld>
  <p:clrMapOvr>
    <a:masterClrMapping/>
  </p:clrMapOvr>
  <mc:AlternateContent xmlns:mc="http://schemas.openxmlformats.org/markup-compatibility/2006" xmlns:p14="http://schemas.microsoft.com/office/powerpoint/2010/main">
    <mc:Choice Requires="p14">
      <p:transition p14:dur="400" advTm="16839">
        <p:fade/>
      </p:transition>
    </mc:Choice>
    <mc:Fallback xmlns="">
      <p:transition advTm="168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andicapped-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1222" y="4802735"/>
            <a:ext cx="1375263" cy="1375263"/>
          </a:xfrm>
          <a:prstGeom prst="rect">
            <a:avLst/>
          </a:prstGeom>
        </p:spPr>
      </p:pic>
      <p:pic>
        <p:nvPicPr>
          <p:cNvPr id="3" name="Picture 2" descr="Running-ic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9905" y="4802735"/>
            <a:ext cx="1375263" cy="1375263"/>
          </a:xfrm>
          <a:prstGeom prst="rect">
            <a:avLst/>
          </a:prstGeom>
        </p:spPr>
      </p:pic>
      <p:sp>
        <p:nvSpPr>
          <p:cNvPr id="5" name="Content Placeholder 2"/>
          <p:cNvSpPr txBox="1">
            <a:spLocks/>
          </p:cNvSpPr>
          <p:nvPr/>
        </p:nvSpPr>
        <p:spPr>
          <a:xfrm>
            <a:off x="1119034" y="4312681"/>
            <a:ext cx="3985764" cy="7516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None/>
            </a:pPr>
            <a:r>
              <a:rPr lang="en-US" sz="12000" spc="-1910" dirty="0" smtClean="0">
                <a:solidFill>
                  <a:srgbClr val="F2806C"/>
                </a:solidFill>
                <a:latin typeface="Akzidenz Grotesk BE"/>
                <a:cs typeface="Akzidenz Grotesk BE"/>
              </a:rPr>
              <a:t>12</a:t>
            </a:r>
            <a:r>
              <a:rPr lang="en-US" sz="12000" spc="-1910" dirty="0">
                <a:solidFill>
                  <a:srgbClr val="F2806C"/>
                </a:solidFill>
              </a:rPr>
              <a:t> </a:t>
            </a:r>
            <a:r>
              <a:rPr lang="en-US" sz="12000" spc="-1910" dirty="0" smtClean="0">
                <a:solidFill>
                  <a:srgbClr val="F2806C"/>
                </a:solidFill>
              </a:rPr>
              <a:t>. </a:t>
            </a:r>
            <a:r>
              <a:rPr lang="en-US" sz="12000" spc="-1910" dirty="0" smtClean="0">
                <a:solidFill>
                  <a:srgbClr val="F2806C"/>
                </a:solidFill>
                <a:latin typeface="Akzidenz Grotesk BE"/>
                <a:cs typeface="Akzidenz Grotesk BE"/>
              </a:rPr>
              <a:t>2 </a:t>
            </a:r>
            <a:r>
              <a:rPr lang="en-US" sz="9400" spc="-1910" dirty="0" smtClean="0">
                <a:solidFill>
                  <a:srgbClr val="F2806C"/>
                </a:solidFill>
                <a:latin typeface="Akzidenz Grotesk BE"/>
                <a:cs typeface="Akzidenz Grotesk BE"/>
              </a:rPr>
              <a:t> </a:t>
            </a:r>
            <a:r>
              <a:rPr lang="en-US" sz="2800" spc="-1910" dirty="0" smtClean="0">
                <a:solidFill>
                  <a:srgbClr val="F2806C"/>
                </a:solidFill>
                <a:latin typeface="Akzidenz Grotesk BE"/>
                <a:cs typeface="Akzidenz Grotesk BE"/>
              </a:rPr>
              <a:t>%</a:t>
            </a:r>
          </a:p>
        </p:txBody>
      </p:sp>
      <p:sp>
        <p:nvSpPr>
          <p:cNvPr id="6" name="Content Placeholder 2"/>
          <p:cNvSpPr txBox="1">
            <a:spLocks/>
          </p:cNvSpPr>
          <p:nvPr/>
        </p:nvSpPr>
        <p:spPr>
          <a:xfrm>
            <a:off x="5005666" y="4314181"/>
            <a:ext cx="2696015"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None/>
            </a:pPr>
            <a:r>
              <a:rPr lang="en-US" sz="9400" spc="-1200" dirty="0" smtClean="0">
                <a:solidFill>
                  <a:srgbClr val="F2806C"/>
                </a:solidFill>
                <a:latin typeface="Akzidenz Grotesk BE"/>
                <a:cs typeface="Akzidenz Grotesk BE"/>
              </a:rPr>
              <a:t>7</a:t>
            </a:r>
            <a:r>
              <a:rPr lang="en-US" sz="8800" spc="-1200" dirty="0" smtClean="0">
                <a:solidFill>
                  <a:srgbClr val="F2806C"/>
                </a:solidFill>
              </a:rPr>
              <a:t> </a:t>
            </a:r>
            <a:r>
              <a:rPr lang="en-US" sz="9400" spc="-1200" dirty="0" smtClean="0">
                <a:solidFill>
                  <a:srgbClr val="F2806C"/>
                </a:solidFill>
              </a:rPr>
              <a:t>.</a:t>
            </a:r>
            <a:r>
              <a:rPr lang="en-US" sz="7200" spc="-1200" dirty="0" smtClean="0">
                <a:solidFill>
                  <a:srgbClr val="F2806C"/>
                </a:solidFill>
              </a:rPr>
              <a:t> </a:t>
            </a:r>
            <a:r>
              <a:rPr lang="en-US" sz="9400" spc="-1200" dirty="0" smtClean="0">
                <a:solidFill>
                  <a:srgbClr val="F2806C"/>
                </a:solidFill>
                <a:latin typeface="Akzidenz Grotesk BE"/>
                <a:cs typeface="Akzidenz Grotesk BE"/>
              </a:rPr>
              <a:t>8 </a:t>
            </a:r>
            <a:r>
              <a:rPr lang="en-US" sz="2800" dirty="0" smtClean="0">
                <a:solidFill>
                  <a:srgbClr val="F2806C"/>
                </a:solidFill>
                <a:latin typeface="Akzidenz Grotesk BE"/>
                <a:cs typeface="Akzidenz Grotesk BE"/>
              </a:rPr>
              <a:t>%</a:t>
            </a:r>
          </a:p>
        </p:txBody>
      </p:sp>
      <p:pic>
        <p:nvPicPr>
          <p:cNvPr id="7" name="Picture 6" descr="Small-Busines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7096" y="1100110"/>
            <a:ext cx="2181897" cy="2181897"/>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60642336"/>
      </p:ext>
    </p:extLst>
  </p:cSld>
  <p:clrMapOvr>
    <a:masterClrMapping/>
  </p:clrMapOvr>
  <mc:AlternateContent xmlns:mc="http://schemas.openxmlformats.org/markup-compatibility/2006" xmlns:p14="http://schemas.microsoft.com/office/powerpoint/2010/main">
    <mc:Choice Requires="p14">
      <p:transition p14:dur="400" advTm="25064">
        <p:fade/>
      </p:transition>
    </mc:Choice>
    <mc:Fallback xmlns="">
      <p:transition advTm="25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cb14ff-15_disability_graphi.png"/>
          <p:cNvPicPr>
            <a:picLocks noChangeAspect="1"/>
          </p:cNvPicPr>
          <p:nvPr/>
        </p:nvPicPr>
        <p:blipFill rotWithShape="1">
          <a:blip r:embed="rId5">
            <a:extLst>
              <a:ext uri="{28A0092B-C50C-407E-A947-70E740481C1C}">
                <a14:useLocalDpi xmlns:a14="http://schemas.microsoft.com/office/drawing/2010/main" val="0"/>
              </a:ext>
            </a:extLst>
          </a:blip>
          <a:srcRect l="3016" t="31515" r="18735" b="14533"/>
          <a:stretch/>
        </p:blipFill>
        <p:spPr>
          <a:xfrm>
            <a:off x="1428846" y="1428685"/>
            <a:ext cx="6460335" cy="471629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13449988"/>
      </p:ext>
    </p:extLst>
  </p:cSld>
  <p:clrMapOvr>
    <a:masterClrMapping/>
  </p:clrMapOvr>
  <mc:AlternateContent xmlns:mc="http://schemas.openxmlformats.org/markup-compatibility/2006" xmlns:p14="http://schemas.microsoft.com/office/powerpoint/2010/main">
    <mc:Choice Requires="p14">
      <p:transition p14:dur="400" advTm="23143">
        <p:fade/>
      </p:transition>
    </mc:Choice>
    <mc:Fallback xmlns="">
      <p:transition advTm="231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8448" t="23680" r="9112" b="17382"/>
          <a:stretch/>
        </p:blipFill>
        <p:spPr>
          <a:xfrm>
            <a:off x="0" y="1025722"/>
            <a:ext cx="9144000" cy="6443205"/>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86290226"/>
      </p:ext>
    </p:extLst>
  </p:cSld>
  <p:clrMapOvr>
    <a:masterClrMapping/>
  </p:clrMapOvr>
  <mc:AlternateContent xmlns:mc="http://schemas.openxmlformats.org/markup-compatibility/2006" xmlns:p14="http://schemas.microsoft.com/office/powerpoint/2010/main">
    <mc:Choice Requires="p14">
      <p:transition p14:dur="400" advTm="60023">
        <p:fade/>
      </p:transition>
    </mc:Choice>
    <mc:Fallback xmlns="">
      <p:transition advTm="600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Title-Slide-Lovebird-3.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descr="Lovebird-Alone-Subtitles.png"/>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0" y="24422"/>
            <a:ext cx="9144000" cy="6858000"/>
          </a:xfrm>
          <a:prstGeom prst="rect">
            <a:avLst/>
          </a:prstGeom>
        </p:spPr>
      </p:pic>
      <p:sp>
        <p:nvSpPr>
          <p:cNvPr id="6" name="TextBox 5"/>
          <p:cNvSpPr txBox="1"/>
          <p:nvPr/>
        </p:nvSpPr>
        <p:spPr>
          <a:xfrm>
            <a:off x="0" y="2836465"/>
            <a:ext cx="9144000" cy="861774"/>
          </a:xfrm>
          <a:prstGeom prst="rect">
            <a:avLst/>
          </a:prstGeom>
          <a:noFill/>
        </p:spPr>
        <p:txBody>
          <a:bodyPr wrap="square" rtlCol="0">
            <a:spAutoFit/>
          </a:bodyPr>
          <a:lstStyle/>
          <a:p>
            <a:pPr algn="ctr">
              <a:lnSpc>
                <a:spcPct val="130000"/>
              </a:lnSpc>
            </a:pPr>
            <a:r>
              <a:rPr lang="en-US" sz="4000" dirty="0">
                <a:solidFill>
                  <a:srgbClr val="F2806C"/>
                </a:solidFill>
                <a:latin typeface="Akzidenz Grotesk BE"/>
                <a:cs typeface="Akzidenz Grotesk BE"/>
              </a:rPr>
              <a:t>Providing Access for Everyone</a:t>
            </a:r>
          </a:p>
        </p:txBody>
      </p:sp>
      <p:sp>
        <p:nvSpPr>
          <p:cNvPr id="8" name="Rectangle 7"/>
          <p:cNvSpPr/>
          <p:nvPr/>
        </p:nvSpPr>
        <p:spPr>
          <a:xfrm>
            <a:off x="7659025" y="346173"/>
            <a:ext cx="1365253" cy="305233"/>
          </a:xfrm>
          <a:prstGeom prst="rect">
            <a:avLst/>
          </a:prstGeom>
        </p:spPr>
        <p:txBody>
          <a:bodyPr wrap="square">
            <a:spAutoFit/>
          </a:bodyPr>
          <a:lstStyle/>
          <a:p>
            <a:r>
              <a:rPr lang="en-US" sz="1800" b="0" i="0" kern="1200" dirty="0" smtClean="0">
                <a:solidFill>
                  <a:schemeClr val="bg1">
                    <a:alpha val="46000"/>
                  </a:schemeClr>
                </a:solidFill>
                <a:latin typeface="Palatino"/>
                <a:ea typeface="+mn-ea"/>
                <a:cs typeface="Palatino"/>
              </a:rPr>
              <a:t>@shoobe01</a:t>
            </a:r>
            <a:endParaRPr lang="en-US" sz="1800" b="0" i="0" kern="1200" baseline="0" dirty="0" smtClean="0">
              <a:solidFill>
                <a:schemeClr val="bg1">
                  <a:alpha val="46000"/>
                </a:schemeClr>
              </a:solidFill>
              <a:latin typeface="Palatino"/>
              <a:ea typeface="+mn-ea"/>
              <a:cs typeface="Palatino"/>
            </a:endParaRPr>
          </a:p>
        </p:txBody>
      </p:sp>
      <p:sp>
        <p:nvSpPr>
          <p:cNvPr id="9" name="Rectangle 8"/>
          <p:cNvSpPr/>
          <p:nvPr/>
        </p:nvSpPr>
        <p:spPr>
          <a:xfrm>
            <a:off x="155250" y="342151"/>
            <a:ext cx="5590695" cy="305233"/>
          </a:xfrm>
          <a:prstGeom prst="rect">
            <a:avLst/>
          </a:prstGeom>
        </p:spPr>
        <p:txBody>
          <a:bodyPr wrap="square">
            <a:spAutoFit/>
          </a:bodyPr>
          <a:lstStyle/>
          <a:p>
            <a:r>
              <a:rPr lang="en-US" sz="1800" b="0" i="0" kern="1200" baseline="0" dirty="0" smtClean="0">
                <a:solidFill>
                  <a:schemeClr val="bg1">
                    <a:alpha val="46000"/>
                  </a:schemeClr>
                </a:solidFill>
                <a:latin typeface="Palatino"/>
                <a:ea typeface="+mn-ea"/>
                <a:cs typeface="Palatino"/>
              </a:rPr>
              <a:t>Designing Products for Everyone</a:t>
            </a:r>
            <a:endParaRPr lang="en-US" sz="1800" b="0" i="1" kern="1200" dirty="0" smtClean="0">
              <a:solidFill>
                <a:schemeClr val="bg1">
                  <a:alpha val="46000"/>
                </a:schemeClr>
              </a:solidFill>
              <a:latin typeface="Palatino"/>
              <a:ea typeface="+mn-ea"/>
              <a:cs typeface="Palatino"/>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03693716"/>
      </p:ext>
    </p:extLst>
  </p:cSld>
  <p:clrMapOvr>
    <a:masterClrMapping/>
  </p:clrMapOvr>
  <mc:AlternateContent xmlns:mc="http://schemas.openxmlformats.org/markup-compatibility/2006" xmlns:p14="http://schemas.microsoft.com/office/powerpoint/2010/main">
    <mc:Choice Requires="p14">
      <p:transition p14:dur="400" advTm="11987">
        <p:fade/>
      </p:transition>
    </mc:Choice>
    <mc:Fallback xmlns="">
      <p:transition advTm="119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t="21186" b="31982"/>
          <a:stretch/>
        </p:blipFill>
        <p:spPr>
          <a:xfrm>
            <a:off x="-1" y="1025723"/>
            <a:ext cx="9157354" cy="643109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8696584"/>
      </p:ext>
    </p:extLst>
  </p:cSld>
  <p:clrMapOvr>
    <a:masterClrMapping/>
  </p:clrMapOvr>
  <mc:AlternateContent xmlns:mc="http://schemas.openxmlformats.org/markup-compatibility/2006" xmlns:p14="http://schemas.microsoft.com/office/powerpoint/2010/main">
    <mc:Choice Requires="p14">
      <p:transition p14:dur="400" advTm="27758">
        <p:fade/>
      </p:transition>
    </mc:Choice>
    <mc:Fallback xmlns="">
      <p:transition advTm="277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arrying-bag-accurac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520" y="869295"/>
            <a:ext cx="5120050" cy="7405181"/>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71788275"/>
      </p:ext>
    </p:extLst>
  </p:cSld>
  <p:clrMapOvr>
    <a:masterClrMapping/>
  </p:clrMapOvr>
  <mc:AlternateContent xmlns:mc="http://schemas.openxmlformats.org/markup-compatibility/2006" xmlns:p14="http://schemas.microsoft.com/office/powerpoint/2010/main">
    <mc:Choice Requires="p14">
      <p:transition p14:dur="400" advTm="26462">
        <p:fade/>
      </p:transition>
    </mc:Choice>
    <mc:Fallback xmlns="">
      <p:transition advTm="26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35" y="1233180"/>
            <a:ext cx="6938125" cy="5234126"/>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99627527"/>
      </p:ext>
    </p:extLst>
  </p:cSld>
  <p:clrMapOvr>
    <a:masterClrMapping/>
  </p:clrMapOvr>
  <mc:AlternateContent xmlns:mc="http://schemas.openxmlformats.org/markup-compatibility/2006">
    <mc:Choice xmlns:p14="http://schemas.microsoft.com/office/powerpoint/2010/main" Requires="p14">
      <p:transition p14:dur="400" advTm="20803">
        <p:fade/>
      </p:transition>
    </mc:Choice>
    <mc:Fallback>
      <p:transition advTm="208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1" y="2295421"/>
            <a:ext cx="9141713" cy="2660036"/>
            <a:chOff x="-1" y="2236429"/>
            <a:chExt cx="9901998" cy="2881262"/>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50340"/>
            <a:stretch/>
          </p:blipFill>
          <p:spPr>
            <a:xfrm>
              <a:off x="-1" y="2236429"/>
              <a:ext cx="4950999" cy="2881262"/>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50585" b="-245"/>
            <a:stretch/>
          </p:blipFill>
          <p:spPr>
            <a:xfrm>
              <a:off x="4950998" y="2236429"/>
              <a:ext cx="4950999" cy="2881262"/>
            </a:xfrm>
            <a:prstGeom prst="rect">
              <a:avLst/>
            </a:prstGeom>
          </p:spPr>
        </p:pic>
      </p:gr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4495649"/>
      </p:ext>
    </p:extLst>
  </p:cSld>
  <p:clrMapOvr>
    <a:masterClrMapping/>
  </p:clrMapOvr>
  <mc:AlternateContent xmlns:mc="http://schemas.openxmlformats.org/markup-compatibility/2006">
    <mc:Choice xmlns:p14="http://schemas.microsoft.com/office/powerpoint/2010/main" Requires="p14">
      <p:transition p14:dur="400" advTm="43880">
        <p:fade/>
      </p:transition>
    </mc:Choice>
    <mc:Fallback>
      <p:transition advTm="438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85854" y="2836465"/>
            <a:ext cx="7501468" cy="1661993"/>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Designing for disability makes everyone’s experience better.</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09827859"/>
      </p:ext>
    </p:extLst>
  </p:cSld>
  <p:clrMapOvr>
    <a:masterClrMapping/>
  </p:clrMapOvr>
  <mc:AlternateContent xmlns:mc="http://schemas.openxmlformats.org/markup-compatibility/2006" xmlns:p14="http://schemas.microsoft.com/office/powerpoint/2010/main">
    <mc:Choice Requires="p14">
      <p:transition p14:dur="400" advTm="38601">
        <p:fade/>
      </p:transition>
    </mc:Choice>
    <mc:Fallback xmlns="">
      <p:transition advTm="38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Lovebird-Alone-Subtitles.png"/>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24422"/>
            <a:ext cx="9144000" cy="6858000"/>
          </a:xfrm>
          <a:prstGeom prst="rect">
            <a:avLst/>
          </a:prstGeom>
        </p:spPr>
      </p:pic>
      <p:sp>
        <p:nvSpPr>
          <p:cNvPr id="7" name="TextBox 6"/>
          <p:cNvSpPr txBox="1"/>
          <p:nvPr/>
        </p:nvSpPr>
        <p:spPr>
          <a:xfrm>
            <a:off x="0" y="2836465"/>
            <a:ext cx="9144000" cy="861774"/>
          </a:xfrm>
          <a:prstGeom prst="rect">
            <a:avLst/>
          </a:prstGeom>
          <a:noFill/>
        </p:spPr>
        <p:txBody>
          <a:bodyPr wrap="square" rtlCol="0">
            <a:spAutoFit/>
          </a:bodyPr>
          <a:lstStyle/>
          <a:p>
            <a:pPr algn="ctr">
              <a:lnSpc>
                <a:spcPct val="130000"/>
              </a:lnSpc>
            </a:pPr>
            <a:r>
              <a:rPr lang="en-US" sz="4000" dirty="0">
                <a:solidFill>
                  <a:srgbClr val="F2806C"/>
                </a:solidFill>
                <a:latin typeface="Akzidenz Grotesk BE"/>
                <a:cs typeface="Akzidenz Grotesk BE"/>
              </a:rPr>
              <a:t>Accessibility is Required</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21186313"/>
      </p:ext>
    </p:extLst>
  </p:cSld>
  <p:clrMapOvr>
    <a:masterClrMapping/>
  </p:clrMapOvr>
  <mc:AlternateContent xmlns:mc="http://schemas.openxmlformats.org/markup-compatibility/2006" xmlns:p14="http://schemas.microsoft.com/office/powerpoint/2010/main">
    <mc:Choice Requires="p14">
      <p:transition p14:dur="400" advTm="7829">
        <p:fade/>
      </p:transition>
    </mc:Choice>
    <mc:Fallback xmlns="">
      <p:transition advTm="78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7280"/>
                </a:solidFill>
              </a:rPr>
              <a:t>Outline</a:t>
            </a:r>
            <a:endParaRPr lang="en-US" dirty="0">
              <a:solidFill>
                <a:srgbClr val="FF7280"/>
              </a:solidFill>
            </a:endParaRPr>
          </a:p>
        </p:txBody>
      </p:sp>
      <p:sp>
        <p:nvSpPr>
          <p:cNvPr id="3" name="Content Placeholder 2"/>
          <p:cNvSpPr>
            <a:spLocks noGrp="1"/>
          </p:cNvSpPr>
          <p:nvPr>
            <p:ph idx="1"/>
          </p:nvPr>
        </p:nvSpPr>
        <p:spPr>
          <a:xfrm>
            <a:off x="457200" y="2256636"/>
            <a:ext cx="8229600" cy="2911621"/>
          </a:xfrm>
        </p:spPr>
        <p:txBody>
          <a:bodyPr numCol="1">
            <a:noAutofit/>
          </a:bodyPr>
          <a:lstStyle/>
          <a:p>
            <a:pPr>
              <a:buClr>
                <a:srgbClr val="E9213C"/>
              </a:buClr>
            </a:pPr>
            <a:r>
              <a:rPr lang="en-US" sz="2300" dirty="0">
                <a:solidFill>
                  <a:srgbClr val="FFFFFF"/>
                </a:solidFill>
                <a:latin typeface="Akzidenz Grotesk BE"/>
                <a:cs typeface="Akzidenz Grotesk BE"/>
              </a:rPr>
              <a:t>Providing access for the disabled </a:t>
            </a:r>
          </a:p>
          <a:p>
            <a:pPr>
              <a:buClr>
                <a:srgbClr val="E9213C"/>
              </a:buClr>
            </a:pPr>
            <a:r>
              <a:rPr lang="en-US" sz="2300" dirty="0">
                <a:solidFill>
                  <a:srgbClr val="FFFFFF"/>
                </a:solidFill>
                <a:latin typeface="Akzidenz Grotesk BE"/>
                <a:cs typeface="Akzidenz Grotesk BE"/>
              </a:rPr>
              <a:t>Providing access for everyone</a:t>
            </a:r>
          </a:p>
          <a:p>
            <a:pPr>
              <a:buClr>
                <a:srgbClr val="E9213C"/>
              </a:buClr>
            </a:pPr>
            <a:r>
              <a:rPr lang="en-US" sz="2300" dirty="0">
                <a:solidFill>
                  <a:srgbClr val="FFFFFF"/>
                </a:solidFill>
                <a:latin typeface="Akzidenz Grotesk BE"/>
                <a:cs typeface="Akzidenz Grotesk BE"/>
              </a:rPr>
              <a:t>Accessibility is required</a:t>
            </a:r>
          </a:p>
          <a:p>
            <a:pPr>
              <a:buClr>
                <a:srgbClr val="E9213C"/>
              </a:buClr>
            </a:pPr>
            <a:r>
              <a:rPr lang="en-US" sz="2300" dirty="0">
                <a:solidFill>
                  <a:srgbClr val="FFFFFF"/>
                </a:solidFill>
                <a:latin typeface="Akzidenz Grotesk BE"/>
                <a:cs typeface="Akzidenz Grotesk BE"/>
              </a:rPr>
              <a:t>Accessibility functionality</a:t>
            </a:r>
          </a:p>
          <a:p>
            <a:pPr>
              <a:buClr>
                <a:srgbClr val="E9213C"/>
              </a:buClr>
            </a:pPr>
            <a:r>
              <a:rPr lang="en-US" sz="2300" dirty="0">
                <a:solidFill>
                  <a:srgbClr val="FFFFFF"/>
                </a:solidFill>
                <a:latin typeface="Akzidenz Grotesk BE"/>
                <a:cs typeface="Akzidenz Grotesk BE"/>
              </a:rPr>
              <a:t>What does it mean to be accessible</a:t>
            </a:r>
          </a:p>
          <a:p>
            <a:pPr>
              <a:buClr>
                <a:srgbClr val="E9213C"/>
              </a:buClr>
            </a:pPr>
            <a:r>
              <a:rPr lang="en-US" sz="2300" dirty="0">
                <a:solidFill>
                  <a:srgbClr val="FFFFFF"/>
                </a:solidFill>
                <a:latin typeface="Akzidenz Grotesk BE"/>
                <a:cs typeface="Akzidenz Grotesk BE"/>
              </a:rPr>
              <a:t>Testing and compliance</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23139055"/>
      </p:ext>
    </p:extLst>
  </p:cSld>
  <p:clrMapOvr>
    <a:masterClrMapping/>
  </p:clrMapOvr>
  <mc:AlternateContent xmlns:mc="http://schemas.openxmlformats.org/markup-compatibility/2006" xmlns:p14="http://schemas.microsoft.com/office/powerpoint/2010/main">
    <mc:Choice Requires="p14">
      <p:transition spd="slow" p14:dur="2000" advTm="14947"/>
    </mc:Choice>
    <mc:Fallback xmlns="">
      <p:transition spd="slow" advTm="14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98830"/>
            <a:ext cx="7913687" cy="3593970"/>
          </a:xfrm>
        </p:spPr>
        <p:txBody>
          <a:bodyPr>
            <a:normAutofit/>
          </a:bodyPr>
          <a:lstStyle/>
          <a:p>
            <a:pPr marL="0" indent="0">
              <a:buClr>
                <a:srgbClr val="E9213C"/>
              </a:buClr>
              <a:buNone/>
            </a:pPr>
            <a:r>
              <a:rPr lang="en-US" sz="2000" dirty="0" smtClean="0">
                <a:solidFill>
                  <a:srgbClr val="FFFFFF"/>
                </a:solidFill>
                <a:latin typeface="Akzidenz Grotesk BE"/>
                <a:cs typeface="Akzidenz Grotesk BE"/>
              </a:rPr>
              <a:t>“An </a:t>
            </a:r>
            <a:r>
              <a:rPr lang="en-US" sz="2000" dirty="0">
                <a:solidFill>
                  <a:srgbClr val="FFFFFF"/>
                </a:solidFill>
                <a:latin typeface="Akzidenz Grotesk BE"/>
                <a:cs typeface="Akzidenz Grotesk BE"/>
              </a:rPr>
              <a:t>Act to replace the Vocational Rehabilitation Act, to extend and revise the authorization of grants to States for vocational rehabilitation services, with special emphasis on services to those with the most severe disabilities, to expand special Federal responsibilities and research and training programs with respect to individuals with disabilities, to establish special responsibilities in the Secretary of Health, Education, and Welfare for coordination of all programs with respect to individuals with disabilities within the Department of Health, Education, and Welfare, and for other purposes</a:t>
            </a:r>
            <a:r>
              <a:rPr lang="en-US" sz="2000" dirty="0" smtClean="0">
                <a:solidFill>
                  <a:srgbClr val="FFFFFF"/>
                </a:solidFill>
                <a:latin typeface="Akzidenz Grotesk BE"/>
                <a:cs typeface="Akzidenz Grotesk BE"/>
              </a:rPr>
              <a:t>.”</a:t>
            </a:r>
            <a:endParaRPr lang="en-US" sz="2000" dirty="0">
              <a:solidFill>
                <a:srgbClr val="FFFFFF"/>
              </a:solidFill>
              <a:latin typeface="Akzidenz Grotesk BE"/>
              <a:cs typeface="Akzidenz Grotesk BE"/>
            </a:endParaRPr>
          </a:p>
        </p:txBody>
      </p:sp>
      <p:sp>
        <p:nvSpPr>
          <p:cNvPr id="5" name="TextBox 4"/>
          <p:cNvSpPr txBox="1"/>
          <p:nvPr/>
        </p:nvSpPr>
        <p:spPr>
          <a:xfrm>
            <a:off x="450290" y="1481938"/>
            <a:ext cx="7501468" cy="584776"/>
          </a:xfrm>
          <a:prstGeom prst="rect">
            <a:avLst/>
          </a:prstGeom>
          <a:noFill/>
        </p:spPr>
        <p:txBody>
          <a:bodyPr wrap="square" rtlCol="0">
            <a:spAutoFit/>
          </a:bodyPr>
          <a:lstStyle/>
          <a:p>
            <a:r>
              <a:rPr lang="en-US" sz="3200" dirty="0">
                <a:solidFill>
                  <a:srgbClr val="F2806C"/>
                </a:solidFill>
                <a:latin typeface="Palatino"/>
                <a:cs typeface="Palatino"/>
              </a:rPr>
              <a:t>Rehabilitation Act of 1973</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49721616"/>
      </p:ext>
    </p:extLst>
  </p:cSld>
  <p:clrMapOvr>
    <a:masterClrMapping/>
  </p:clrMapOvr>
  <mc:AlternateContent xmlns:mc="http://schemas.openxmlformats.org/markup-compatibility/2006" xmlns:p14="http://schemas.microsoft.com/office/powerpoint/2010/main">
    <mc:Choice Requires="p14">
      <p:transition p14:dur="400" advTm="31116">
        <p:fade/>
      </p:transition>
    </mc:Choice>
    <mc:Fallback xmlns="">
      <p:transition advTm="311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007170"/>
            <a:ext cx="9144000" cy="653142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1699232"/>
      </p:ext>
    </p:extLst>
  </p:cSld>
  <p:clrMapOvr>
    <a:masterClrMapping/>
  </p:clrMapOvr>
  <mc:AlternateContent xmlns:mc="http://schemas.openxmlformats.org/markup-compatibility/2006" xmlns:p14="http://schemas.microsoft.com/office/powerpoint/2010/main">
    <mc:Choice Requires="p14">
      <p:transition p14:dur="400" advTm="45615">
        <p:fade/>
      </p:transition>
    </mc:Choice>
    <mc:Fallback xmlns="">
      <p:transition advTm="456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7391"/>
            <a:ext cx="7590741" cy="2874190"/>
          </a:xfrm>
        </p:spPr>
        <p:txBody>
          <a:bodyPr>
            <a:normAutofit/>
          </a:bodyPr>
          <a:lstStyle/>
          <a:p>
            <a:pPr marL="0" indent="0">
              <a:buClr>
                <a:srgbClr val="E9213C"/>
              </a:buClr>
              <a:buNone/>
            </a:pPr>
            <a:r>
              <a:rPr lang="en-US" sz="2000" dirty="0">
                <a:solidFill>
                  <a:srgbClr val="FFFFFF"/>
                </a:solidFill>
                <a:latin typeface="Akzidenz Grotesk BE"/>
                <a:cs typeface="Akzidenz Grotesk BE"/>
              </a:rPr>
              <a:t>Requires federal agencies to make their electronic and information technology (EIT) accessible to people with disabilities. The law applies to all Federal agencies when they develop, procure, maintain, or use electronic and information technology. Agencies must give persons with disabilities, both federal employees and members of the public, access to information that is comparable to access available to others.</a:t>
            </a:r>
          </a:p>
        </p:txBody>
      </p:sp>
      <p:sp>
        <p:nvSpPr>
          <p:cNvPr id="5" name="TextBox 4"/>
          <p:cNvSpPr txBox="1"/>
          <p:nvPr/>
        </p:nvSpPr>
        <p:spPr>
          <a:xfrm>
            <a:off x="450289" y="1481938"/>
            <a:ext cx="7779311" cy="1077218"/>
          </a:xfrm>
          <a:prstGeom prst="rect">
            <a:avLst/>
          </a:prstGeom>
          <a:noFill/>
        </p:spPr>
        <p:txBody>
          <a:bodyPr wrap="square" rtlCol="0">
            <a:spAutoFit/>
          </a:bodyPr>
          <a:lstStyle/>
          <a:p>
            <a:r>
              <a:rPr lang="en-US" sz="3200" dirty="0">
                <a:solidFill>
                  <a:srgbClr val="F2806C"/>
                </a:solidFill>
                <a:latin typeface="Palatino"/>
                <a:cs typeface="Palatino"/>
              </a:rPr>
              <a:t>Section 508 of the Rehabilitation Act of 1973, as amended (29 U.S.C. 794d) (1998)</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50607857"/>
      </p:ext>
    </p:extLst>
  </p:cSld>
  <p:clrMapOvr>
    <a:masterClrMapping/>
  </p:clrMapOvr>
  <mc:AlternateContent xmlns:mc="http://schemas.openxmlformats.org/markup-compatibility/2006" xmlns:p14="http://schemas.microsoft.com/office/powerpoint/2010/main">
    <mc:Choice Requires="p14">
      <p:transition p14:dur="400" advTm="29807">
        <p:fade/>
      </p:transition>
    </mc:Choice>
    <mc:Fallback xmlns="">
      <p:transition advTm="298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51494"/>
            <a:ext cx="7590741" cy="1171088"/>
          </a:xfrm>
        </p:spPr>
        <p:txBody>
          <a:bodyPr>
            <a:normAutofit/>
          </a:bodyPr>
          <a:lstStyle/>
          <a:p>
            <a:pPr marL="0" indent="0">
              <a:buClr>
                <a:srgbClr val="E9213C"/>
              </a:buClr>
              <a:buNone/>
            </a:pPr>
            <a:r>
              <a:rPr lang="en-US" sz="2000" dirty="0">
                <a:solidFill>
                  <a:srgbClr val="FFFFFF"/>
                </a:solidFill>
                <a:latin typeface="Akzidenz Grotesk BE"/>
                <a:cs typeface="Akzidenz Grotesk BE"/>
              </a:rPr>
              <a:t>Requires advanced communications services and products to be accessible by people with disabilities.</a:t>
            </a:r>
          </a:p>
        </p:txBody>
      </p:sp>
      <p:sp>
        <p:nvSpPr>
          <p:cNvPr id="5" name="TextBox 4"/>
          <p:cNvSpPr txBox="1"/>
          <p:nvPr/>
        </p:nvSpPr>
        <p:spPr>
          <a:xfrm>
            <a:off x="450289" y="3913005"/>
            <a:ext cx="7779311" cy="979289"/>
          </a:xfrm>
          <a:prstGeom prst="rect">
            <a:avLst/>
          </a:prstGeom>
          <a:noFill/>
        </p:spPr>
        <p:txBody>
          <a:bodyPr wrap="square" rtlCol="0">
            <a:spAutoFit/>
          </a:bodyPr>
          <a:lstStyle/>
          <a:p>
            <a:r>
              <a:rPr lang="en-US" sz="3200" dirty="0">
                <a:solidFill>
                  <a:srgbClr val="F2806C"/>
                </a:solidFill>
                <a:latin typeface="Palatino"/>
                <a:cs typeface="Palatino"/>
              </a:rPr>
              <a:t>Twenty-First Century Communications and Video Accessibility Act </a:t>
            </a:r>
            <a:r>
              <a:rPr lang="en-US" sz="3200">
                <a:solidFill>
                  <a:srgbClr val="F2806C"/>
                </a:solidFill>
                <a:latin typeface="Palatino"/>
                <a:cs typeface="Palatino"/>
              </a:rPr>
              <a:t>of </a:t>
            </a:r>
            <a:r>
              <a:rPr lang="en-US" sz="3200" smtClean="0">
                <a:solidFill>
                  <a:srgbClr val="F2806C"/>
                </a:solidFill>
                <a:latin typeface="Palatino"/>
                <a:cs typeface="Palatino"/>
              </a:rPr>
              <a:t>2010</a:t>
            </a:r>
            <a:endParaRPr lang="en-US" sz="3200" dirty="0">
              <a:solidFill>
                <a:srgbClr val="F2806C"/>
              </a:solidFill>
              <a:latin typeface="Palatino"/>
              <a:cs typeface="Palatino"/>
            </a:endParaRPr>
          </a:p>
        </p:txBody>
      </p:sp>
      <p:sp>
        <p:nvSpPr>
          <p:cNvPr id="4" name="Content Placeholder 2"/>
          <p:cNvSpPr txBox="1">
            <a:spLocks/>
          </p:cNvSpPr>
          <p:nvPr/>
        </p:nvSpPr>
        <p:spPr>
          <a:xfrm>
            <a:off x="467360" y="2334113"/>
            <a:ext cx="7590741" cy="117108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Font typeface="Arial"/>
              <a:buNone/>
            </a:pPr>
            <a:r>
              <a:rPr lang="en-US" sz="2000" dirty="0" smtClean="0">
                <a:solidFill>
                  <a:srgbClr val="FFFFFF"/>
                </a:solidFill>
                <a:latin typeface="Akzidenz Grotesk BE"/>
                <a:cs typeface="Akzidenz Grotesk BE"/>
              </a:rPr>
              <a:t>Meaningful use is a set of measures to improve quality of electronic, or electronically-supported healthcare products.</a:t>
            </a:r>
            <a:endParaRPr lang="en-US" sz="2000" dirty="0">
              <a:solidFill>
                <a:srgbClr val="FFFFFF"/>
              </a:solidFill>
              <a:latin typeface="Akzidenz Grotesk BE"/>
              <a:cs typeface="Akzidenz Grotesk BE"/>
            </a:endParaRPr>
          </a:p>
        </p:txBody>
      </p:sp>
      <p:sp>
        <p:nvSpPr>
          <p:cNvPr id="6" name="TextBox 5"/>
          <p:cNvSpPr txBox="1"/>
          <p:nvPr/>
        </p:nvSpPr>
        <p:spPr>
          <a:xfrm>
            <a:off x="460449" y="1634338"/>
            <a:ext cx="7779311" cy="584775"/>
          </a:xfrm>
          <a:prstGeom prst="rect">
            <a:avLst/>
          </a:prstGeom>
          <a:noFill/>
        </p:spPr>
        <p:txBody>
          <a:bodyPr wrap="square" rtlCol="0">
            <a:spAutoFit/>
          </a:bodyPr>
          <a:lstStyle/>
          <a:p>
            <a:r>
              <a:rPr lang="en-US" sz="3200" dirty="0">
                <a:solidFill>
                  <a:srgbClr val="F2806C"/>
                </a:solidFill>
                <a:latin typeface="Palatino"/>
                <a:cs typeface="Palatino"/>
              </a:rPr>
              <a:t> Medicare EHR Incentive Program</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10120709"/>
      </p:ext>
    </p:extLst>
  </p:cSld>
  <p:clrMapOvr>
    <a:masterClrMapping/>
  </p:clrMapOvr>
  <mc:AlternateContent xmlns:mc="http://schemas.openxmlformats.org/markup-compatibility/2006" xmlns:p14="http://schemas.microsoft.com/office/powerpoint/2010/main">
    <mc:Choice Requires="p14">
      <p:transition p14:dur="400" advTm="36484">
        <p:fade/>
      </p:transition>
    </mc:Choice>
    <mc:Fallback xmlns="">
      <p:transition advTm="364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2452093"/>
            <a:ext cx="7913687" cy="2791612"/>
          </a:xfrm>
        </p:spPr>
        <p:txBody>
          <a:bodyPr>
            <a:normAutofit/>
          </a:bodyPr>
          <a:lstStyle/>
          <a:p>
            <a:pPr>
              <a:buClr>
                <a:srgbClr val="E9213C"/>
              </a:buClr>
            </a:pPr>
            <a:r>
              <a:rPr lang="en-US" sz="2000" dirty="0">
                <a:solidFill>
                  <a:srgbClr val="FFFFFF"/>
                </a:solidFill>
                <a:latin typeface="Akzidenz Grotesk BE"/>
                <a:cs typeface="Akzidenz Grotesk BE"/>
              </a:rPr>
              <a:t>Software Applications and Operating </a:t>
            </a:r>
            <a:r>
              <a:rPr lang="en-US" sz="2000" dirty="0" smtClean="0">
                <a:solidFill>
                  <a:srgbClr val="FFFFFF"/>
                </a:solidFill>
                <a:latin typeface="Akzidenz Grotesk BE"/>
                <a:cs typeface="Akzidenz Grotesk BE"/>
              </a:rPr>
              <a:t>Systems</a:t>
            </a:r>
            <a:endParaRPr lang="en-US" sz="2000" dirty="0">
              <a:solidFill>
                <a:srgbClr val="FFFFFF"/>
              </a:solidFill>
              <a:latin typeface="Akzidenz Grotesk BE"/>
              <a:cs typeface="Akzidenz Grotesk BE"/>
            </a:endParaRPr>
          </a:p>
          <a:p>
            <a:pPr>
              <a:buClr>
                <a:srgbClr val="E9213C"/>
              </a:buClr>
            </a:pPr>
            <a:r>
              <a:rPr lang="en-US" sz="2000" dirty="0">
                <a:solidFill>
                  <a:srgbClr val="FFFFFF"/>
                </a:solidFill>
                <a:latin typeface="Akzidenz Grotesk BE"/>
                <a:cs typeface="Akzidenz Grotesk BE"/>
              </a:rPr>
              <a:t>Web-based Intranet and Internet Information and </a:t>
            </a:r>
            <a:r>
              <a:rPr lang="en-US" sz="2000" dirty="0" smtClean="0">
                <a:solidFill>
                  <a:srgbClr val="FFFFFF"/>
                </a:solidFill>
                <a:latin typeface="Akzidenz Grotesk BE"/>
                <a:cs typeface="Akzidenz Grotesk BE"/>
              </a:rPr>
              <a:t>Applications</a:t>
            </a:r>
            <a:endParaRPr lang="en-US" sz="2000" dirty="0">
              <a:solidFill>
                <a:srgbClr val="FFFFFF"/>
              </a:solidFill>
              <a:latin typeface="Akzidenz Grotesk BE"/>
              <a:cs typeface="Akzidenz Grotesk BE"/>
            </a:endParaRPr>
          </a:p>
          <a:p>
            <a:pPr>
              <a:buClr>
                <a:srgbClr val="E9213C"/>
              </a:buClr>
            </a:pPr>
            <a:r>
              <a:rPr lang="en-US" sz="2000" dirty="0">
                <a:solidFill>
                  <a:srgbClr val="FFFFFF"/>
                </a:solidFill>
                <a:latin typeface="Akzidenz Grotesk BE"/>
                <a:cs typeface="Akzidenz Grotesk BE"/>
              </a:rPr>
              <a:t>Telecommunications </a:t>
            </a:r>
            <a:r>
              <a:rPr lang="en-US" sz="2000" dirty="0" smtClean="0">
                <a:solidFill>
                  <a:srgbClr val="FFFFFF"/>
                </a:solidFill>
                <a:latin typeface="Akzidenz Grotesk BE"/>
                <a:cs typeface="Akzidenz Grotesk BE"/>
              </a:rPr>
              <a:t>Products</a:t>
            </a:r>
            <a:endParaRPr lang="en-US" sz="2000" dirty="0">
              <a:solidFill>
                <a:srgbClr val="FFFFFF"/>
              </a:solidFill>
              <a:latin typeface="Akzidenz Grotesk BE"/>
              <a:cs typeface="Akzidenz Grotesk BE"/>
            </a:endParaRPr>
          </a:p>
          <a:p>
            <a:pPr>
              <a:buClr>
                <a:srgbClr val="E9213C"/>
              </a:buClr>
            </a:pPr>
            <a:r>
              <a:rPr lang="en-US" sz="2000" dirty="0">
                <a:solidFill>
                  <a:srgbClr val="FFFFFF"/>
                </a:solidFill>
                <a:latin typeface="Akzidenz Grotesk BE"/>
                <a:cs typeface="Akzidenz Grotesk BE"/>
              </a:rPr>
              <a:t>Videos or Multimedia </a:t>
            </a:r>
            <a:r>
              <a:rPr lang="en-US" sz="2000" dirty="0" smtClean="0">
                <a:solidFill>
                  <a:srgbClr val="FFFFFF"/>
                </a:solidFill>
                <a:latin typeface="Akzidenz Grotesk BE"/>
                <a:cs typeface="Akzidenz Grotesk BE"/>
              </a:rPr>
              <a:t>Products</a:t>
            </a:r>
            <a:endParaRPr lang="en-US" sz="2000" dirty="0">
              <a:solidFill>
                <a:srgbClr val="FFFFFF"/>
              </a:solidFill>
              <a:latin typeface="Akzidenz Grotesk BE"/>
              <a:cs typeface="Akzidenz Grotesk BE"/>
            </a:endParaRPr>
          </a:p>
          <a:p>
            <a:pPr>
              <a:buClr>
                <a:srgbClr val="E9213C"/>
              </a:buClr>
            </a:pPr>
            <a:r>
              <a:rPr lang="en-US" sz="2000" dirty="0">
                <a:solidFill>
                  <a:srgbClr val="FFFFFF"/>
                </a:solidFill>
                <a:latin typeface="Akzidenz Grotesk BE"/>
                <a:cs typeface="Akzidenz Grotesk BE"/>
              </a:rPr>
              <a:t>Self Contained, Closed </a:t>
            </a:r>
            <a:r>
              <a:rPr lang="en-US" sz="2000" dirty="0" smtClean="0">
                <a:solidFill>
                  <a:srgbClr val="FFFFFF"/>
                </a:solidFill>
                <a:latin typeface="Akzidenz Grotesk BE"/>
                <a:cs typeface="Akzidenz Grotesk BE"/>
              </a:rPr>
              <a:t>Products</a:t>
            </a:r>
            <a:endParaRPr lang="en-US" sz="2000" dirty="0">
              <a:solidFill>
                <a:srgbClr val="FFFFFF"/>
              </a:solidFill>
              <a:latin typeface="Akzidenz Grotesk BE"/>
              <a:cs typeface="Akzidenz Grotesk BE"/>
            </a:endParaRPr>
          </a:p>
          <a:p>
            <a:pPr>
              <a:buClr>
                <a:srgbClr val="E9213C"/>
              </a:buClr>
            </a:pPr>
            <a:r>
              <a:rPr lang="en-US" sz="2000" dirty="0">
                <a:solidFill>
                  <a:srgbClr val="FFFFFF"/>
                </a:solidFill>
                <a:latin typeface="Akzidenz Grotesk BE"/>
                <a:cs typeface="Akzidenz Grotesk BE"/>
              </a:rPr>
              <a:t>Desktop and Portable </a:t>
            </a:r>
            <a:r>
              <a:rPr lang="en-US" sz="2000" dirty="0" smtClean="0">
                <a:solidFill>
                  <a:srgbClr val="FFFFFF"/>
                </a:solidFill>
                <a:latin typeface="Akzidenz Grotesk BE"/>
                <a:cs typeface="Akzidenz Grotesk BE"/>
              </a:rPr>
              <a:t>Computers</a:t>
            </a:r>
            <a:endParaRPr lang="en-US" sz="2000" dirty="0">
              <a:solidFill>
                <a:srgbClr val="FFFFFF"/>
              </a:solidFill>
              <a:latin typeface="Akzidenz Grotesk BE"/>
              <a:cs typeface="Akzidenz Grotesk BE"/>
            </a:endParaRPr>
          </a:p>
          <a:p>
            <a:pPr>
              <a:buClr>
                <a:srgbClr val="E9213C"/>
              </a:buClr>
            </a:pPr>
            <a:endParaRPr lang="en-US" sz="2000" dirty="0">
              <a:solidFill>
                <a:srgbClr val="FFFFFF"/>
              </a:solidFill>
              <a:latin typeface="Akzidenz Grotesk BE"/>
              <a:cs typeface="Akzidenz Grotesk BE"/>
            </a:endParaRPr>
          </a:p>
        </p:txBody>
      </p:sp>
      <p:sp>
        <p:nvSpPr>
          <p:cNvPr id="6" name="TextBox 5"/>
          <p:cNvSpPr txBox="1"/>
          <p:nvPr/>
        </p:nvSpPr>
        <p:spPr>
          <a:xfrm>
            <a:off x="450290" y="1448655"/>
            <a:ext cx="7501468" cy="584776"/>
          </a:xfrm>
          <a:prstGeom prst="rect">
            <a:avLst/>
          </a:prstGeom>
          <a:noFill/>
        </p:spPr>
        <p:txBody>
          <a:bodyPr wrap="square" rtlCol="0">
            <a:spAutoFit/>
          </a:bodyPr>
          <a:lstStyle/>
          <a:p>
            <a:r>
              <a:rPr lang="en-US" sz="3200" dirty="0" smtClean="0">
                <a:solidFill>
                  <a:srgbClr val="F2806C"/>
                </a:solidFill>
                <a:latin typeface="Palatino"/>
                <a:cs typeface="Palatino"/>
              </a:rPr>
              <a:t>Not just Websites!</a:t>
            </a:r>
            <a:endParaRPr lang="en-US" sz="3200" dirty="0">
              <a:solidFill>
                <a:srgbClr val="F2806C"/>
              </a:solidFill>
              <a:latin typeface="Palatino"/>
              <a:cs typeface="Palatino"/>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69434815"/>
      </p:ext>
    </p:extLst>
  </p:cSld>
  <p:clrMapOvr>
    <a:masterClrMapping/>
  </p:clrMapOvr>
  <mc:AlternateContent xmlns:mc="http://schemas.openxmlformats.org/markup-compatibility/2006" xmlns:p14="http://schemas.microsoft.com/office/powerpoint/2010/main">
    <mc:Choice Requires="p14">
      <p:transition p14:dur="400" advTm="18513">
        <p:fade/>
      </p:transition>
    </mc:Choice>
    <mc:Fallback xmlns="">
      <p:transition advTm="18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Comparable access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4927285"/>
      </p:ext>
    </p:extLst>
  </p:cSld>
  <p:clrMapOvr>
    <a:masterClrMapping/>
  </p:clrMapOvr>
  <mc:AlternateContent xmlns:mc="http://schemas.openxmlformats.org/markup-compatibility/2006" xmlns:p14="http://schemas.microsoft.com/office/powerpoint/2010/main">
    <mc:Choice Requires="p14">
      <p:transition p14:dur="400" advTm="41521">
        <p:fade/>
      </p:transition>
    </mc:Choice>
    <mc:Fallback xmlns="">
      <p:transition advTm="41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t="21019" b="28422"/>
          <a:stretch/>
        </p:blipFill>
        <p:spPr>
          <a:xfrm>
            <a:off x="0" y="1013512"/>
            <a:ext cx="9144000" cy="6931266"/>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35759330"/>
      </p:ext>
    </p:extLst>
  </p:cSld>
  <p:clrMapOvr>
    <a:masterClrMapping/>
  </p:clrMapOvr>
  <mc:AlternateContent xmlns:mc="http://schemas.openxmlformats.org/markup-compatibility/2006" xmlns:p14="http://schemas.microsoft.com/office/powerpoint/2010/main">
    <mc:Choice Requires="p14">
      <p:transition p14:dur="400" advTm="30236">
        <p:fade/>
      </p:transition>
    </mc:Choice>
    <mc:Fallback xmlns="">
      <p:transition advTm="302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16264" t="45404"/>
          <a:stretch/>
        </p:blipFill>
        <p:spPr>
          <a:xfrm>
            <a:off x="793802" y="1558431"/>
            <a:ext cx="7461749" cy="646115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768710"/>
      </p:ext>
    </p:extLst>
  </p:cSld>
  <p:clrMapOvr>
    <a:masterClrMapping/>
  </p:clrMapOvr>
  <mc:AlternateContent xmlns:mc="http://schemas.openxmlformats.org/markup-compatibility/2006" xmlns:p14="http://schemas.microsoft.com/office/powerpoint/2010/main">
    <mc:Choice Requires="p14">
      <p:transition p14:dur="400" advTm="21730">
        <p:fade/>
      </p:transition>
    </mc:Choice>
    <mc:Fallback xmlns="">
      <p:transition advTm="21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0" y="1025724"/>
            <a:ext cx="9144000" cy="68580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87912368"/>
      </p:ext>
    </p:extLst>
  </p:cSld>
  <p:clrMapOvr>
    <a:masterClrMapping/>
  </p:clrMapOvr>
  <mc:AlternateContent xmlns:mc="http://schemas.openxmlformats.org/markup-compatibility/2006" xmlns:p14="http://schemas.microsoft.com/office/powerpoint/2010/main">
    <mc:Choice Requires="p14">
      <p:transition p14:dur="400" advTm="38140">
        <p:fade/>
      </p:transition>
    </mc:Choice>
    <mc:Fallback xmlns="">
      <p:transition advTm="381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etflix-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75" y="1006799"/>
            <a:ext cx="9955119" cy="585120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72023858"/>
      </p:ext>
    </p:extLst>
  </p:cSld>
  <p:clrMapOvr>
    <a:masterClrMapping/>
  </p:clrMapOvr>
  <mc:AlternateContent xmlns:mc="http://schemas.openxmlformats.org/markup-compatibility/2006" xmlns:p14="http://schemas.microsoft.com/office/powerpoint/2010/main">
    <mc:Choice Requires="p14">
      <p:transition p14:dur="400" advTm="33553">
        <p:fade/>
      </p:transition>
    </mc:Choice>
    <mc:Fallback xmlns="">
      <p:transition advTm="335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print_google_2001-co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2400" y="850900"/>
            <a:ext cx="3632200" cy="60071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9516604"/>
      </p:ext>
    </p:extLst>
  </p:cSld>
  <p:clrMapOvr>
    <a:masterClrMapping/>
  </p:clrMapOvr>
  <mc:AlternateContent xmlns:mc="http://schemas.openxmlformats.org/markup-compatibility/2006" xmlns:p14="http://schemas.microsoft.com/office/powerpoint/2010/main">
    <mc:Choice Requires="p14">
      <p:transition p14:dur="400" advTm="45174">
        <p:fade/>
      </p:transition>
    </mc:Choice>
    <mc:Fallback xmlns="">
      <p:transition advTm="451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013513"/>
            <a:ext cx="9144000" cy="6836229"/>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20137947"/>
      </p:ext>
    </p:extLst>
  </p:cSld>
  <p:clrMapOvr>
    <a:masterClrMapping/>
  </p:clrMapOvr>
  <mc:AlternateContent xmlns:mc="http://schemas.openxmlformats.org/markup-compatibility/2006" xmlns:p14="http://schemas.microsoft.com/office/powerpoint/2010/main">
    <mc:Choice Requires="p14">
      <p:transition p14:dur="400" advTm="26795">
        <p:fade/>
      </p:transition>
    </mc:Choice>
    <mc:Fallback xmlns="">
      <p:transition advTm="267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5" name="TextBox 4"/>
          <p:cNvSpPr txBox="1"/>
          <p:nvPr/>
        </p:nvSpPr>
        <p:spPr>
          <a:xfrm>
            <a:off x="-2728452" y="3227524"/>
            <a:ext cx="2227006" cy="923330"/>
          </a:xfrm>
          <a:prstGeom prst="rect">
            <a:avLst/>
          </a:prstGeom>
          <a:solidFill>
            <a:srgbClr val="FFFF00"/>
          </a:solidFill>
        </p:spPr>
        <p:txBody>
          <a:bodyPr wrap="square" rtlCol="0">
            <a:spAutoFit/>
          </a:bodyPr>
          <a:lstStyle/>
          <a:p>
            <a:endParaRPr lang="en-US" dirty="0" smtClean="0"/>
          </a:p>
          <a:p>
            <a:r>
              <a:rPr lang="en-US" dirty="0" smtClean="0"/>
              <a:t>New Page</a:t>
            </a:r>
          </a:p>
          <a:p>
            <a:endParaRPr lang="en-US" dirty="0"/>
          </a:p>
        </p:txBody>
      </p:sp>
      <p:pic>
        <p:nvPicPr>
          <p:cNvPr id="3" name="Picture 2"/>
          <p:cNvPicPr>
            <a:picLocks noChangeAspect="1"/>
          </p:cNvPicPr>
          <p:nvPr/>
        </p:nvPicPr>
        <p:blipFill>
          <a:blip r:embed="rId6"/>
          <a:stretch>
            <a:fillRect/>
          </a:stretch>
        </p:blipFill>
        <p:spPr>
          <a:xfrm>
            <a:off x="-943896" y="1034314"/>
            <a:ext cx="10635976" cy="5823686"/>
          </a:xfrm>
          <a:prstGeom prst="rect">
            <a:avLst/>
          </a:prstGeom>
        </p:spPr>
      </p:pic>
    </p:spTree>
    <p:extLst>
      <p:ext uri="{BB962C8B-B14F-4D97-AF65-F5344CB8AC3E}">
        <p14:creationId xmlns:p14="http://schemas.microsoft.com/office/powerpoint/2010/main" val="1591137542"/>
      </p:ext>
    </p:extLst>
  </p:cSld>
  <p:clrMapOvr>
    <a:masterClrMapping/>
  </p:clrMapOvr>
  <mc:AlternateContent xmlns:mc="http://schemas.openxmlformats.org/markup-compatibility/2006" xmlns:p14="http://schemas.microsoft.com/office/powerpoint/2010/main">
    <mc:Choice Requires="p14">
      <p:transition p14:dur="400" advTm="26795">
        <p:fade/>
      </p:transition>
    </mc:Choice>
    <mc:Fallback xmlns="">
      <p:transition advTm="267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Lovebird-Alone-Subtitles.png"/>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24422"/>
            <a:ext cx="9144000" cy="6858000"/>
          </a:xfrm>
          <a:prstGeom prst="rect">
            <a:avLst/>
          </a:prstGeom>
        </p:spPr>
      </p:pic>
      <p:sp>
        <p:nvSpPr>
          <p:cNvPr id="7" name="TextBox 6"/>
          <p:cNvSpPr txBox="1"/>
          <p:nvPr/>
        </p:nvSpPr>
        <p:spPr>
          <a:xfrm>
            <a:off x="0" y="2836465"/>
            <a:ext cx="9144000" cy="861774"/>
          </a:xfrm>
          <a:prstGeom prst="rect">
            <a:avLst/>
          </a:prstGeom>
          <a:noFill/>
        </p:spPr>
        <p:txBody>
          <a:bodyPr wrap="square" rtlCol="0">
            <a:spAutoFit/>
          </a:bodyPr>
          <a:lstStyle/>
          <a:p>
            <a:pPr algn="ctr">
              <a:lnSpc>
                <a:spcPct val="130000"/>
              </a:lnSpc>
            </a:pPr>
            <a:r>
              <a:rPr lang="en-US" sz="4000" dirty="0">
                <a:solidFill>
                  <a:srgbClr val="F2806C"/>
                </a:solidFill>
                <a:latin typeface="Akzidenz Grotesk BE"/>
                <a:cs typeface="Akzidenz Grotesk BE"/>
              </a:rPr>
              <a:t>Accessibility Functionality</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20457294"/>
      </p:ext>
    </p:extLst>
  </p:cSld>
  <p:clrMapOvr>
    <a:masterClrMapping/>
  </p:clrMapOvr>
  <mc:AlternateContent xmlns:mc="http://schemas.openxmlformats.org/markup-compatibility/2006" xmlns:p14="http://schemas.microsoft.com/office/powerpoint/2010/main">
    <mc:Choice Requires="p14">
      <p:transition p14:dur="400" advTm="5532">
        <p:fade/>
      </p:transition>
    </mc:Choice>
    <mc:Fallback xmlns="">
      <p:transition advTm="5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t="3484"/>
          <a:stretch/>
        </p:blipFill>
        <p:spPr>
          <a:xfrm>
            <a:off x="0" y="1013512"/>
            <a:ext cx="9144000" cy="5868909"/>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36418801"/>
      </p:ext>
    </p:extLst>
  </p:cSld>
  <p:clrMapOvr>
    <a:masterClrMapping/>
  </p:clrMapOvr>
  <mc:AlternateContent xmlns:mc="http://schemas.openxmlformats.org/markup-compatibility/2006" xmlns:p14="http://schemas.microsoft.com/office/powerpoint/2010/main">
    <mc:Choice Requires="p14">
      <p:transition p14:dur="400" advTm="12032">
        <p:fade/>
      </p:transition>
    </mc:Choice>
    <mc:Fallback xmlns="">
      <p:transition advTm="120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31792" y="124277"/>
            <a:ext cx="3455261" cy="6633280"/>
          </a:xfrm>
          <a:prstGeom prst="rect">
            <a:avLst/>
          </a:prstGeom>
        </p:spPr>
      </p:pic>
      <p:pic>
        <p:nvPicPr>
          <p:cNvPr id="2" name="7-27-15-2-07-P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061" r="3103"/>
          <a:stretch/>
        </p:blipFill>
        <p:spPr>
          <a:xfrm>
            <a:off x="3145093" y="709124"/>
            <a:ext cx="3039654" cy="5345255"/>
          </a:xfrm>
          <a:prstGeom prst="rect">
            <a:avLst/>
          </a:prstGeom>
        </p:spPr>
      </p:pic>
      <p:pic>
        <p:nvPicPr>
          <p:cNvPr id="3" name="Sound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72759641"/>
      </p:ext>
    </p:extLst>
  </p:cSld>
  <p:clrMapOvr>
    <a:masterClrMapping/>
  </p:clrMapOvr>
  <mc:AlternateContent xmlns:mc="http://schemas.openxmlformats.org/markup-compatibility/2006" xmlns:p14="http://schemas.microsoft.com/office/powerpoint/2010/main">
    <mc:Choice Requires="p14">
      <p:transition p14:dur="400" advTm="68342">
        <p:fade/>
      </p:transition>
    </mc:Choice>
    <mc:Fallback xmlns="">
      <p:transition advTm="683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31792" y="124277"/>
            <a:ext cx="3455261" cy="6633280"/>
          </a:xfrm>
          <a:prstGeom prst="rect">
            <a:avLst/>
          </a:prstGeom>
        </p:spPr>
      </p:pic>
      <p:pic>
        <p:nvPicPr>
          <p:cNvPr id="2" name="7-27-15-2-07-P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061" r="3103"/>
          <a:stretch/>
        </p:blipFill>
        <p:spPr>
          <a:xfrm>
            <a:off x="3145093" y="709124"/>
            <a:ext cx="3039654" cy="5345255"/>
          </a:xfrm>
          <a:prstGeom prst="rect">
            <a:avLst/>
          </a:prstGeom>
        </p:spPr>
      </p:pic>
    </p:spTree>
    <p:extLst>
      <p:ext uri="{BB962C8B-B14F-4D97-AF65-F5344CB8AC3E}">
        <p14:creationId xmlns:p14="http://schemas.microsoft.com/office/powerpoint/2010/main" val="1086001603"/>
      </p:ext>
    </p:extLst>
  </p:cSld>
  <p:clrMapOvr>
    <a:masterClrMapping/>
  </p:clrMapOvr>
  <mc:AlternateContent xmlns:mc="http://schemas.openxmlformats.org/markup-compatibility/2006" xmlns:p14="http://schemas.microsoft.com/office/powerpoint/2010/main">
    <mc:Choice Requires="p14">
      <p:transition p14:dur="400" advTm="273000">
        <p:fade/>
      </p:transition>
    </mc:Choice>
    <mc:Fallback xmlns="">
      <p:transition advTm="27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7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31792" y="124277"/>
            <a:ext cx="3455261" cy="6633280"/>
          </a:xfrm>
          <a:prstGeom prst="rect">
            <a:avLst/>
          </a:prstGeom>
        </p:spPr>
      </p:pic>
      <p:pic>
        <p:nvPicPr>
          <p:cNvPr id="2" name="7-27-15-2-07-P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061" r="3103"/>
          <a:stretch/>
        </p:blipFill>
        <p:spPr>
          <a:xfrm>
            <a:off x="3145093" y="709124"/>
            <a:ext cx="3039654" cy="5345255"/>
          </a:xfrm>
          <a:prstGeom prst="rect">
            <a:avLst/>
          </a:prstGeom>
        </p:spPr>
      </p:pic>
      <p:pic>
        <p:nvPicPr>
          <p:cNvPr id="4" name="Sound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57835951"/>
      </p:ext>
    </p:extLst>
  </p:cSld>
  <p:clrMapOvr>
    <a:masterClrMapping/>
  </p:clrMapOvr>
  <mc:AlternateContent xmlns:mc="http://schemas.openxmlformats.org/markup-compatibility/2006" xmlns:p14="http://schemas.microsoft.com/office/powerpoint/2010/main">
    <mc:Choice Requires="p14">
      <p:transition p14:dur="400" advTm="29620">
        <p:fade/>
      </p:transition>
    </mc:Choice>
    <mc:Fallback xmlns="">
      <p:transition advTm="296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iOS Accessibilit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3166" y="1874006"/>
            <a:ext cx="2155609" cy="3826205"/>
          </a:xfrm>
          <a:prstGeom prst="rect">
            <a:avLst/>
          </a:prstGeom>
        </p:spPr>
      </p:pic>
      <p:pic>
        <p:nvPicPr>
          <p:cNvPr id="5" name="Picture 4" descr="2015-07-26 20.27.2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611" y="1685990"/>
            <a:ext cx="2291528" cy="4073828"/>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93150" y="1247688"/>
            <a:ext cx="2646861" cy="5081344"/>
          </a:xfrm>
          <a:prstGeom prst="rect">
            <a:avLst/>
          </a:prstGeom>
        </p:spPr>
      </p:pic>
      <p:pic>
        <p:nvPicPr>
          <p:cNvPr id="2" name="Picture 1" descr="iPhone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5806" y="1223030"/>
            <a:ext cx="2546744" cy="5106002"/>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47478615"/>
      </p:ext>
    </p:extLst>
  </p:cSld>
  <p:clrMapOvr>
    <a:masterClrMapping/>
  </p:clrMapOvr>
  <mc:AlternateContent xmlns:mc="http://schemas.openxmlformats.org/markup-compatibility/2006" xmlns:p14="http://schemas.microsoft.com/office/powerpoint/2010/main">
    <mc:Choice Requires="p14">
      <p:transition p14:dur="400" advTm="93973">
        <p:fade/>
      </p:transition>
    </mc:Choice>
    <mc:Fallback xmlns="">
      <p:transition advTm="939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ank Erro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551" y="1947980"/>
            <a:ext cx="8446401" cy="32791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57513413"/>
      </p:ext>
    </p:extLst>
  </p:cSld>
  <p:clrMapOvr>
    <a:masterClrMapping/>
  </p:clrMapOvr>
  <mc:AlternateContent xmlns:mc="http://schemas.openxmlformats.org/markup-compatibility/2006" xmlns:p14="http://schemas.microsoft.com/office/powerpoint/2010/main">
    <mc:Choice Requires="p14">
      <p:transition p14:dur="400" advTm="78677">
        <p:fade/>
      </p:transition>
    </mc:Choice>
    <mc:Fallback xmlns="">
      <p:transition advTm="78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Lovebird-Alone-Subtitles.png"/>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24422"/>
            <a:ext cx="9144000" cy="6858000"/>
          </a:xfrm>
          <a:prstGeom prst="rect">
            <a:avLst/>
          </a:prstGeom>
        </p:spPr>
      </p:pic>
      <p:sp>
        <p:nvSpPr>
          <p:cNvPr id="8" name="TextBox 7"/>
          <p:cNvSpPr txBox="1"/>
          <p:nvPr/>
        </p:nvSpPr>
        <p:spPr>
          <a:xfrm>
            <a:off x="0" y="2836465"/>
            <a:ext cx="9144000" cy="1661993"/>
          </a:xfrm>
          <a:prstGeom prst="rect">
            <a:avLst/>
          </a:prstGeom>
          <a:noFill/>
        </p:spPr>
        <p:txBody>
          <a:bodyPr wrap="square" rtlCol="0">
            <a:spAutoFit/>
          </a:bodyPr>
          <a:lstStyle/>
          <a:p>
            <a:pPr algn="ctr">
              <a:lnSpc>
                <a:spcPct val="130000"/>
              </a:lnSpc>
            </a:pPr>
            <a:r>
              <a:rPr lang="en-US" sz="4000" dirty="0">
                <a:solidFill>
                  <a:srgbClr val="F2806C"/>
                </a:solidFill>
                <a:latin typeface="Akzidenz Grotesk BE"/>
                <a:cs typeface="Akzidenz Grotesk BE"/>
              </a:rPr>
              <a:t>What Does It Mean</a:t>
            </a:r>
          </a:p>
          <a:p>
            <a:pPr algn="ctr">
              <a:lnSpc>
                <a:spcPct val="130000"/>
              </a:lnSpc>
            </a:pPr>
            <a:r>
              <a:rPr lang="en-US" sz="4000" dirty="0">
                <a:solidFill>
                  <a:srgbClr val="F2806C"/>
                </a:solidFill>
                <a:latin typeface="Akzidenz Grotesk BE"/>
                <a:cs typeface="Akzidenz Grotesk BE"/>
              </a:rPr>
              <a:t>to be Accessible? </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65562090"/>
      </p:ext>
    </p:extLst>
  </p:cSld>
  <p:clrMapOvr>
    <a:masterClrMapping/>
  </p:clrMapOvr>
  <mc:AlternateContent xmlns:mc="http://schemas.openxmlformats.org/markup-compatibility/2006" xmlns:p14="http://schemas.microsoft.com/office/powerpoint/2010/main">
    <mc:Choice Requires="p14">
      <p:transition p14:dur="400" advTm="8988">
        <p:fade/>
      </p:transition>
    </mc:Choice>
    <mc:Fallback xmlns="">
      <p:transition advTm="89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lient-Logos-BLAC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00" y="2894623"/>
            <a:ext cx="8966200" cy="201018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85075575"/>
      </p:ext>
    </p:extLst>
  </p:cSld>
  <p:clrMapOvr>
    <a:masterClrMapping/>
  </p:clrMapOvr>
  <mc:AlternateContent xmlns:mc="http://schemas.openxmlformats.org/markup-compatibility/2006" xmlns:p14="http://schemas.microsoft.com/office/powerpoint/2010/main">
    <mc:Choice Requires="p14">
      <p:transition p14:dur="400" advTm="17262">
        <p:fade/>
      </p:transition>
    </mc:Choice>
    <mc:Fallback xmlns="">
      <p:transition advTm="172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508 checkli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624" y="1245521"/>
            <a:ext cx="6745893" cy="5965255"/>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54941871"/>
      </p:ext>
    </p:extLst>
  </p:cSld>
  <p:clrMapOvr>
    <a:masterClrMapping/>
  </p:clrMapOvr>
  <mc:AlternateContent xmlns:mc="http://schemas.openxmlformats.org/markup-compatibility/2006" xmlns:p14="http://schemas.microsoft.com/office/powerpoint/2010/main">
    <mc:Choice Requires="p14">
      <p:transition p14:dur="400" advTm="40477">
        <p:fade/>
      </p:transition>
    </mc:Choice>
    <mc:Fallback xmlns="">
      <p:transition advTm="404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50290" y="1481938"/>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WCAG</a:t>
            </a:r>
          </a:p>
        </p:txBody>
      </p:sp>
      <p:sp>
        <p:nvSpPr>
          <p:cNvPr id="4" name="Content Placeholder 2"/>
          <p:cNvSpPr>
            <a:spLocks noGrp="1"/>
          </p:cNvSpPr>
          <p:nvPr>
            <p:ph idx="1"/>
          </p:nvPr>
        </p:nvSpPr>
        <p:spPr>
          <a:xfrm>
            <a:off x="457201" y="2253966"/>
            <a:ext cx="3895177" cy="2127277"/>
          </a:xfrm>
        </p:spPr>
        <p:txBody>
          <a:bodyPr>
            <a:normAutofit/>
          </a:bodyPr>
          <a:lstStyle/>
          <a:p>
            <a:pPr marL="0" indent="0">
              <a:buClr>
                <a:srgbClr val="E9213C"/>
              </a:buClr>
              <a:buNone/>
            </a:pPr>
            <a:r>
              <a:rPr lang="en-US" sz="2000" dirty="0" smtClean="0">
                <a:solidFill>
                  <a:srgbClr val="F2806C"/>
                </a:solidFill>
                <a:latin typeface="Akzidenz Grotesk BE"/>
                <a:cs typeface="Akzidenz Grotesk BE"/>
              </a:rPr>
              <a:t>Perceivable</a:t>
            </a:r>
          </a:p>
          <a:p>
            <a:pPr>
              <a:buClr>
                <a:srgbClr val="E9213C"/>
              </a:buClr>
            </a:pPr>
            <a:r>
              <a:rPr lang="en-US" sz="1600" dirty="0" smtClean="0">
                <a:solidFill>
                  <a:srgbClr val="FFFFFF"/>
                </a:solidFill>
                <a:latin typeface="Akzidenz Grotesk BE"/>
                <a:cs typeface="Akzidenz Grotesk BE"/>
              </a:rPr>
              <a:t>Provide </a:t>
            </a:r>
            <a:r>
              <a:rPr lang="en-US" sz="1600" dirty="0">
                <a:solidFill>
                  <a:srgbClr val="FFFFFF"/>
                </a:solidFill>
                <a:latin typeface="Akzidenz Grotesk BE"/>
                <a:cs typeface="Akzidenz Grotesk BE"/>
              </a:rPr>
              <a:t>text </a:t>
            </a:r>
            <a:r>
              <a:rPr lang="en-US" sz="1600" dirty="0" smtClean="0">
                <a:solidFill>
                  <a:srgbClr val="FFFFFF"/>
                </a:solidFill>
                <a:latin typeface="Akzidenz Grotesk BE"/>
                <a:cs typeface="Akzidenz Grotesk BE"/>
              </a:rPr>
              <a:t>alternatives.</a:t>
            </a:r>
            <a:endParaRPr lang="en-US" sz="1600" dirty="0">
              <a:solidFill>
                <a:srgbClr val="FFFFFF"/>
              </a:solidFill>
              <a:latin typeface="Akzidenz Grotesk BE"/>
              <a:cs typeface="Akzidenz Grotesk BE"/>
            </a:endParaRPr>
          </a:p>
          <a:p>
            <a:pPr>
              <a:buClr>
                <a:srgbClr val="E9213C"/>
              </a:buClr>
            </a:pPr>
            <a:r>
              <a:rPr lang="en-US" sz="1600" dirty="0">
                <a:solidFill>
                  <a:srgbClr val="FFFFFF"/>
                </a:solidFill>
                <a:latin typeface="Akzidenz Grotesk BE"/>
                <a:cs typeface="Akzidenz Grotesk BE"/>
              </a:rPr>
              <a:t>Provide </a:t>
            </a:r>
            <a:r>
              <a:rPr lang="en-US" sz="1600" dirty="0" smtClean="0">
                <a:solidFill>
                  <a:srgbClr val="FFFFFF"/>
                </a:solidFill>
                <a:latin typeface="Akzidenz Grotesk BE"/>
                <a:cs typeface="Akzidenz Grotesk BE"/>
              </a:rPr>
              <a:t>captions.</a:t>
            </a:r>
            <a:endParaRPr lang="en-US" sz="1600" dirty="0">
              <a:solidFill>
                <a:srgbClr val="FFFFFF"/>
              </a:solidFill>
              <a:latin typeface="Akzidenz Grotesk BE"/>
              <a:cs typeface="Akzidenz Grotesk BE"/>
            </a:endParaRPr>
          </a:p>
          <a:p>
            <a:pPr>
              <a:buClr>
                <a:srgbClr val="E9213C"/>
              </a:buClr>
            </a:pPr>
            <a:r>
              <a:rPr lang="en-US" sz="1600" dirty="0" smtClean="0">
                <a:solidFill>
                  <a:srgbClr val="FFFFFF"/>
                </a:solidFill>
                <a:latin typeface="Akzidenz Grotesk BE"/>
                <a:cs typeface="Akzidenz Grotesk BE"/>
              </a:rPr>
              <a:t>Content can </a:t>
            </a:r>
            <a:r>
              <a:rPr lang="en-US" sz="1600" dirty="0">
                <a:solidFill>
                  <a:srgbClr val="FFFFFF"/>
                </a:solidFill>
                <a:latin typeface="Akzidenz Grotesk BE"/>
                <a:cs typeface="Akzidenz Grotesk BE"/>
              </a:rPr>
              <a:t>be presented in different </a:t>
            </a:r>
            <a:r>
              <a:rPr lang="en-US" sz="1600" dirty="0" smtClean="0">
                <a:solidFill>
                  <a:srgbClr val="FFFFFF"/>
                </a:solidFill>
                <a:latin typeface="Akzidenz Grotesk BE"/>
                <a:cs typeface="Akzidenz Grotesk BE"/>
              </a:rPr>
              <a:t>ways without </a:t>
            </a:r>
            <a:r>
              <a:rPr lang="en-US" sz="1600" dirty="0">
                <a:solidFill>
                  <a:srgbClr val="FFFFFF"/>
                </a:solidFill>
                <a:latin typeface="Akzidenz Grotesk BE"/>
                <a:cs typeface="Akzidenz Grotesk BE"/>
              </a:rPr>
              <a:t>losing meaning.</a:t>
            </a:r>
          </a:p>
          <a:p>
            <a:pPr>
              <a:buClr>
                <a:srgbClr val="E9213C"/>
              </a:buClr>
            </a:pPr>
            <a:r>
              <a:rPr lang="en-US" sz="1600" dirty="0">
                <a:solidFill>
                  <a:srgbClr val="FFFFFF"/>
                </a:solidFill>
                <a:latin typeface="Akzidenz Grotesk BE"/>
                <a:cs typeface="Akzidenz Grotesk BE"/>
              </a:rPr>
              <a:t>Make it easier for users to see and hear content</a:t>
            </a:r>
            <a:r>
              <a:rPr lang="en-US" sz="1600" dirty="0" smtClean="0">
                <a:solidFill>
                  <a:srgbClr val="FFFFFF"/>
                </a:solidFill>
                <a:latin typeface="Akzidenz Grotesk BE"/>
                <a:cs typeface="Akzidenz Grotesk BE"/>
              </a:rPr>
              <a:t>.</a:t>
            </a:r>
            <a:endParaRPr lang="en-US" sz="1600" dirty="0">
              <a:solidFill>
                <a:srgbClr val="FFFFFF"/>
              </a:solidFill>
              <a:latin typeface="Akzidenz Grotesk BE"/>
              <a:cs typeface="Akzidenz Grotesk BE"/>
            </a:endParaRPr>
          </a:p>
        </p:txBody>
      </p:sp>
      <p:sp>
        <p:nvSpPr>
          <p:cNvPr id="5" name="Content Placeholder 2"/>
          <p:cNvSpPr txBox="1">
            <a:spLocks/>
          </p:cNvSpPr>
          <p:nvPr/>
        </p:nvSpPr>
        <p:spPr>
          <a:xfrm>
            <a:off x="450290" y="4482089"/>
            <a:ext cx="3895177" cy="18505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Font typeface="Arial"/>
              <a:buNone/>
            </a:pPr>
            <a:r>
              <a:rPr lang="en-US" sz="2000" dirty="0" smtClean="0">
                <a:solidFill>
                  <a:srgbClr val="F2806C"/>
                </a:solidFill>
                <a:latin typeface="Akzidenz Grotesk BE"/>
                <a:cs typeface="Akzidenz Grotesk BE"/>
              </a:rPr>
              <a:t>Understandable</a:t>
            </a:r>
          </a:p>
          <a:p>
            <a:pPr>
              <a:buClr>
                <a:srgbClr val="E9213C"/>
              </a:buClr>
            </a:pPr>
            <a:r>
              <a:rPr lang="en-US" sz="1600" dirty="0">
                <a:solidFill>
                  <a:srgbClr val="FFFFFF"/>
                </a:solidFill>
                <a:latin typeface="Akzidenz Grotesk BE"/>
                <a:cs typeface="Akzidenz Grotesk BE"/>
              </a:rPr>
              <a:t>Make text readable and understandable.</a:t>
            </a:r>
          </a:p>
          <a:p>
            <a:pPr>
              <a:buClr>
                <a:srgbClr val="E9213C"/>
              </a:buClr>
            </a:pPr>
            <a:r>
              <a:rPr lang="en-US" sz="1600" dirty="0" smtClean="0">
                <a:solidFill>
                  <a:srgbClr val="FFFFFF"/>
                </a:solidFill>
                <a:latin typeface="Akzidenz Grotesk BE"/>
                <a:cs typeface="Akzidenz Grotesk BE"/>
              </a:rPr>
              <a:t>Make content appear </a:t>
            </a:r>
            <a:r>
              <a:rPr lang="en-US" sz="1600" dirty="0">
                <a:solidFill>
                  <a:srgbClr val="FFFFFF"/>
                </a:solidFill>
                <a:latin typeface="Akzidenz Grotesk BE"/>
                <a:cs typeface="Akzidenz Grotesk BE"/>
              </a:rPr>
              <a:t>and </a:t>
            </a:r>
            <a:r>
              <a:rPr lang="en-US" sz="1600" dirty="0" smtClean="0">
                <a:solidFill>
                  <a:srgbClr val="FFFFFF"/>
                </a:solidFill>
                <a:latin typeface="Akzidenz Grotesk BE"/>
                <a:cs typeface="Akzidenz Grotesk BE"/>
              </a:rPr>
              <a:t>operate in </a:t>
            </a:r>
            <a:r>
              <a:rPr lang="en-US" sz="1600" dirty="0">
                <a:solidFill>
                  <a:srgbClr val="FFFFFF"/>
                </a:solidFill>
                <a:latin typeface="Akzidenz Grotesk BE"/>
                <a:cs typeface="Akzidenz Grotesk BE"/>
              </a:rPr>
              <a:t>predictable ways.</a:t>
            </a:r>
          </a:p>
          <a:p>
            <a:pPr>
              <a:buClr>
                <a:srgbClr val="E9213C"/>
              </a:buClr>
            </a:pPr>
            <a:r>
              <a:rPr lang="en-US" sz="1600" dirty="0">
                <a:solidFill>
                  <a:srgbClr val="FFFFFF"/>
                </a:solidFill>
                <a:latin typeface="Akzidenz Grotesk BE"/>
                <a:cs typeface="Akzidenz Grotesk BE"/>
              </a:rPr>
              <a:t>Help users avoid and correct mistakes.</a:t>
            </a:r>
          </a:p>
        </p:txBody>
      </p:sp>
      <p:sp>
        <p:nvSpPr>
          <p:cNvPr id="6" name="Content Placeholder 2"/>
          <p:cNvSpPr txBox="1">
            <a:spLocks/>
          </p:cNvSpPr>
          <p:nvPr/>
        </p:nvSpPr>
        <p:spPr>
          <a:xfrm>
            <a:off x="4604418" y="2258418"/>
            <a:ext cx="3895177" cy="212727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Font typeface="Arial"/>
              <a:buNone/>
            </a:pPr>
            <a:r>
              <a:rPr lang="en-US" sz="2000" dirty="0" smtClean="0">
                <a:solidFill>
                  <a:srgbClr val="F2806C"/>
                </a:solidFill>
                <a:latin typeface="Akzidenz Grotesk BE"/>
                <a:cs typeface="Akzidenz Grotesk BE"/>
              </a:rPr>
              <a:t>Operable</a:t>
            </a:r>
          </a:p>
          <a:p>
            <a:pPr>
              <a:buClr>
                <a:srgbClr val="E9213C"/>
              </a:buClr>
            </a:pPr>
            <a:r>
              <a:rPr lang="en-US" sz="1600" dirty="0">
                <a:solidFill>
                  <a:srgbClr val="FFFFFF"/>
                </a:solidFill>
                <a:latin typeface="Akzidenz Grotesk BE"/>
                <a:cs typeface="Akzidenz Grotesk BE"/>
              </a:rPr>
              <a:t>Make all functionality available from a keyboard.</a:t>
            </a:r>
          </a:p>
          <a:p>
            <a:pPr>
              <a:buClr>
                <a:srgbClr val="E9213C"/>
              </a:buClr>
            </a:pPr>
            <a:r>
              <a:rPr lang="en-US" sz="1600" dirty="0">
                <a:solidFill>
                  <a:srgbClr val="FFFFFF"/>
                </a:solidFill>
                <a:latin typeface="Akzidenz Grotesk BE"/>
                <a:cs typeface="Akzidenz Grotesk BE"/>
              </a:rPr>
              <a:t>Give users enough time to read and use content.</a:t>
            </a:r>
          </a:p>
          <a:p>
            <a:pPr>
              <a:buClr>
                <a:srgbClr val="E9213C"/>
              </a:buClr>
            </a:pPr>
            <a:r>
              <a:rPr lang="en-US" sz="1600" dirty="0">
                <a:solidFill>
                  <a:srgbClr val="FFFFFF"/>
                </a:solidFill>
                <a:latin typeface="Akzidenz Grotesk BE"/>
                <a:cs typeface="Akzidenz Grotesk BE"/>
              </a:rPr>
              <a:t>Do not use content that causes seizures.</a:t>
            </a:r>
          </a:p>
          <a:p>
            <a:pPr>
              <a:buClr>
                <a:srgbClr val="E9213C"/>
              </a:buClr>
            </a:pPr>
            <a:r>
              <a:rPr lang="en-US" sz="1600" dirty="0">
                <a:solidFill>
                  <a:srgbClr val="FFFFFF"/>
                </a:solidFill>
                <a:latin typeface="Akzidenz Grotesk BE"/>
                <a:cs typeface="Akzidenz Grotesk BE"/>
              </a:rPr>
              <a:t>Help users navigate and find content.</a:t>
            </a:r>
          </a:p>
        </p:txBody>
      </p:sp>
      <p:sp>
        <p:nvSpPr>
          <p:cNvPr id="7" name="Content Placeholder 2"/>
          <p:cNvSpPr txBox="1">
            <a:spLocks/>
          </p:cNvSpPr>
          <p:nvPr/>
        </p:nvSpPr>
        <p:spPr>
          <a:xfrm>
            <a:off x="4597507" y="4486541"/>
            <a:ext cx="3895177" cy="18505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E9213C"/>
              </a:buClr>
              <a:buFont typeface="Arial"/>
              <a:buNone/>
            </a:pPr>
            <a:r>
              <a:rPr lang="en-US" sz="2000" dirty="0" smtClean="0">
                <a:solidFill>
                  <a:srgbClr val="F2806C"/>
                </a:solidFill>
                <a:latin typeface="Akzidenz Grotesk BE"/>
                <a:cs typeface="Akzidenz Grotesk BE"/>
              </a:rPr>
              <a:t>Robust</a:t>
            </a:r>
          </a:p>
          <a:p>
            <a:pPr>
              <a:buClr>
                <a:srgbClr val="E9213C"/>
              </a:buClr>
            </a:pPr>
            <a:r>
              <a:rPr lang="en-US" sz="1600" dirty="0">
                <a:solidFill>
                  <a:srgbClr val="FFFFFF"/>
                </a:solidFill>
                <a:latin typeface="Akzidenz Grotesk BE"/>
                <a:cs typeface="Akzidenz Grotesk BE"/>
              </a:rPr>
              <a:t>Maximize compatibility with current and future user tools.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41504606"/>
      </p:ext>
    </p:extLst>
  </p:cSld>
  <p:clrMapOvr>
    <a:masterClrMapping/>
  </p:clrMapOvr>
  <mc:AlternateContent xmlns:mc="http://schemas.openxmlformats.org/markup-compatibility/2006" xmlns:p14="http://schemas.microsoft.com/office/powerpoint/2010/main">
    <mc:Choice Requires="p14">
      <p:transition p14:dur="400" advTm="43479">
        <p:fade/>
      </p:transition>
    </mc:Choice>
    <mc:Fallback xmlns="">
      <p:transition advTm="434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52093"/>
            <a:ext cx="7913687" cy="2791612"/>
          </a:xfrm>
        </p:spPr>
        <p:txBody>
          <a:bodyPr>
            <a:normAutofit lnSpcReduction="10000"/>
          </a:bodyPr>
          <a:lstStyle/>
          <a:p>
            <a:pPr>
              <a:buClr>
                <a:srgbClr val="E9213C"/>
              </a:buClr>
            </a:pPr>
            <a:r>
              <a:rPr lang="en-US" sz="2000" dirty="0">
                <a:solidFill>
                  <a:srgbClr val="FFFFFF"/>
                </a:solidFill>
                <a:latin typeface="Akzidenz Grotesk BE"/>
                <a:cs typeface="Akzidenz Grotesk BE"/>
              </a:rPr>
              <a:t>Content first</a:t>
            </a:r>
          </a:p>
          <a:p>
            <a:pPr>
              <a:buClr>
                <a:srgbClr val="E9213C"/>
              </a:buClr>
            </a:pPr>
            <a:r>
              <a:rPr lang="en-US" sz="2000" dirty="0">
                <a:solidFill>
                  <a:srgbClr val="FFFFFF"/>
                </a:solidFill>
                <a:latin typeface="Akzidenz Grotesk BE"/>
                <a:cs typeface="Akzidenz Grotesk BE"/>
              </a:rPr>
              <a:t>Semantic code</a:t>
            </a:r>
          </a:p>
          <a:p>
            <a:pPr>
              <a:buClr>
                <a:srgbClr val="E9213C"/>
              </a:buClr>
            </a:pPr>
            <a:r>
              <a:rPr lang="en-US" sz="2000" dirty="0">
                <a:solidFill>
                  <a:srgbClr val="FFFFFF"/>
                </a:solidFill>
                <a:latin typeface="Akzidenz Grotesk BE"/>
                <a:cs typeface="Akzidenz Grotesk BE"/>
              </a:rPr>
              <a:t>Information design</a:t>
            </a:r>
          </a:p>
          <a:p>
            <a:pPr>
              <a:buClr>
                <a:srgbClr val="E9213C"/>
              </a:buClr>
            </a:pPr>
            <a:r>
              <a:rPr lang="en-US" sz="2000" dirty="0">
                <a:solidFill>
                  <a:srgbClr val="FFFFFF"/>
                </a:solidFill>
                <a:latin typeface="Akzidenz Grotesk BE"/>
                <a:cs typeface="Akzidenz Grotesk BE"/>
              </a:rPr>
              <a:t>WAI-ARIA</a:t>
            </a:r>
          </a:p>
          <a:p>
            <a:pPr>
              <a:buClr>
                <a:srgbClr val="E9213C"/>
              </a:buClr>
            </a:pPr>
            <a:r>
              <a:rPr lang="en-US" sz="2000" dirty="0">
                <a:solidFill>
                  <a:srgbClr val="FFFFFF"/>
                </a:solidFill>
                <a:latin typeface="Akzidenz Grotesk BE"/>
                <a:cs typeface="Akzidenz Grotesk BE"/>
              </a:rPr>
              <a:t>Alt text, comparable access</a:t>
            </a:r>
          </a:p>
          <a:p>
            <a:pPr>
              <a:buClr>
                <a:srgbClr val="E9213C"/>
              </a:buClr>
            </a:pPr>
            <a:r>
              <a:rPr lang="en-US" sz="2000" dirty="0">
                <a:solidFill>
                  <a:srgbClr val="FFFFFF"/>
                </a:solidFill>
                <a:latin typeface="Akzidenz Grotesk BE"/>
                <a:cs typeface="Akzidenz Grotesk BE"/>
              </a:rPr>
              <a:t>Unambiguous control in all modes</a:t>
            </a:r>
          </a:p>
          <a:p>
            <a:pPr>
              <a:buClr>
                <a:srgbClr val="E9213C"/>
              </a:buClr>
            </a:pPr>
            <a:r>
              <a:rPr lang="en-US" sz="2000" dirty="0">
                <a:solidFill>
                  <a:srgbClr val="FFFFFF"/>
                </a:solidFill>
                <a:latin typeface="Akzidenz Grotesk BE"/>
                <a:cs typeface="Akzidenz Grotesk BE"/>
              </a:rPr>
              <a:t>Color and contrast</a:t>
            </a:r>
          </a:p>
          <a:p>
            <a:pPr>
              <a:buClr>
                <a:srgbClr val="E9213C"/>
              </a:buClr>
            </a:pPr>
            <a:r>
              <a:rPr lang="en-US" sz="2000" dirty="0">
                <a:solidFill>
                  <a:srgbClr val="FFFFFF"/>
                </a:solidFill>
                <a:latin typeface="Akzidenz Grotesk BE"/>
                <a:cs typeface="Akzidenz Grotesk BE"/>
              </a:rPr>
              <a:t>Scale, reflow and zoom</a:t>
            </a:r>
          </a:p>
          <a:p>
            <a:pPr>
              <a:buClr>
                <a:srgbClr val="E9213C"/>
              </a:buClr>
            </a:pPr>
            <a:endParaRPr lang="en-US" sz="2000" dirty="0">
              <a:solidFill>
                <a:srgbClr val="FFFFFF"/>
              </a:solidFill>
              <a:latin typeface="Akzidenz Grotesk BE"/>
              <a:cs typeface="Akzidenz Grotesk BE"/>
            </a:endParaRPr>
          </a:p>
        </p:txBody>
      </p:sp>
      <p:sp>
        <p:nvSpPr>
          <p:cNvPr id="5" name="TextBox 4"/>
          <p:cNvSpPr txBox="1"/>
          <p:nvPr/>
        </p:nvSpPr>
        <p:spPr>
          <a:xfrm>
            <a:off x="450290" y="1448655"/>
            <a:ext cx="7501468" cy="584776"/>
          </a:xfrm>
          <a:prstGeom prst="rect">
            <a:avLst/>
          </a:prstGeom>
          <a:noFill/>
        </p:spPr>
        <p:txBody>
          <a:bodyPr wrap="square" rtlCol="0">
            <a:spAutoFit/>
          </a:bodyPr>
          <a:lstStyle/>
          <a:p>
            <a:r>
              <a:rPr lang="en-US" sz="3200" dirty="0" smtClean="0">
                <a:solidFill>
                  <a:srgbClr val="F2806C"/>
                </a:solidFill>
                <a:latin typeface="Palatino"/>
                <a:cs typeface="Palatino"/>
              </a:rPr>
              <a:t>Principles of  Accessible Design </a:t>
            </a:r>
            <a:endParaRPr lang="en-US" sz="3200" dirty="0">
              <a:solidFill>
                <a:srgbClr val="F2806C"/>
              </a:solidFill>
              <a:latin typeface="Palatino"/>
              <a:cs typeface="Palatino"/>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5706168"/>
      </p:ext>
    </p:extLst>
  </p:cSld>
  <p:clrMapOvr>
    <a:masterClrMapping/>
  </p:clrMapOvr>
  <mc:AlternateContent xmlns:mc="http://schemas.openxmlformats.org/markup-compatibility/2006" xmlns:p14="http://schemas.microsoft.com/office/powerpoint/2010/main">
    <mc:Choice Requires="p14">
      <p:transition p14:dur="400" advTm="47542">
        <p:fade/>
      </p:transition>
    </mc:Choice>
    <mc:Fallback xmlns="">
      <p:transition advTm="475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785854" y="2836465"/>
            <a:ext cx="7501468"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Palatino"/>
                <a:cs typeface="Palatino"/>
              </a:rPr>
              <a:t>Content first.</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6206434"/>
      </p:ext>
    </p:extLst>
  </p:cSld>
  <p:clrMapOvr>
    <a:masterClrMapping/>
  </p:clrMapOvr>
  <mc:AlternateContent xmlns:mc="http://schemas.openxmlformats.org/markup-compatibility/2006" xmlns:p14="http://schemas.microsoft.com/office/powerpoint/2010/main">
    <mc:Choice Requires="p14">
      <p:transition p14:dur="400" advTm="29812">
        <p:fade/>
      </p:transition>
    </mc:Choice>
    <mc:Fallback xmlns="">
      <p:transition advTm="298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NN-Article-Styl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927" y="1194607"/>
            <a:ext cx="6791786" cy="5406961"/>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34297658"/>
      </p:ext>
    </p:extLst>
  </p:cSld>
  <p:clrMapOvr>
    <a:masterClrMapping/>
  </p:clrMapOvr>
  <mc:AlternateContent xmlns:mc="http://schemas.openxmlformats.org/markup-compatibility/2006" xmlns:p14="http://schemas.microsoft.com/office/powerpoint/2010/main">
    <mc:Choice Requires="p14">
      <p:transition p14:dur="400" advTm="11661">
        <p:fade/>
      </p:transition>
    </mc:Choice>
    <mc:Fallback xmlns="">
      <p:transition advTm="116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NN-Article-PLAI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927" y="1184465"/>
            <a:ext cx="6789372" cy="5417103"/>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65463030"/>
      </p:ext>
    </p:extLst>
  </p:cSld>
  <p:clrMapOvr>
    <a:masterClrMapping/>
  </p:clrMapOvr>
  <mc:AlternateContent xmlns:mc="http://schemas.openxmlformats.org/markup-compatibility/2006" xmlns:p14="http://schemas.microsoft.com/office/powerpoint/2010/main">
    <mc:Choice Requires="p14">
      <p:transition p14:dur="400" advTm="34258">
        <p:fade/>
      </p:transition>
    </mc:Choice>
    <mc:Fallback xmlns="">
      <p:transition advTm="342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NN-Lo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1012" y="109900"/>
            <a:ext cx="725967" cy="7843428"/>
          </a:xfrm>
          <a:prstGeom prst="rect">
            <a:avLst/>
          </a:prstGeom>
        </p:spPr>
      </p:pic>
      <p:pic>
        <p:nvPicPr>
          <p:cNvPr id="5" name="Picture 4" descr="Arrow-Very-Sho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5827" y="3794784"/>
            <a:ext cx="1981200" cy="12954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354648"/>
      </p:ext>
    </p:extLst>
  </p:cSld>
  <p:clrMapOvr>
    <a:masterClrMapping/>
  </p:clrMapOvr>
  <mc:AlternateContent xmlns:mc="http://schemas.openxmlformats.org/markup-compatibility/2006" xmlns:p14="http://schemas.microsoft.com/office/powerpoint/2010/main">
    <mc:Choice Requires="p14">
      <p:transition p14:dur="400" advTm="39544">
        <p:fade/>
      </p:transition>
    </mc:Choice>
    <mc:Fallback xmlns="">
      <p:transition advTm="39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CDC-Top Jump.png"/>
          <p:cNvPicPr>
            <a:picLocks noChangeAspect="1"/>
          </p:cNvPicPr>
          <p:nvPr/>
        </p:nvPicPr>
        <p:blipFill rotWithShape="1">
          <a:blip r:embed="rId5">
            <a:extLst>
              <a:ext uri="{28A0092B-C50C-407E-A947-70E740481C1C}">
                <a14:useLocalDpi xmlns:a14="http://schemas.microsoft.com/office/drawing/2010/main" val="0"/>
              </a:ext>
            </a:extLst>
          </a:blip>
          <a:srcRect b="56989"/>
          <a:stretch/>
        </p:blipFill>
        <p:spPr>
          <a:xfrm>
            <a:off x="-325883" y="2288275"/>
            <a:ext cx="11515073" cy="4569725"/>
          </a:xfrm>
          <a:prstGeom prst="rect">
            <a:avLst/>
          </a:prstGeom>
        </p:spPr>
      </p:pic>
      <p:pic>
        <p:nvPicPr>
          <p:cNvPr id="3" name="Picture 2" descr="Arrow-Very-Shor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892917" y="1804392"/>
            <a:ext cx="1981200" cy="12954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32192334"/>
      </p:ext>
    </p:extLst>
  </p:cSld>
  <p:clrMapOvr>
    <a:masterClrMapping/>
  </p:clrMapOvr>
  <mc:AlternateContent xmlns:mc="http://schemas.openxmlformats.org/markup-compatibility/2006" xmlns:p14="http://schemas.microsoft.com/office/powerpoint/2010/main">
    <mc:Choice Requires="p14">
      <p:transition p14:dur="400" advTm="68919">
        <p:fade/>
      </p:transition>
    </mc:Choice>
    <mc:Fallback xmlns="">
      <p:transition advTm="689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DC-Artic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456" y="1057777"/>
            <a:ext cx="5880976" cy="5426261"/>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30754019"/>
      </p:ext>
    </p:extLst>
  </p:cSld>
  <p:clrMapOvr>
    <a:masterClrMapping/>
  </p:clrMapOvr>
  <mc:AlternateContent xmlns:mc="http://schemas.openxmlformats.org/markup-compatibility/2006" xmlns:p14="http://schemas.microsoft.com/office/powerpoint/2010/main">
    <mc:Choice Requires="p14">
      <p:transition p14:dur="400" advTm="60642">
        <p:fade/>
      </p:transition>
    </mc:Choice>
    <mc:Fallback xmlns="">
      <p:transition advTm="60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Alt-CN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326" y="1027057"/>
            <a:ext cx="7137400" cy="59563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51123278"/>
      </p:ext>
    </p:extLst>
  </p:cSld>
  <p:clrMapOvr>
    <a:masterClrMapping/>
  </p:clrMapOvr>
  <mc:AlternateContent xmlns:mc="http://schemas.openxmlformats.org/markup-compatibility/2006" xmlns:p14="http://schemas.microsoft.com/office/powerpoint/2010/main">
    <mc:Choice Requires="p14">
      <p:transition p14:dur="400" advTm="70428">
        <p:fade/>
      </p:transition>
    </mc:Choice>
    <mc:Fallback xmlns="">
      <p:transition advTm="704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_DSC8516-adjust.jpg"/>
          <p:cNvPicPr>
            <a:picLocks noChangeAspect="1"/>
          </p:cNvPicPr>
          <p:nvPr/>
        </p:nvPicPr>
        <p:blipFill rotWithShape="1">
          <a:blip r:embed="rId5">
            <a:extLst>
              <a:ext uri="{28A0092B-C50C-407E-A947-70E740481C1C}">
                <a14:useLocalDpi xmlns:a14="http://schemas.microsoft.com/office/drawing/2010/main" val="0"/>
              </a:ext>
            </a:extLst>
          </a:blip>
          <a:srcRect r="14242"/>
          <a:stretch/>
        </p:blipFill>
        <p:spPr>
          <a:xfrm>
            <a:off x="-12700" y="1044244"/>
            <a:ext cx="9215066" cy="5813756"/>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60760006"/>
      </p:ext>
    </p:extLst>
  </p:cSld>
  <p:clrMapOvr>
    <a:masterClrMapping/>
  </p:clrMapOvr>
  <mc:AlternateContent xmlns:mc="http://schemas.openxmlformats.org/markup-compatibility/2006" xmlns:p14="http://schemas.microsoft.com/office/powerpoint/2010/main">
    <mc:Choice Requires="p14">
      <p:transition p14:dur="400" advTm="29961">
        <p:fade/>
      </p:transition>
    </mc:Choice>
    <mc:Fallback xmlns="">
      <p:transition advTm="299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398939" y="2075213"/>
            <a:ext cx="8515424" cy="3970318"/>
          </a:xfrm>
          <a:prstGeom prst="rect">
            <a:avLst/>
          </a:prstGeom>
        </p:spPr>
        <p:txBody>
          <a:bodyPr wrap="square">
            <a:spAutoFit/>
          </a:bodyPr>
          <a:lstStyle/>
          <a:p>
            <a:r>
              <a:rPr lang="en-US" dirty="0">
                <a:solidFill>
                  <a:schemeClr val="bg2"/>
                </a:solidFill>
                <a:latin typeface="Andale Mono"/>
                <a:cs typeface="Andale Mono"/>
              </a:rPr>
              <a:t>&lt;form action=""&gt;</a:t>
            </a:r>
          </a:p>
          <a:p>
            <a:r>
              <a:rPr lang="en-US" dirty="0">
                <a:solidFill>
                  <a:schemeClr val="bg2"/>
                </a:solidFill>
                <a:latin typeface="Andale Mono"/>
                <a:cs typeface="Andale Mono"/>
              </a:rPr>
              <a:t>  &lt;</a:t>
            </a:r>
            <a:r>
              <a:rPr lang="en-US" dirty="0" err="1">
                <a:solidFill>
                  <a:schemeClr val="bg2"/>
                </a:solidFill>
                <a:latin typeface="Andale Mono"/>
                <a:cs typeface="Andale Mono"/>
              </a:rPr>
              <a:t>fieldset</a:t>
            </a:r>
            <a:r>
              <a:rPr lang="en-US" dirty="0">
                <a:solidFill>
                  <a:schemeClr val="bg2"/>
                </a:solidFill>
                <a:latin typeface="Andale Mono"/>
                <a:cs typeface="Andale Mono"/>
              </a:rPr>
              <a:t>&gt;</a:t>
            </a:r>
          </a:p>
          <a:p>
            <a:r>
              <a:rPr lang="en-US" dirty="0">
                <a:solidFill>
                  <a:schemeClr val="bg2"/>
                </a:solidFill>
                <a:latin typeface="Andale Mono"/>
                <a:cs typeface="Andale Mono"/>
              </a:rPr>
              <a:t>    &lt;legend&gt;Add or subtract ten&lt;/legend&gt;</a:t>
            </a:r>
          </a:p>
          <a:p>
            <a:r>
              <a:rPr lang="en-US" dirty="0">
                <a:solidFill>
                  <a:schemeClr val="bg2"/>
                </a:solidFill>
                <a:latin typeface="Andale Mono"/>
                <a:cs typeface="Andale Mono"/>
              </a:rPr>
              <a:t>	&lt;div&gt;</a:t>
            </a:r>
          </a:p>
          <a:p>
            <a:r>
              <a:rPr lang="en-US" dirty="0">
                <a:solidFill>
                  <a:schemeClr val="bg2"/>
                </a:solidFill>
                <a:latin typeface="Andale Mono"/>
                <a:cs typeface="Andale Mono"/>
              </a:rPr>
              <a:t>	  &lt;label for="number"&gt;Current value&lt;/label&gt;</a:t>
            </a:r>
          </a:p>
          <a:p>
            <a:r>
              <a:rPr lang="en-US" dirty="0">
                <a:solidFill>
                  <a:schemeClr val="bg2"/>
                </a:solidFill>
                <a:latin typeface="Andale Mono"/>
                <a:cs typeface="Andale Mono"/>
              </a:rPr>
              <a:t>	  &lt;input type="text" </a:t>
            </a:r>
            <a:r>
              <a:rPr lang="en-US" dirty="0">
                <a:solidFill>
                  <a:srgbClr val="FF7280"/>
                </a:solidFill>
                <a:latin typeface="Andale Mono"/>
                <a:cs typeface="Andale Mono"/>
              </a:rPr>
              <a:t>role="alert" aria-live="assertive" </a:t>
            </a:r>
            <a:endParaRPr lang="en-US" dirty="0" smtClean="0">
              <a:solidFill>
                <a:srgbClr val="FF7280"/>
              </a:solidFill>
              <a:latin typeface="Andale Mono"/>
              <a:cs typeface="Andale Mono"/>
            </a:endParaRPr>
          </a:p>
          <a:p>
            <a:r>
              <a:rPr lang="en-US" dirty="0">
                <a:solidFill>
                  <a:srgbClr val="FF7280"/>
                </a:solidFill>
                <a:latin typeface="Andale Mono"/>
                <a:cs typeface="Andale Mono"/>
              </a:rPr>
              <a:t>	</a:t>
            </a:r>
            <a:r>
              <a:rPr lang="en-US" dirty="0" smtClean="0">
                <a:solidFill>
                  <a:srgbClr val="FF7280"/>
                </a:solidFill>
                <a:latin typeface="Andale Mono"/>
                <a:cs typeface="Andale Mono"/>
              </a:rPr>
              <a:t>		</a:t>
            </a:r>
            <a:r>
              <a:rPr lang="en-US" dirty="0" err="1" smtClean="0">
                <a:solidFill>
                  <a:schemeClr val="bg2"/>
                </a:solidFill>
                <a:latin typeface="Andale Mono"/>
                <a:cs typeface="Andale Mono"/>
              </a:rPr>
              <a:t>readonly</a:t>
            </a:r>
            <a:r>
              <a:rPr lang="en-US" dirty="0" smtClean="0">
                <a:solidFill>
                  <a:schemeClr val="bg2"/>
                </a:solidFill>
                <a:latin typeface="Andale Mono"/>
                <a:cs typeface="Andale Mono"/>
              </a:rPr>
              <a:t> </a:t>
            </a:r>
            <a:r>
              <a:rPr lang="en-US" dirty="0">
                <a:solidFill>
                  <a:schemeClr val="bg2"/>
                </a:solidFill>
                <a:latin typeface="Andale Mono"/>
                <a:cs typeface="Andale Mono"/>
              </a:rPr>
              <a:t>value="0" id="number" /&gt;</a:t>
            </a:r>
          </a:p>
          <a:p>
            <a:r>
              <a:rPr lang="en-US" dirty="0">
                <a:solidFill>
                  <a:schemeClr val="bg2"/>
                </a:solidFill>
                <a:latin typeface="Andale Mono"/>
                <a:cs typeface="Andale Mono"/>
              </a:rPr>
              <a:t>	  &lt;button type="button" title="add 10" </a:t>
            </a:r>
            <a:r>
              <a:rPr lang="en-US" dirty="0">
                <a:solidFill>
                  <a:srgbClr val="FF7280"/>
                </a:solidFill>
                <a:latin typeface="Andale Mono"/>
                <a:cs typeface="Andale Mono"/>
              </a:rPr>
              <a:t>aria</a:t>
            </a:r>
            <a:r>
              <a:rPr lang="en-US" dirty="0" smtClean="0">
                <a:solidFill>
                  <a:srgbClr val="FF7280"/>
                </a:solidFill>
                <a:latin typeface="Andale Mono"/>
                <a:cs typeface="Andale Mono"/>
              </a:rPr>
              <a:t>-</a:t>
            </a:r>
          </a:p>
          <a:p>
            <a:r>
              <a:rPr lang="en-US" dirty="0">
                <a:solidFill>
                  <a:srgbClr val="FF7280"/>
                </a:solidFill>
                <a:latin typeface="Andale Mono"/>
                <a:cs typeface="Andale Mono"/>
              </a:rPr>
              <a:t>	</a:t>
            </a:r>
            <a:r>
              <a:rPr lang="en-US" dirty="0" smtClean="0">
                <a:solidFill>
                  <a:srgbClr val="FF7280"/>
                </a:solidFill>
                <a:latin typeface="Andale Mono"/>
                <a:cs typeface="Andale Mono"/>
              </a:rPr>
              <a:t>		controls</a:t>
            </a:r>
            <a:r>
              <a:rPr lang="en-US" dirty="0">
                <a:solidFill>
                  <a:srgbClr val="FF7280"/>
                </a:solidFill>
                <a:latin typeface="Andale Mono"/>
                <a:cs typeface="Andale Mono"/>
              </a:rPr>
              <a:t>="number"</a:t>
            </a:r>
            <a:r>
              <a:rPr lang="en-US" dirty="0">
                <a:solidFill>
                  <a:schemeClr val="bg2"/>
                </a:solidFill>
                <a:latin typeface="Andale Mono"/>
                <a:cs typeface="Andale Mono"/>
              </a:rPr>
              <a:t>&gt;Add&lt;/button&gt;</a:t>
            </a:r>
          </a:p>
          <a:p>
            <a:r>
              <a:rPr lang="en-US" dirty="0">
                <a:solidFill>
                  <a:schemeClr val="bg2"/>
                </a:solidFill>
                <a:latin typeface="Andale Mono"/>
                <a:cs typeface="Andale Mono"/>
              </a:rPr>
              <a:t>	  &lt;button type="button" title="subtract 10" </a:t>
            </a:r>
            <a:r>
              <a:rPr lang="en-US" dirty="0" smtClean="0">
                <a:solidFill>
                  <a:srgbClr val="FF7280"/>
                </a:solidFill>
                <a:latin typeface="Andale Mono"/>
                <a:cs typeface="Andale Mono"/>
              </a:rPr>
              <a:t>aria-</a:t>
            </a:r>
          </a:p>
          <a:p>
            <a:r>
              <a:rPr lang="en-US" dirty="0">
                <a:solidFill>
                  <a:srgbClr val="FF7280"/>
                </a:solidFill>
                <a:latin typeface="Andale Mono"/>
                <a:cs typeface="Andale Mono"/>
              </a:rPr>
              <a:t>	</a:t>
            </a:r>
            <a:r>
              <a:rPr lang="en-US" dirty="0" smtClean="0">
                <a:solidFill>
                  <a:srgbClr val="FF7280"/>
                </a:solidFill>
                <a:latin typeface="Andale Mono"/>
                <a:cs typeface="Andale Mono"/>
              </a:rPr>
              <a:t>		controls</a:t>
            </a:r>
            <a:r>
              <a:rPr lang="en-US" dirty="0">
                <a:solidFill>
                  <a:srgbClr val="FF7280"/>
                </a:solidFill>
                <a:latin typeface="Andale Mono"/>
                <a:cs typeface="Andale Mono"/>
              </a:rPr>
              <a:t>="number"</a:t>
            </a:r>
            <a:r>
              <a:rPr lang="en-US" dirty="0">
                <a:solidFill>
                  <a:schemeClr val="bg2"/>
                </a:solidFill>
                <a:latin typeface="Andale Mono"/>
                <a:cs typeface="Andale Mono"/>
              </a:rPr>
              <a:t>&gt;Subtract&lt;/button&gt;</a:t>
            </a:r>
          </a:p>
          <a:p>
            <a:r>
              <a:rPr lang="en-US" dirty="0">
                <a:solidFill>
                  <a:schemeClr val="bg2"/>
                </a:solidFill>
                <a:latin typeface="Andale Mono"/>
                <a:cs typeface="Andale Mono"/>
              </a:rPr>
              <a:t>	&lt;/div&gt;</a:t>
            </a:r>
          </a:p>
          <a:p>
            <a:r>
              <a:rPr lang="en-US" dirty="0">
                <a:solidFill>
                  <a:schemeClr val="bg2"/>
                </a:solidFill>
                <a:latin typeface="Andale Mono"/>
                <a:cs typeface="Andale Mono"/>
              </a:rPr>
              <a:t>  &lt;/</a:t>
            </a:r>
            <a:r>
              <a:rPr lang="en-US" dirty="0" err="1">
                <a:solidFill>
                  <a:schemeClr val="bg2"/>
                </a:solidFill>
                <a:latin typeface="Andale Mono"/>
                <a:cs typeface="Andale Mono"/>
              </a:rPr>
              <a:t>fieldset</a:t>
            </a:r>
            <a:r>
              <a:rPr lang="en-US" dirty="0">
                <a:solidFill>
                  <a:schemeClr val="bg2"/>
                </a:solidFill>
                <a:latin typeface="Andale Mono"/>
                <a:cs typeface="Andale Mono"/>
              </a:rPr>
              <a:t>&gt;</a:t>
            </a:r>
          </a:p>
          <a:p>
            <a:r>
              <a:rPr lang="en-US" dirty="0">
                <a:solidFill>
                  <a:schemeClr val="bg2"/>
                </a:solidFill>
                <a:latin typeface="Andale Mono"/>
                <a:cs typeface="Andale Mono"/>
              </a:rPr>
              <a:t>&lt;/form&gt;</a:t>
            </a:r>
          </a:p>
        </p:txBody>
      </p:sp>
      <p:sp>
        <p:nvSpPr>
          <p:cNvPr id="5" name="TextBox 4"/>
          <p:cNvSpPr txBox="1"/>
          <p:nvPr/>
        </p:nvSpPr>
        <p:spPr>
          <a:xfrm>
            <a:off x="450290" y="1448655"/>
            <a:ext cx="7501468" cy="584776"/>
          </a:xfrm>
          <a:prstGeom prst="rect">
            <a:avLst/>
          </a:prstGeom>
          <a:noFill/>
        </p:spPr>
        <p:txBody>
          <a:bodyPr wrap="square" rtlCol="0">
            <a:spAutoFit/>
          </a:bodyPr>
          <a:lstStyle/>
          <a:p>
            <a:r>
              <a:rPr lang="en-US" sz="3200" dirty="0" smtClean="0">
                <a:solidFill>
                  <a:srgbClr val="F2806C"/>
                </a:solidFill>
                <a:latin typeface="Palatino"/>
                <a:cs typeface="Palatino"/>
              </a:rPr>
              <a:t>WAI-ARIA</a:t>
            </a:r>
            <a:endParaRPr lang="en-US" sz="3200" dirty="0">
              <a:solidFill>
                <a:srgbClr val="F2806C"/>
              </a:solidFill>
              <a:latin typeface="Palatino"/>
              <a:cs typeface="Palatino"/>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52615771"/>
      </p:ext>
    </p:extLst>
  </p:cSld>
  <p:clrMapOvr>
    <a:masterClrMapping/>
  </p:clrMapOvr>
  <mc:AlternateContent xmlns:mc="http://schemas.openxmlformats.org/markup-compatibility/2006" xmlns:p14="http://schemas.microsoft.com/office/powerpoint/2010/main">
    <mc:Choice Requires="p14">
      <p:transition p14:dur="400" advTm="61358">
        <p:fade/>
      </p:transition>
    </mc:Choice>
    <mc:Fallback xmlns="">
      <p:transition advTm="613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Webby-wrapp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4150" y="1042209"/>
            <a:ext cx="5663479" cy="3095566"/>
          </a:xfrm>
          <a:prstGeom prst="rect">
            <a:avLst/>
          </a:prstGeom>
        </p:spPr>
      </p:pic>
      <p:pic>
        <p:nvPicPr>
          <p:cNvPr id="3" name="Picture 2" descr="Webby-cod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0702" y="4363467"/>
            <a:ext cx="5357520" cy="3169143"/>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95933220"/>
      </p:ext>
    </p:extLst>
  </p:cSld>
  <p:clrMapOvr>
    <a:masterClrMapping/>
  </p:clrMapOvr>
  <mc:AlternateContent xmlns:mc="http://schemas.openxmlformats.org/markup-compatibility/2006" xmlns:p14="http://schemas.microsoft.com/office/powerpoint/2010/main">
    <mc:Choice Requires="p14">
      <p:transition p14:dur="400" advTm="50970">
        <p:fade/>
      </p:transition>
    </mc:Choice>
    <mc:Fallback xmlns="">
      <p:transition advTm="50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olor-Contras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961" y="1399680"/>
            <a:ext cx="5215054" cy="2955198"/>
          </a:xfrm>
          <a:prstGeom prst="rect">
            <a:avLst/>
          </a:prstGeom>
        </p:spPr>
      </p:pic>
      <p:sp>
        <p:nvSpPr>
          <p:cNvPr id="7" name="Content Placeholder 2"/>
          <p:cNvSpPr txBox="1">
            <a:spLocks/>
          </p:cNvSpPr>
          <p:nvPr/>
        </p:nvSpPr>
        <p:spPr>
          <a:xfrm>
            <a:off x="418674" y="5150438"/>
            <a:ext cx="3211849"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Font typeface="Arial"/>
              <a:buNone/>
            </a:pPr>
            <a:r>
              <a:rPr lang="en-US" sz="9400" spc="-1200" dirty="0" smtClean="0">
                <a:solidFill>
                  <a:srgbClr val="F2806C"/>
                </a:solidFill>
                <a:latin typeface="Akzidenz Grotesk BE"/>
                <a:cs typeface="Akzidenz Grotesk BE"/>
              </a:rPr>
              <a:t>4 </a:t>
            </a:r>
            <a:r>
              <a:rPr lang="en-US" sz="9400" spc="-1200" dirty="0" smtClean="0">
                <a:solidFill>
                  <a:srgbClr val="F2806C"/>
                </a:solidFill>
              </a:rPr>
              <a:t>. </a:t>
            </a:r>
            <a:r>
              <a:rPr lang="en-US" sz="9400" spc="-1200" dirty="0" smtClean="0">
                <a:solidFill>
                  <a:srgbClr val="F2806C"/>
                </a:solidFill>
                <a:latin typeface="Akzidenz Grotesk BE"/>
                <a:cs typeface="Akzidenz Grotesk BE"/>
              </a:rPr>
              <a:t>5 </a:t>
            </a:r>
            <a:r>
              <a:rPr lang="en-US" sz="9400" spc="-1200" dirty="0" smtClean="0">
                <a:solidFill>
                  <a:srgbClr val="F2806C"/>
                </a:solidFill>
              </a:rPr>
              <a:t>:</a:t>
            </a:r>
            <a:r>
              <a:rPr lang="en-US" sz="9400" spc="-1200" dirty="0">
                <a:solidFill>
                  <a:srgbClr val="F2806C"/>
                </a:solidFill>
                <a:latin typeface="Akzidenz Grotesk BE"/>
                <a:cs typeface="Akzidenz Grotesk BE"/>
              </a:rPr>
              <a:t>1</a:t>
            </a:r>
            <a:endParaRPr lang="en-US" sz="2800" dirty="0" smtClean="0">
              <a:solidFill>
                <a:srgbClr val="F2806C"/>
              </a:solidFill>
              <a:latin typeface="Akzidenz Grotesk BE"/>
              <a:cs typeface="Akzidenz Grotesk BE"/>
            </a:endParaRPr>
          </a:p>
          <a:p>
            <a:pPr marL="0" indent="0">
              <a:lnSpc>
                <a:spcPts val="2480"/>
              </a:lnSpc>
              <a:spcBef>
                <a:spcPts val="0"/>
              </a:spcBef>
              <a:buClr>
                <a:srgbClr val="E9213C"/>
              </a:buClr>
              <a:buFont typeface="Arial"/>
              <a:buNone/>
            </a:pPr>
            <a:r>
              <a:rPr lang="en-US" sz="1900" dirty="0" smtClean="0">
                <a:solidFill>
                  <a:srgbClr val="FFFFFF"/>
                </a:solidFill>
                <a:latin typeface="Akzidenz Grotesk BE"/>
                <a:cs typeface="Akzidenz Grotesk BE"/>
              </a:rPr>
              <a:t>Large text</a:t>
            </a:r>
            <a:endParaRPr lang="en-US" sz="1900" dirty="0">
              <a:solidFill>
                <a:srgbClr val="FFFFFF"/>
              </a:solidFill>
              <a:latin typeface="Akzidenz Grotesk BE"/>
              <a:cs typeface="Akzidenz Grotesk BE"/>
            </a:endParaRPr>
          </a:p>
        </p:txBody>
      </p:sp>
      <p:sp>
        <p:nvSpPr>
          <p:cNvPr id="8" name="Content Placeholder 2"/>
          <p:cNvSpPr txBox="1">
            <a:spLocks/>
          </p:cNvSpPr>
          <p:nvPr/>
        </p:nvSpPr>
        <p:spPr>
          <a:xfrm>
            <a:off x="6734859" y="5146786"/>
            <a:ext cx="3211849"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Font typeface="Arial"/>
              <a:buNone/>
            </a:pPr>
            <a:r>
              <a:rPr lang="en-US" sz="9400" spc="-1200" dirty="0" smtClean="0">
                <a:solidFill>
                  <a:srgbClr val="F2806C"/>
                </a:solidFill>
                <a:latin typeface="Akzidenz Grotesk BE"/>
                <a:cs typeface="Akzidenz Grotesk BE"/>
              </a:rPr>
              <a:t>7 </a:t>
            </a:r>
            <a:r>
              <a:rPr lang="en-US" sz="9400" spc="-1200" dirty="0" smtClean="0">
                <a:solidFill>
                  <a:srgbClr val="F2806C"/>
                </a:solidFill>
              </a:rPr>
              <a:t>: </a:t>
            </a:r>
            <a:r>
              <a:rPr lang="en-US" sz="9400" spc="-1200" dirty="0" smtClean="0">
                <a:solidFill>
                  <a:srgbClr val="F2806C"/>
                </a:solidFill>
                <a:latin typeface="Akzidenz Grotesk BE"/>
                <a:cs typeface="Akzidenz Grotesk BE"/>
              </a:rPr>
              <a:t>1</a:t>
            </a:r>
            <a:endParaRPr lang="en-US" sz="2800" dirty="0" smtClean="0">
              <a:solidFill>
                <a:srgbClr val="F2806C"/>
              </a:solidFill>
              <a:latin typeface="Akzidenz Grotesk BE"/>
              <a:cs typeface="Akzidenz Grotesk BE"/>
            </a:endParaRPr>
          </a:p>
          <a:p>
            <a:pPr marL="0" indent="0">
              <a:lnSpc>
                <a:spcPts val="2480"/>
              </a:lnSpc>
              <a:spcBef>
                <a:spcPts val="0"/>
              </a:spcBef>
              <a:buClr>
                <a:srgbClr val="E9213C"/>
              </a:buClr>
              <a:buFont typeface="Arial"/>
              <a:buNone/>
            </a:pPr>
            <a:r>
              <a:rPr lang="en-US" sz="1900" dirty="0" smtClean="0">
                <a:solidFill>
                  <a:srgbClr val="FFFFFF"/>
                </a:solidFill>
                <a:latin typeface="Akzidenz Grotesk BE"/>
                <a:cs typeface="Akzidenz Grotesk BE"/>
              </a:rPr>
              <a:t> Normal text</a:t>
            </a:r>
            <a:endParaRPr lang="en-US" sz="1900" dirty="0">
              <a:solidFill>
                <a:srgbClr val="FFFFFF"/>
              </a:solidFill>
              <a:latin typeface="Akzidenz Grotesk BE"/>
              <a:cs typeface="Akzidenz Grotesk BE"/>
            </a:endParaRPr>
          </a:p>
        </p:txBody>
      </p:sp>
      <p:sp>
        <p:nvSpPr>
          <p:cNvPr id="9" name="Rectangle 8"/>
          <p:cNvSpPr/>
          <p:nvPr/>
        </p:nvSpPr>
        <p:spPr>
          <a:xfrm>
            <a:off x="3630523" y="4638954"/>
            <a:ext cx="1889747" cy="1015663"/>
          </a:xfrm>
          <a:prstGeom prst="rect">
            <a:avLst/>
          </a:prstGeom>
        </p:spPr>
        <p:txBody>
          <a:bodyPr wrap="none">
            <a:spAutoFit/>
          </a:bodyPr>
          <a:lstStyle/>
          <a:p>
            <a:pPr algn="ctr"/>
            <a:r>
              <a:rPr lang="en-US" sz="2000" dirty="0" smtClean="0">
                <a:solidFill>
                  <a:srgbClr val="FFFFFF"/>
                </a:solidFill>
                <a:latin typeface="Akzidenz Grotesk BE"/>
                <a:cs typeface="Akzidenz Grotesk BE"/>
              </a:rPr>
              <a:t>WCAG 2.0 </a:t>
            </a:r>
          </a:p>
          <a:p>
            <a:pPr algn="ctr"/>
            <a:r>
              <a:rPr lang="en-US" sz="2000" dirty="0" smtClean="0">
                <a:solidFill>
                  <a:srgbClr val="FFFFFF"/>
                </a:solidFill>
                <a:latin typeface="Akzidenz Grotesk BE"/>
                <a:cs typeface="Akzidenz Grotesk BE"/>
              </a:rPr>
              <a:t>Level AAA</a:t>
            </a:r>
          </a:p>
          <a:p>
            <a:pPr algn="ctr"/>
            <a:r>
              <a:rPr lang="en-US" sz="2000" dirty="0" smtClean="0">
                <a:solidFill>
                  <a:srgbClr val="FFFFFF"/>
                </a:solidFill>
                <a:latin typeface="Akzidenz Grotesk BE"/>
                <a:cs typeface="Akzidenz Grotesk BE"/>
              </a:rPr>
              <a:t>Contrast Ratios</a:t>
            </a:r>
            <a:endParaRPr lang="en-US" sz="20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92571332"/>
      </p:ext>
    </p:extLst>
  </p:cSld>
  <p:clrMapOvr>
    <a:masterClrMapping/>
  </p:clrMapOvr>
  <mc:AlternateContent xmlns:mc="http://schemas.openxmlformats.org/markup-compatibility/2006" xmlns:p14="http://schemas.microsoft.com/office/powerpoint/2010/main">
    <mc:Choice Requires="p14">
      <p:transition p14:dur="400" advTm="70135">
        <p:fade/>
      </p:transition>
    </mc:Choice>
    <mc:Fallback xmlns="">
      <p:transition advTm="701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961731" y="1525457"/>
            <a:ext cx="3588036" cy="2033220"/>
          </a:xfrm>
          <a:prstGeom prst="rect">
            <a:avLst/>
          </a:prstGeom>
        </p:spPr>
      </p:pic>
      <p:pic>
        <p:nvPicPr>
          <p:cNvPr id="4" name="Picture 3"/>
          <p:cNvPicPr>
            <a:picLocks noChangeAspect="1"/>
          </p:cNvPicPr>
          <p:nvPr/>
        </p:nvPicPr>
        <p:blipFill>
          <a:blip r:embed="rId6"/>
          <a:stretch>
            <a:fillRect/>
          </a:stretch>
        </p:blipFill>
        <p:spPr>
          <a:xfrm>
            <a:off x="4908550" y="3889526"/>
            <a:ext cx="3588036" cy="2033220"/>
          </a:xfrm>
          <a:prstGeom prst="rect">
            <a:avLst/>
          </a:prstGeom>
        </p:spPr>
      </p:pic>
      <p:pic>
        <p:nvPicPr>
          <p:cNvPr id="5" name="Picture 4"/>
          <p:cNvPicPr>
            <a:picLocks noChangeAspect="1"/>
          </p:cNvPicPr>
          <p:nvPr/>
        </p:nvPicPr>
        <p:blipFill>
          <a:blip r:embed="rId7"/>
          <a:stretch>
            <a:fillRect/>
          </a:stretch>
        </p:blipFill>
        <p:spPr>
          <a:xfrm>
            <a:off x="4908550" y="1525457"/>
            <a:ext cx="3588036" cy="2033220"/>
          </a:xfrm>
          <a:prstGeom prst="rect">
            <a:avLst/>
          </a:prstGeom>
        </p:spPr>
      </p:pic>
      <p:pic>
        <p:nvPicPr>
          <p:cNvPr id="7" name="Picture 6"/>
          <p:cNvPicPr>
            <a:picLocks noChangeAspect="1"/>
          </p:cNvPicPr>
          <p:nvPr/>
        </p:nvPicPr>
        <p:blipFill>
          <a:blip r:embed="rId8"/>
          <a:stretch>
            <a:fillRect/>
          </a:stretch>
        </p:blipFill>
        <p:spPr>
          <a:xfrm>
            <a:off x="961731" y="3889526"/>
            <a:ext cx="3588036" cy="203322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60218923"/>
      </p:ext>
    </p:extLst>
  </p:cSld>
  <p:clrMapOvr>
    <a:masterClrMapping/>
  </p:clrMapOvr>
  <mc:AlternateContent xmlns:mc="http://schemas.openxmlformats.org/markup-compatibility/2006" xmlns:p14="http://schemas.microsoft.com/office/powerpoint/2010/main">
    <mc:Choice Requires="p14">
      <p:transition p14:dur="400" advTm="42714">
        <p:fade/>
      </p:transition>
    </mc:Choice>
    <mc:Fallback xmlns="">
      <p:transition advTm="427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624" y="1257300"/>
            <a:ext cx="5466283" cy="56007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8967506"/>
      </p:ext>
    </p:extLst>
  </p:cSld>
  <p:clrMapOvr>
    <a:masterClrMapping/>
  </p:clrMapOvr>
  <mc:AlternateContent xmlns:mc="http://schemas.openxmlformats.org/markup-compatibility/2006" xmlns:p14="http://schemas.microsoft.com/office/powerpoint/2010/main">
    <mc:Choice Requires="p14">
      <p:transition p14:dur="400" advTm="47062">
        <p:fade/>
      </p:transition>
    </mc:Choice>
    <mc:Fallback xmlns="">
      <p:transition advTm="470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12212" y="1024299"/>
            <a:ext cx="9156212" cy="6043100"/>
          </a:xfrm>
          <a:prstGeom prst="rect">
            <a:avLst/>
          </a:prstGeom>
        </p:spPr>
      </p:pic>
      <p:pic>
        <p:nvPicPr>
          <p:cNvPr id="2" name="Picture 1" descr="2015-07-26 23.40.4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3254" y="1880492"/>
            <a:ext cx="2280657" cy="405450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98621" y="1430853"/>
            <a:ext cx="2646861" cy="5081344"/>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31828341"/>
      </p:ext>
    </p:extLst>
  </p:cSld>
  <p:clrMapOvr>
    <a:masterClrMapping/>
  </p:clrMapOvr>
  <mc:AlternateContent xmlns:mc="http://schemas.openxmlformats.org/markup-compatibility/2006" xmlns:p14="http://schemas.microsoft.com/office/powerpoint/2010/main">
    <mc:Choice Requires="p14">
      <p:transition p14:dur="400" advTm="23150">
        <p:fade/>
      </p:transition>
    </mc:Choice>
    <mc:Fallback xmlns="">
      <p:transition advTm="23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 y="850900"/>
            <a:ext cx="10679289" cy="60071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84714951"/>
      </p:ext>
    </p:extLst>
  </p:cSld>
  <p:clrMapOvr>
    <a:masterClrMapping/>
  </p:clrMapOvr>
  <mc:AlternateContent xmlns:mc="http://schemas.openxmlformats.org/markup-compatibility/2006" xmlns:p14="http://schemas.microsoft.com/office/powerpoint/2010/main">
    <mc:Choice Requires="p14">
      <p:transition p14:dur="400" advTm="15481">
        <p:fade/>
      </p:transition>
    </mc:Choice>
    <mc:Fallback xmlns="">
      <p:transition advTm="154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4444" t="35494" r="4444" b="35028"/>
          <a:stretch/>
        </p:blipFill>
        <p:spPr>
          <a:xfrm>
            <a:off x="1524000" y="1938528"/>
            <a:ext cx="6451600" cy="356616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43755629"/>
      </p:ext>
    </p:extLst>
  </p:cSld>
  <p:clrMapOvr>
    <a:masterClrMapping/>
  </p:clrMapOvr>
  <mc:AlternateContent xmlns:mc="http://schemas.openxmlformats.org/markup-compatibility/2006" xmlns:p14="http://schemas.microsoft.com/office/powerpoint/2010/main">
    <mc:Choice Requires="p14">
      <p:transition p14:dur="400" advTm="30872">
        <p:fade/>
      </p:transition>
    </mc:Choice>
    <mc:Fallback xmlns="">
      <p:transition advTm="308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8112" t="54999" r="-1719" b="35175"/>
          <a:stretch/>
        </p:blipFill>
        <p:spPr>
          <a:xfrm>
            <a:off x="-3071189" y="1025575"/>
            <a:ext cx="13258678" cy="3023909"/>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63958031"/>
      </p:ext>
    </p:extLst>
  </p:cSld>
  <p:clrMapOvr>
    <a:masterClrMapping/>
  </p:clrMapOvr>
  <mc:AlternateContent xmlns:mc="http://schemas.openxmlformats.org/markup-compatibility/2006" xmlns:p14="http://schemas.microsoft.com/office/powerpoint/2010/main">
    <mc:Choice Requires="p14">
      <p:transition p14:dur="400" advTm="20730">
        <p:fade/>
      </p:transition>
    </mc:Choice>
    <mc:Fallback xmlns="">
      <p:transition advTm="207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3425761" y="1339415"/>
            <a:ext cx="2631015" cy="4670052"/>
          </a:xfrm>
          <a:prstGeom prst="rect">
            <a:avLst/>
          </a:prstGeom>
        </p:spPr>
      </p:pic>
      <p:pic>
        <p:nvPicPr>
          <p:cNvPr id="8" name="Picture 7" descr="iPhone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2077" y="539265"/>
            <a:ext cx="3108827" cy="623293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
        <p:nvSpPr>
          <p:cNvPr id="3" name="TextBox 2"/>
          <p:cNvSpPr txBox="1"/>
          <p:nvPr/>
        </p:nvSpPr>
        <p:spPr>
          <a:xfrm>
            <a:off x="-2654710" y="3212776"/>
            <a:ext cx="2227006" cy="923330"/>
          </a:xfrm>
          <a:prstGeom prst="rect">
            <a:avLst/>
          </a:prstGeom>
          <a:solidFill>
            <a:srgbClr val="FFFF00"/>
          </a:solidFill>
        </p:spPr>
        <p:txBody>
          <a:bodyPr wrap="square" rtlCol="0">
            <a:spAutoFit/>
          </a:bodyPr>
          <a:lstStyle/>
          <a:p>
            <a:endParaRPr lang="en-US" dirty="0" smtClean="0"/>
          </a:p>
          <a:p>
            <a:r>
              <a:rPr lang="en-US" dirty="0" smtClean="0"/>
              <a:t>Updated</a:t>
            </a:r>
          </a:p>
          <a:p>
            <a:endParaRPr lang="en-US" dirty="0"/>
          </a:p>
        </p:txBody>
      </p:sp>
    </p:spTree>
    <p:extLst>
      <p:ext uri="{BB962C8B-B14F-4D97-AF65-F5344CB8AC3E}">
        <p14:creationId xmlns:p14="http://schemas.microsoft.com/office/powerpoint/2010/main" val="2131760218"/>
      </p:ext>
    </p:extLst>
  </p:cSld>
  <p:clrMapOvr>
    <a:masterClrMapping/>
  </p:clrMapOvr>
  <mc:AlternateContent xmlns:mc="http://schemas.openxmlformats.org/markup-compatibility/2006" xmlns:p14="http://schemas.microsoft.com/office/powerpoint/2010/main">
    <mc:Choice Requires="p14">
      <p:transition p14:dur="400" advTm="75136">
        <p:fade/>
      </p:transition>
    </mc:Choice>
    <mc:Fallback xmlns="">
      <p:transition advTm="75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fbSEagpdFFXU2oMJT8DkO_-A0CPQl6Rhn2e-JopEQTM.jpg"/>
          <p:cNvPicPr>
            <a:picLocks noChangeAspect="1"/>
          </p:cNvPicPr>
          <p:nvPr/>
        </p:nvPicPr>
        <p:blipFill rotWithShape="1">
          <a:blip r:embed="rId5">
            <a:extLst>
              <a:ext uri="{28A0092B-C50C-407E-A947-70E740481C1C}">
                <a14:useLocalDpi xmlns:a14="http://schemas.microsoft.com/office/drawing/2010/main" val="0"/>
              </a:ext>
            </a:extLst>
          </a:blip>
          <a:srcRect t="4242"/>
          <a:stretch/>
        </p:blipFill>
        <p:spPr>
          <a:xfrm>
            <a:off x="0" y="1028700"/>
            <a:ext cx="9144000" cy="5842000"/>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3853251"/>
      </p:ext>
    </p:extLst>
  </p:cSld>
  <p:clrMapOvr>
    <a:masterClrMapping/>
  </p:clrMapOvr>
  <mc:AlternateContent xmlns:mc="http://schemas.openxmlformats.org/markup-compatibility/2006" xmlns:p14="http://schemas.microsoft.com/office/powerpoint/2010/main">
    <mc:Choice Requires="p14">
      <p:transition p14:dur="400" advTm="14877">
        <p:fade/>
      </p:transition>
    </mc:Choice>
    <mc:Fallback xmlns="">
      <p:transition advTm="148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
        <p:nvSpPr>
          <p:cNvPr id="3" name="TextBox 2"/>
          <p:cNvSpPr txBox="1"/>
          <p:nvPr/>
        </p:nvSpPr>
        <p:spPr>
          <a:xfrm>
            <a:off x="-2639962" y="3419254"/>
            <a:ext cx="2227006" cy="923330"/>
          </a:xfrm>
          <a:prstGeom prst="rect">
            <a:avLst/>
          </a:prstGeom>
          <a:solidFill>
            <a:srgbClr val="FFFF00"/>
          </a:solidFill>
        </p:spPr>
        <p:txBody>
          <a:bodyPr wrap="square" rtlCol="0">
            <a:spAutoFit/>
          </a:bodyPr>
          <a:lstStyle/>
          <a:p>
            <a:endParaRPr lang="en-US" dirty="0" smtClean="0"/>
          </a:p>
          <a:p>
            <a:r>
              <a:rPr lang="en-US" dirty="0" smtClean="0"/>
              <a:t>New Page</a:t>
            </a:r>
          </a:p>
          <a:p>
            <a:endParaRPr lang="en-US" dirty="0"/>
          </a:p>
        </p:txBody>
      </p:sp>
      <p:pic>
        <p:nvPicPr>
          <p:cNvPr id="4" name="Picture 3"/>
          <p:cNvPicPr>
            <a:picLocks noChangeAspect="1"/>
          </p:cNvPicPr>
          <p:nvPr/>
        </p:nvPicPr>
        <p:blipFill>
          <a:blip r:embed="rId6"/>
          <a:stretch>
            <a:fillRect/>
          </a:stretch>
        </p:blipFill>
        <p:spPr>
          <a:xfrm>
            <a:off x="0" y="1034436"/>
            <a:ext cx="10360942" cy="5823564"/>
          </a:xfrm>
          <a:prstGeom prst="rect">
            <a:avLst/>
          </a:prstGeom>
        </p:spPr>
      </p:pic>
    </p:spTree>
    <p:extLst>
      <p:ext uri="{BB962C8B-B14F-4D97-AF65-F5344CB8AC3E}">
        <p14:creationId xmlns:p14="http://schemas.microsoft.com/office/powerpoint/2010/main" val="920264242"/>
      </p:ext>
    </p:extLst>
  </p:cSld>
  <p:clrMapOvr>
    <a:masterClrMapping/>
  </p:clrMapOvr>
  <mc:AlternateContent xmlns:mc="http://schemas.openxmlformats.org/markup-compatibility/2006" xmlns:p14="http://schemas.microsoft.com/office/powerpoint/2010/main">
    <mc:Choice Requires="p14">
      <p:transition p14:dur="400" advTm="75136">
        <p:fade/>
      </p:transition>
    </mc:Choice>
    <mc:Fallback xmlns="">
      <p:transition advTm="75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Lovebird-Alone-Subtitles.png"/>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24422"/>
            <a:ext cx="9144000" cy="6858000"/>
          </a:xfrm>
          <a:prstGeom prst="rect">
            <a:avLst/>
          </a:prstGeom>
        </p:spPr>
      </p:pic>
      <p:sp>
        <p:nvSpPr>
          <p:cNvPr id="7" name="TextBox 6"/>
          <p:cNvSpPr txBox="1"/>
          <p:nvPr/>
        </p:nvSpPr>
        <p:spPr>
          <a:xfrm>
            <a:off x="0" y="2836465"/>
            <a:ext cx="9144000" cy="861774"/>
          </a:xfrm>
          <a:prstGeom prst="rect">
            <a:avLst/>
          </a:prstGeom>
          <a:noFill/>
        </p:spPr>
        <p:txBody>
          <a:bodyPr wrap="square" rtlCol="0">
            <a:spAutoFit/>
          </a:bodyPr>
          <a:lstStyle/>
          <a:p>
            <a:pPr algn="ctr">
              <a:lnSpc>
                <a:spcPct val="130000"/>
              </a:lnSpc>
            </a:pPr>
            <a:r>
              <a:rPr lang="en-US" sz="4000" dirty="0">
                <a:solidFill>
                  <a:srgbClr val="F2806C"/>
                </a:solidFill>
                <a:latin typeface="Akzidenz Grotesk BE"/>
                <a:cs typeface="Akzidenz Grotesk BE"/>
              </a:rPr>
              <a:t>Testing and Compliance</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99274194"/>
      </p:ext>
    </p:extLst>
  </p:cSld>
  <p:clrMapOvr>
    <a:masterClrMapping/>
  </p:clrMapOvr>
  <mc:AlternateContent xmlns:mc="http://schemas.openxmlformats.org/markup-compatibility/2006" xmlns:p14="http://schemas.microsoft.com/office/powerpoint/2010/main">
    <mc:Choice Requires="p14">
      <p:transition p14:dur="400" advTm="11652">
        <p:fade/>
      </p:transition>
    </mc:Choice>
    <mc:Fallback xmlns="">
      <p:transition advTm="11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multi-device-testing.jpg"/>
          <p:cNvPicPr>
            <a:picLocks noChangeAspect="1"/>
          </p:cNvPicPr>
          <p:nvPr/>
        </p:nvPicPr>
        <p:blipFill rotWithShape="1">
          <a:blip r:embed="rId5">
            <a:extLst>
              <a:ext uri="{28A0092B-C50C-407E-A947-70E740481C1C}">
                <a14:useLocalDpi xmlns:a14="http://schemas.microsoft.com/office/drawing/2010/main"/>
              </a:ext>
            </a:extLst>
          </a:blip>
          <a:srcRect t="3538"/>
          <a:stretch/>
        </p:blipFill>
        <p:spPr>
          <a:xfrm>
            <a:off x="0" y="1016000"/>
            <a:ext cx="9144000" cy="5860143"/>
          </a:xfrm>
          <a:prstGeom prst="rect">
            <a:avLst/>
          </a:prstGeom>
        </p:spPr>
      </p:pic>
      <p:sp>
        <p:nvSpPr>
          <p:cNvPr id="3" name="TextBox 2"/>
          <p:cNvSpPr txBox="1"/>
          <p:nvPr/>
        </p:nvSpPr>
        <p:spPr>
          <a:xfrm>
            <a:off x="182333" y="1063414"/>
            <a:ext cx="1929998" cy="707886"/>
          </a:xfrm>
          <a:prstGeom prst="rect">
            <a:avLst/>
          </a:prstGeom>
          <a:noFill/>
        </p:spPr>
        <p:txBody>
          <a:bodyPr wrap="square" rtlCol="0">
            <a:spAutoFit/>
          </a:bodyPr>
          <a:lstStyle/>
          <a:p>
            <a:pPr>
              <a:lnSpc>
                <a:spcPct val="130000"/>
              </a:lnSpc>
            </a:pPr>
            <a:r>
              <a:rPr lang="en-US" sz="3200" dirty="0" smtClean="0">
                <a:solidFill>
                  <a:schemeClr val="bg1"/>
                </a:solidFill>
                <a:latin typeface="Palatino"/>
                <a:cs typeface="Palatino"/>
              </a:rPr>
              <a:t>Test</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26802907"/>
      </p:ext>
    </p:extLst>
  </p:cSld>
  <p:clrMapOvr>
    <a:masterClrMapping/>
  </p:clrMapOvr>
  <mc:AlternateContent xmlns:mc="http://schemas.openxmlformats.org/markup-compatibility/2006" xmlns:p14="http://schemas.microsoft.com/office/powerpoint/2010/main">
    <mc:Choice Requires="p14">
      <p:transition p14:dur="400" advTm="12777">
        <p:fade/>
      </p:transition>
    </mc:Choice>
    <mc:Fallback xmlns="">
      <p:transition advTm="127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DSC125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16755"/>
            <a:ext cx="9144000" cy="6073254"/>
          </a:xfrm>
          <a:prstGeom prst="rect">
            <a:avLst/>
          </a:prstGeom>
        </p:spPr>
      </p:pic>
      <p:sp>
        <p:nvSpPr>
          <p:cNvPr id="5" name="TextBox 4"/>
          <p:cNvSpPr txBox="1"/>
          <p:nvPr/>
        </p:nvSpPr>
        <p:spPr>
          <a:xfrm>
            <a:off x="182333" y="1063414"/>
            <a:ext cx="1929998" cy="707886"/>
          </a:xfrm>
          <a:prstGeom prst="rect">
            <a:avLst/>
          </a:prstGeom>
          <a:noFill/>
        </p:spPr>
        <p:txBody>
          <a:bodyPr wrap="square" rtlCol="0">
            <a:spAutoFit/>
          </a:bodyPr>
          <a:lstStyle/>
          <a:p>
            <a:pPr>
              <a:lnSpc>
                <a:spcPct val="130000"/>
              </a:lnSpc>
            </a:pPr>
            <a:r>
              <a:rPr lang="en-US" sz="3200" dirty="0" smtClean="0">
                <a:solidFill>
                  <a:schemeClr val="bg1"/>
                </a:solidFill>
                <a:latin typeface="Palatino"/>
                <a:cs typeface="Palatino"/>
              </a:rPr>
              <a:t>Test</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84819377"/>
      </p:ext>
    </p:extLst>
  </p:cSld>
  <p:clrMapOvr>
    <a:masterClrMapping/>
  </p:clrMapOvr>
  <mc:AlternateContent xmlns:mc="http://schemas.openxmlformats.org/markup-compatibility/2006" xmlns:p14="http://schemas.microsoft.com/office/powerpoint/2010/main">
    <mc:Choice Requires="p14">
      <p:transition p14:dur="400" advTm="38052">
        <p:fade/>
      </p:transition>
    </mc:Choice>
    <mc:Fallback xmlns="">
      <p:transition advTm="380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223403" y="2060380"/>
            <a:ext cx="7501468" cy="707886"/>
          </a:xfrm>
          <a:prstGeom prst="rect">
            <a:avLst/>
          </a:prstGeom>
          <a:noFill/>
        </p:spPr>
        <p:txBody>
          <a:bodyPr wrap="square" rtlCol="0">
            <a:spAutoFit/>
          </a:bodyPr>
          <a:lstStyle/>
          <a:p>
            <a:r>
              <a:rPr lang="en-US" sz="4000" dirty="0" smtClean="0">
                <a:solidFill>
                  <a:srgbClr val="F2806C"/>
                </a:solidFill>
                <a:latin typeface="Palatino"/>
                <a:cs typeface="Palatino"/>
              </a:rPr>
              <a:t>Accessibility Testing Tools</a:t>
            </a:r>
          </a:p>
        </p:txBody>
      </p:sp>
      <p:sp>
        <p:nvSpPr>
          <p:cNvPr id="5" name="Content Placeholder 2"/>
          <p:cNvSpPr>
            <a:spLocks noGrp="1"/>
          </p:cNvSpPr>
          <p:nvPr>
            <p:ph idx="1"/>
          </p:nvPr>
        </p:nvSpPr>
        <p:spPr>
          <a:xfrm>
            <a:off x="1230313" y="2877272"/>
            <a:ext cx="7913687" cy="3593970"/>
          </a:xfrm>
        </p:spPr>
        <p:txBody>
          <a:bodyPr/>
          <a:lstStyle/>
          <a:p>
            <a:pPr marL="0" indent="0">
              <a:buClr>
                <a:srgbClr val="E9213C"/>
              </a:buClr>
              <a:buNone/>
            </a:pPr>
            <a:r>
              <a:rPr lang="en-US" sz="2000" dirty="0" smtClean="0">
                <a:solidFill>
                  <a:srgbClr val="F2806C"/>
                </a:solidFill>
                <a:latin typeface="Akzidenz Grotesk BE"/>
                <a:cs typeface="Akzidenz Grotesk BE"/>
              </a:rPr>
              <a:t>Most tools are Web only</a:t>
            </a:r>
            <a:endParaRPr lang="en-US" sz="2000" dirty="0" smtClean="0">
              <a:solidFill>
                <a:srgbClr val="FFFFFF"/>
              </a:solidFill>
              <a:latin typeface="Akzidenz Grotesk BE"/>
              <a:cs typeface="Akzidenz Grotesk BE"/>
            </a:endParaRPr>
          </a:p>
          <a:p>
            <a:pPr>
              <a:buClr>
                <a:srgbClr val="E9213C"/>
              </a:buClr>
            </a:pPr>
            <a:r>
              <a:rPr lang="en-US" sz="2000" dirty="0">
                <a:solidFill>
                  <a:srgbClr val="FFFFFF"/>
                </a:solidFill>
                <a:latin typeface="Akzidenz Grotesk BE"/>
                <a:cs typeface="Akzidenz Grotesk BE"/>
              </a:rPr>
              <a:t>Functional Accessibility Evaluator </a:t>
            </a:r>
            <a:r>
              <a:rPr lang="en-US" sz="2000" dirty="0" smtClean="0">
                <a:solidFill>
                  <a:srgbClr val="FFFFFF"/>
                </a:solidFill>
                <a:latin typeface="Akzidenz Grotesk BE"/>
                <a:cs typeface="Akzidenz Grotesk BE"/>
              </a:rPr>
              <a:t>2.0</a:t>
            </a:r>
          </a:p>
          <a:p>
            <a:pPr lvl="1">
              <a:buClr>
                <a:srgbClr val="E9213C"/>
              </a:buClr>
            </a:pPr>
            <a:r>
              <a:rPr lang="en-US" sz="1800" i="1" dirty="0">
                <a:solidFill>
                  <a:srgbClr val="F2806C"/>
                </a:solidFill>
                <a:latin typeface="Akzidenz Grotesk BE"/>
                <a:cs typeface="Akzidenz Grotesk BE"/>
              </a:rPr>
              <a:t>http://fae20.cita.illinois.edu</a:t>
            </a:r>
            <a:r>
              <a:rPr lang="en-US" sz="1800" i="1" dirty="0" smtClean="0">
                <a:solidFill>
                  <a:srgbClr val="F2806C"/>
                </a:solidFill>
                <a:latin typeface="Akzidenz Grotesk BE"/>
                <a:cs typeface="Akzidenz Grotesk BE"/>
              </a:rPr>
              <a:t>/</a:t>
            </a:r>
          </a:p>
          <a:p>
            <a:pPr>
              <a:buClr>
                <a:srgbClr val="E9213C"/>
              </a:buClr>
            </a:pPr>
            <a:r>
              <a:rPr lang="en-US" sz="2000" dirty="0" smtClean="0">
                <a:solidFill>
                  <a:srgbClr val="FFFFFF"/>
                </a:solidFill>
                <a:latin typeface="Akzidenz Grotesk BE"/>
                <a:cs typeface="Akzidenz Grotesk BE"/>
              </a:rPr>
              <a:t>MAUVE </a:t>
            </a:r>
            <a:r>
              <a:rPr lang="en-US" sz="2000" dirty="0" err="1" smtClean="0">
                <a:solidFill>
                  <a:srgbClr val="FFFFFF"/>
                </a:solidFill>
                <a:latin typeface="Akzidenz Grotesk BE"/>
                <a:cs typeface="Akzidenz Grotesk BE"/>
              </a:rPr>
              <a:t>Multiguideline</a:t>
            </a:r>
            <a:r>
              <a:rPr lang="en-US" sz="2000" dirty="0" smtClean="0">
                <a:solidFill>
                  <a:srgbClr val="FFFFFF"/>
                </a:solidFill>
                <a:latin typeface="Akzidenz Grotesk BE"/>
                <a:cs typeface="Akzidenz Grotesk BE"/>
              </a:rPr>
              <a:t> </a:t>
            </a:r>
            <a:r>
              <a:rPr lang="en-US" sz="2000" dirty="0">
                <a:solidFill>
                  <a:srgbClr val="FFFFFF"/>
                </a:solidFill>
                <a:latin typeface="Akzidenz Grotesk BE"/>
                <a:cs typeface="Akzidenz Grotesk BE"/>
              </a:rPr>
              <a:t>Accessibility and Usability Validation </a:t>
            </a:r>
            <a:r>
              <a:rPr lang="en-US" sz="2000" dirty="0" err="1" smtClean="0">
                <a:solidFill>
                  <a:srgbClr val="FFFFFF"/>
                </a:solidFill>
                <a:latin typeface="Akzidenz Grotesk BE"/>
                <a:cs typeface="Akzidenz Grotesk BE"/>
              </a:rPr>
              <a:t>Enviroment</a:t>
            </a:r>
            <a:endParaRPr lang="en-US" sz="2000" dirty="0" err="1">
              <a:solidFill>
                <a:srgbClr val="FFFFFF"/>
              </a:solidFill>
              <a:latin typeface="Akzidenz Grotesk BE"/>
              <a:cs typeface="Akzidenz Grotesk BE"/>
            </a:endParaRPr>
          </a:p>
          <a:p>
            <a:pPr lvl="1">
              <a:buClr>
                <a:srgbClr val="E9213C"/>
              </a:buClr>
            </a:pPr>
            <a:r>
              <a:rPr lang="en-US" sz="1800" i="1" dirty="0">
                <a:solidFill>
                  <a:srgbClr val="F2806C"/>
                </a:solidFill>
                <a:latin typeface="Akzidenz Grotesk BE"/>
                <a:cs typeface="Akzidenz Grotesk BE"/>
              </a:rPr>
              <a:t>http://</a:t>
            </a:r>
            <a:r>
              <a:rPr lang="en-US" sz="1800" i="1" dirty="0" err="1">
                <a:solidFill>
                  <a:srgbClr val="F2806C"/>
                </a:solidFill>
                <a:latin typeface="Akzidenz Grotesk BE"/>
                <a:cs typeface="Akzidenz Grotesk BE"/>
              </a:rPr>
              <a:t>giove.isti.cnr.it</a:t>
            </a:r>
            <a:r>
              <a:rPr lang="en-US" sz="1800" i="1" dirty="0">
                <a:solidFill>
                  <a:srgbClr val="F2806C"/>
                </a:solidFill>
                <a:latin typeface="Akzidenz Grotesk BE"/>
                <a:cs typeface="Akzidenz Grotesk BE"/>
              </a:rPr>
              <a:t>/tools/MAUVE/</a:t>
            </a:r>
            <a:r>
              <a:rPr lang="en-US" sz="1800" i="1" dirty="0" smtClean="0">
                <a:solidFill>
                  <a:srgbClr val="F2806C"/>
                </a:solidFill>
                <a:latin typeface="Akzidenz Grotesk BE"/>
                <a:cs typeface="Akzidenz Grotesk BE"/>
              </a:rPr>
              <a:t>home</a:t>
            </a:r>
          </a:p>
          <a:p>
            <a:pPr>
              <a:buClr>
                <a:srgbClr val="E9213C"/>
              </a:buClr>
            </a:pPr>
            <a:r>
              <a:rPr lang="en-US" sz="2000" dirty="0">
                <a:solidFill>
                  <a:srgbClr val="FFFFFF"/>
                </a:solidFill>
                <a:latin typeface="Akzidenz Grotesk BE"/>
                <a:cs typeface="Akzidenz Grotesk BE"/>
              </a:rPr>
              <a:t>Chrome Accessibility Developer Tools</a:t>
            </a:r>
            <a:endParaRPr lang="en-US" sz="2000" dirty="0" smtClean="0">
              <a:solidFill>
                <a:srgbClr val="FFFFFF"/>
              </a:solidFill>
              <a:latin typeface="Akzidenz Grotesk BE"/>
              <a:cs typeface="Akzidenz Grotesk BE"/>
            </a:endParaRPr>
          </a:p>
          <a:p>
            <a:pPr lvl="1">
              <a:buClr>
                <a:srgbClr val="E9213C"/>
              </a:buClr>
            </a:pPr>
            <a:r>
              <a:rPr lang="en-US" sz="1800" i="1" dirty="0">
                <a:solidFill>
                  <a:srgbClr val="F2806C"/>
                </a:solidFill>
                <a:latin typeface="Akzidenz Grotesk BE"/>
                <a:cs typeface="Akzidenz Grotesk BE"/>
              </a:rPr>
              <a:t>https://</a:t>
            </a:r>
            <a:r>
              <a:rPr lang="en-US" sz="1800" i="1" dirty="0" err="1">
                <a:solidFill>
                  <a:srgbClr val="F2806C"/>
                </a:solidFill>
                <a:latin typeface="Akzidenz Grotesk BE"/>
                <a:cs typeface="Akzidenz Grotesk BE"/>
              </a:rPr>
              <a:t>chrome.google.com</a:t>
            </a:r>
            <a:r>
              <a:rPr lang="en-US" sz="1800" i="1" dirty="0">
                <a:solidFill>
                  <a:srgbClr val="F2806C"/>
                </a:solidFill>
                <a:latin typeface="Akzidenz Grotesk BE"/>
                <a:cs typeface="Akzidenz Grotesk BE"/>
              </a:rPr>
              <a:t>/</a:t>
            </a:r>
            <a:r>
              <a:rPr lang="en-US" sz="1800" i="1" dirty="0" err="1">
                <a:solidFill>
                  <a:srgbClr val="F2806C"/>
                </a:solidFill>
                <a:latin typeface="Akzidenz Grotesk BE"/>
                <a:cs typeface="Akzidenz Grotesk BE"/>
              </a:rPr>
              <a:t>webstore</a:t>
            </a:r>
            <a:r>
              <a:rPr lang="en-US" sz="1800" i="1" dirty="0">
                <a:solidFill>
                  <a:srgbClr val="F2806C"/>
                </a:solidFill>
                <a:latin typeface="Akzidenz Grotesk BE"/>
                <a:cs typeface="Akzidenz Grotesk BE"/>
              </a:rPr>
              <a:t>/detail/accessibility-developer-t/</a:t>
            </a:r>
            <a:r>
              <a:rPr lang="en-US" sz="1800" i="1" dirty="0" err="1">
                <a:solidFill>
                  <a:srgbClr val="F2806C"/>
                </a:solidFill>
                <a:latin typeface="Akzidenz Grotesk BE"/>
                <a:cs typeface="Akzidenz Grotesk BE"/>
              </a:rPr>
              <a:t>fpkknkljclfencbdbgkenhalefipecmb?hl</a:t>
            </a:r>
            <a:r>
              <a:rPr lang="en-US" sz="1800" i="1" dirty="0">
                <a:solidFill>
                  <a:srgbClr val="F2806C"/>
                </a:solidFill>
                <a:latin typeface="Akzidenz Grotesk BE"/>
                <a:cs typeface="Akzidenz Grotesk BE"/>
              </a:rPr>
              <a:t>=</a:t>
            </a:r>
            <a:r>
              <a:rPr lang="en-US" sz="1800" i="1" dirty="0" smtClean="0">
                <a:solidFill>
                  <a:srgbClr val="F2806C"/>
                </a:solidFill>
                <a:latin typeface="Akzidenz Grotesk BE"/>
                <a:cs typeface="Akzidenz Grotesk BE"/>
              </a:rPr>
              <a:t>en</a:t>
            </a:r>
            <a:r>
              <a:rPr lang="en-US" sz="2000" dirty="0" smtClean="0">
                <a:solidFill>
                  <a:srgbClr val="F2806C"/>
                </a:solidFill>
                <a:latin typeface="Akzidenz Grotesk BE"/>
                <a:cs typeface="Akzidenz Grotesk BE"/>
              </a:rPr>
              <a:t>	</a:t>
            </a:r>
          </a:p>
          <a:p>
            <a:pPr>
              <a:buClr>
                <a:srgbClr val="E9213C"/>
              </a:buClr>
            </a:pPr>
            <a:endParaRPr lang="en-US" sz="2000" dirty="0">
              <a:solidFill>
                <a:srgbClr val="FFFFFF"/>
              </a:solidFill>
              <a:latin typeface="Akzidenz Grotesk BE"/>
              <a:cs typeface="Akzidenz Grotesk BE"/>
            </a:endParaRPr>
          </a:p>
        </p:txBody>
      </p:sp>
      <p:sp>
        <p:nvSpPr>
          <p:cNvPr id="7" name="TextBox 6"/>
          <p:cNvSpPr txBox="1"/>
          <p:nvPr/>
        </p:nvSpPr>
        <p:spPr>
          <a:xfrm>
            <a:off x="182333" y="1063414"/>
            <a:ext cx="1929998" cy="707886"/>
          </a:xfrm>
          <a:prstGeom prst="rect">
            <a:avLst/>
          </a:prstGeom>
          <a:noFill/>
        </p:spPr>
        <p:txBody>
          <a:bodyPr wrap="square" rtlCol="0">
            <a:spAutoFit/>
          </a:bodyPr>
          <a:lstStyle/>
          <a:p>
            <a:pPr>
              <a:lnSpc>
                <a:spcPct val="130000"/>
              </a:lnSpc>
            </a:pPr>
            <a:r>
              <a:rPr lang="en-US" sz="3200" dirty="0" smtClean="0">
                <a:solidFill>
                  <a:srgbClr val="F2806C"/>
                </a:solidFill>
                <a:latin typeface="Palatino"/>
                <a:cs typeface="Palatino"/>
              </a:rPr>
              <a:t>Test</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81165196"/>
      </p:ext>
    </p:extLst>
  </p:cSld>
  <p:clrMapOvr>
    <a:masterClrMapping/>
  </p:clrMapOvr>
  <mc:AlternateContent xmlns:mc="http://schemas.openxmlformats.org/markup-compatibility/2006" xmlns:p14="http://schemas.microsoft.com/office/powerpoint/2010/main">
    <mc:Choice Requires="p14">
      <p:transition p14:dur="400" advTm="25653">
        <p:fade/>
      </p:transition>
    </mc:Choice>
    <mc:Fallback xmlns="">
      <p:transition advTm="256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82333" y="1063414"/>
            <a:ext cx="1929998" cy="707886"/>
          </a:xfrm>
          <a:prstGeom prst="rect">
            <a:avLst/>
          </a:prstGeom>
          <a:noFill/>
        </p:spPr>
        <p:txBody>
          <a:bodyPr wrap="square" rtlCol="0">
            <a:spAutoFit/>
          </a:bodyPr>
          <a:lstStyle/>
          <a:p>
            <a:pPr>
              <a:lnSpc>
                <a:spcPct val="130000"/>
              </a:lnSpc>
            </a:pPr>
            <a:r>
              <a:rPr lang="en-US" sz="3200" dirty="0" smtClean="0">
                <a:solidFill>
                  <a:srgbClr val="F2806C"/>
                </a:solidFill>
                <a:latin typeface="Palatino"/>
                <a:cs typeface="Palatino"/>
              </a:rPr>
              <a:t>React</a:t>
            </a:r>
          </a:p>
        </p:txBody>
      </p:sp>
      <p:pic>
        <p:nvPicPr>
          <p:cNvPr id="2" name="Picture 1"/>
          <p:cNvPicPr>
            <a:picLocks noChangeAspect="1"/>
          </p:cNvPicPr>
          <p:nvPr/>
        </p:nvPicPr>
        <p:blipFill>
          <a:blip r:embed="rId5"/>
          <a:stretch>
            <a:fillRect/>
          </a:stretch>
        </p:blipFill>
        <p:spPr>
          <a:xfrm>
            <a:off x="666390" y="1871900"/>
            <a:ext cx="7647766" cy="3971144"/>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2927227"/>
      </p:ext>
    </p:extLst>
  </p:cSld>
  <p:clrMapOvr>
    <a:masterClrMapping/>
  </p:clrMapOvr>
  <mc:AlternateContent xmlns:mc="http://schemas.openxmlformats.org/markup-compatibility/2006" xmlns:p14="http://schemas.microsoft.com/office/powerpoint/2010/main">
    <mc:Choice Requires="p14">
      <p:transition p14:dur="400" advTm="23100">
        <p:fade/>
      </p:transition>
    </mc:Choice>
    <mc:Fallback xmlns="">
      <p:transition advTm="231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t="3431"/>
          <a:stretch/>
        </p:blipFill>
        <p:spPr>
          <a:xfrm>
            <a:off x="0" y="993412"/>
            <a:ext cx="9144000" cy="5889738"/>
          </a:xfrm>
          <a:prstGeom prst="rect">
            <a:avLst/>
          </a:prstGeom>
        </p:spPr>
      </p:pic>
      <p:sp>
        <p:nvSpPr>
          <p:cNvPr id="3" name="TextBox 2"/>
          <p:cNvSpPr txBox="1"/>
          <p:nvPr/>
        </p:nvSpPr>
        <p:spPr>
          <a:xfrm>
            <a:off x="182333" y="1063414"/>
            <a:ext cx="1929998" cy="707886"/>
          </a:xfrm>
          <a:prstGeom prst="rect">
            <a:avLst/>
          </a:prstGeom>
          <a:noFill/>
        </p:spPr>
        <p:txBody>
          <a:bodyPr wrap="square" rtlCol="0">
            <a:spAutoFit/>
          </a:bodyPr>
          <a:lstStyle/>
          <a:p>
            <a:pPr>
              <a:lnSpc>
                <a:spcPct val="130000"/>
              </a:lnSpc>
            </a:pPr>
            <a:r>
              <a:rPr lang="en-US" sz="3200" dirty="0" smtClean="0">
                <a:solidFill>
                  <a:srgbClr val="FFFFFF"/>
                </a:solidFill>
                <a:latin typeface="Palatino"/>
                <a:cs typeface="Palatino"/>
              </a:rPr>
              <a:t>Monitor</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43805886"/>
      </p:ext>
    </p:extLst>
  </p:cSld>
  <p:clrMapOvr>
    <a:masterClrMapping/>
  </p:clrMapOvr>
  <mc:AlternateContent xmlns:mc="http://schemas.openxmlformats.org/markup-compatibility/2006" xmlns:p14="http://schemas.microsoft.com/office/powerpoint/2010/main">
    <mc:Choice Requires="p14">
      <p:transition p14:dur="400" advTm="61065">
        <p:fade/>
      </p:transition>
    </mc:Choice>
    <mc:Fallback xmlns="">
      <p:transition advTm="61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srcRect t="3577"/>
          <a:stretch/>
        </p:blipFill>
        <p:spPr>
          <a:xfrm>
            <a:off x="0" y="1005987"/>
            <a:ext cx="9144000" cy="5889738"/>
          </a:xfrm>
          <a:prstGeom prst="rect">
            <a:avLst/>
          </a:prstGeom>
        </p:spPr>
      </p:pic>
      <p:sp>
        <p:nvSpPr>
          <p:cNvPr id="3" name="TextBox 2"/>
          <p:cNvSpPr txBox="1"/>
          <p:nvPr/>
        </p:nvSpPr>
        <p:spPr>
          <a:xfrm>
            <a:off x="182333" y="1063414"/>
            <a:ext cx="1929998" cy="707886"/>
          </a:xfrm>
          <a:prstGeom prst="rect">
            <a:avLst/>
          </a:prstGeom>
          <a:noFill/>
        </p:spPr>
        <p:txBody>
          <a:bodyPr wrap="square" rtlCol="0">
            <a:spAutoFit/>
          </a:bodyPr>
          <a:lstStyle/>
          <a:p>
            <a:pPr>
              <a:lnSpc>
                <a:spcPct val="130000"/>
              </a:lnSpc>
            </a:pPr>
            <a:r>
              <a:rPr lang="en-US" sz="3200" dirty="0" smtClean="0">
                <a:latin typeface="Palatino"/>
                <a:cs typeface="Palatino"/>
              </a:rPr>
              <a:t>Prove It</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56702962"/>
      </p:ext>
    </p:extLst>
  </p:cSld>
  <p:clrMapOvr>
    <a:masterClrMapping/>
  </p:clrMapOvr>
  <mc:AlternateContent xmlns:mc="http://schemas.openxmlformats.org/markup-compatibility/2006" xmlns:p14="http://schemas.microsoft.com/office/powerpoint/2010/main">
    <mc:Choice Requires="p14">
      <p:transition p14:dur="400" advTm="56537">
        <p:fade/>
      </p:transition>
    </mc:Choice>
    <mc:Fallback xmlns="">
      <p:transition advTm="56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Lovebird-Alone-Subtitles.png"/>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24422"/>
            <a:ext cx="9144000" cy="6858000"/>
          </a:xfrm>
          <a:prstGeom prst="rect">
            <a:avLst/>
          </a:prstGeom>
        </p:spPr>
      </p:pic>
      <p:sp>
        <p:nvSpPr>
          <p:cNvPr id="5" name="Content Placeholder 2"/>
          <p:cNvSpPr>
            <a:spLocks noGrp="1"/>
          </p:cNvSpPr>
          <p:nvPr>
            <p:ph idx="1"/>
          </p:nvPr>
        </p:nvSpPr>
        <p:spPr>
          <a:xfrm>
            <a:off x="501056" y="2299304"/>
            <a:ext cx="8185744" cy="3593970"/>
          </a:xfrm>
        </p:spPr>
        <p:txBody>
          <a:bodyPr>
            <a:normAutofit/>
          </a:bodyPr>
          <a:lstStyle/>
          <a:p>
            <a:pPr>
              <a:buClr>
                <a:srgbClr val="E9213C"/>
              </a:buClr>
            </a:pPr>
            <a:r>
              <a:rPr lang="en-US" sz="2400" dirty="0">
                <a:solidFill>
                  <a:srgbClr val="FFFFFF"/>
                </a:solidFill>
                <a:latin typeface="Akzidenz Grotesk BE"/>
                <a:cs typeface="Akzidenz Grotesk BE"/>
              </a:rPr>
              <a:t>Disability </a:t>
            </a:r>
            <a:r>
              <a:rPr lang="en-US" sz="2400" dirty="0" smtClean="0">
                <a:solidFill>
                  <a:srgbClr val="FFFFFF"/>
                </a:solidFill>
                <a:latin typeface="Akzidenz Grotesk BE"/>
                <a:cs typeface="Akzidenz Grotesk BE"/>
              </a:rPr>
              <a:t>is everywhere</a:t>
            </a:r>
            <a:endParaRPr lang="en-US" sz="2400" dirty="0">
              <a:solidFill>
                <a:srgbClr val="FFFFFF"/>
              </a:solidFill>
              <a:latin typeface="Akzidenz Grotesk BE"/>
              <a:cs typeface="Akzidenz Grotesk BE"/>
            </a:endParaRPr>
          </a:p>
          <a:p>
            <a:pPr>
              <a:buClr>
                <a:srgbClr val="E9213C"/>
              </a:buClr>
            </a:pPr>
            <a:r>
              <a:rPr lang="en-US" sz="2400" dirty="0">
                <a:solidFill>
                  <a:srgbClr val="FFFFFF"/>
                </a:solidFill>
                <a:latin typeface="Akzidenz Grotesk BE"/>
                <a:cs typeface="Akzidenz Grotesk BE"/>
              </a:rPr>
              <a:t>Design for </a:t>
            </a:r>
            <a:r>
              <a:rPr lang="en-US" sz="2400" dirty="0" smtClean="0">
                <a:solidFill>
                  <a:srgbClr val="FFFFFF"/>
                </a:solidFill>
                <a:latin typeface="Akzidenz Grotesk BE"/>
                <a:cs typeface="Akzidenz Grotesk BE"/>
              </a:rPr>
              <a:t>accessibility </a:t>
            </a:r>
            <a:r>
              <a:rPr lang="en-US" sz="2400" dirty="0">
                <a:solidFill>
                  <a:srgbClr val="FFFFFF"/>
                </a:solidFill>
                <a:latin typeface="Akzidenz Grotesk BE"/>
                <a:cs typeface="Akzidenz Grotesk BE"/>
              </a:rPr>
              <a:t>is design for everyone</a:t>
            </a:r>
          </a:p>
          <a:p>
            <a:pPr>
              <a:buClr>
                <a:srgbClr val="E9213C"/>
              </a:buClr>
            </a:pPr>
            <a:r>
              <a:rPr lang="en-US" sz="2400" dirty="0">
                <a:solidFill>
                  <a:srgbClr val="FFFFFF"/>
                </a:solidFill>
                <a:latin typeface="Akzidenz Grotesk BE"/>
                <a:cs typeface="Akzidenz Grotesk BE"/>
              </a:rPr>
              <a:t>Follow existing </a:t>
            </a:r>
            <a:r>
              <a:rPr lang="en-US" sz="2400" dirty="0" smtClean="0">
                <a:solidFill>
                  <a:srgbClr val="FFFFFF"/>
                </a:solidFill>
                <a:latin typeface="Akzidenz Grotesk BE"/>
                <a:cs typeface="Akzidenz Grotesk BE"/>
              </a:rPr>
              <a:t>recommendations and guidelines</a:t>
            </a:r>
          </a:p>
          <a:p>
            <a:pPr>
              <a:buClr>
                <a:srgbClr val="E9213C"/>
              </a:buClr>
            </a:pPr>
            <a:r>
              <a:rPr lang="en-US" sz="2400" dirty="0" smtClean="0">
                <a:solidFill>
                  <a:srgbClr val="FFFFFF"/>
                </a:solidFill>
                <a:latin typeface="Akzidenz Grotesk BE"/>
                <a:cs typeface="Akzidenz Grotesk BE"/>
              </a:rPr>
              <a:t>Expect more regulations and risk in the future</a:t>
            </a:r>
            <a:endParaRPr lang="en-US" sz="2400" dirty="0">
              <a:solidFill>
                <a:srgbClr val="FFFFFF"/>
              </a:solidFill>
              <a:latin typeface="Akzidenz Grotesk BE"/>
              <a:cs typeface="Akzidenz Grotesk BE"/>
            </a:endParaRPr>
          </a:p>
          <a:p>
            <a:pPr>
              <a:buClr>
                <a:srgbClr val="E9213C"/>
              </a:buClr>
            </a:pPr>
            <a:r>
              <a:rPr lang="en-US" sz="2400" dirty="0">
                <a:solidFill>
                  <a:srgbClr val="FFFFFF"/>
                </a:solidFill>
                <a:latin typeface="Akzidenz Grotesk BE"/>
                <a:cs typeface="Akzidenz Grotesk BE"/>
              </a:rPr>
              <a:t>Use design best practices</a:t>
            </a:r>
          </a:p>
          <a:p>
            <a:pPr>
              <a:buClr>
                <a:srgbClr val="E9213C"/>
              </a:buClr>
            </a:pPr>
            <a:r>
              <a:rPr lang="en-US" sz="2400" dirty="0">
                <a:solidFill>
                  <a:srgbClr val="FFFFFF"/>
                </a:solidFill>
                <a:latin typeface="Akzidenz Grotesk BE"/>
                <a:cs typeface="Akzidenz Grotesk BE"/>
              </a:rPr>
              <a:t>Evaluate, test and help customers</a:t>
            </a:r>
          </a:p>
          <a:p>
            <a:pPr>
              <a:buClr>
                <a:srgbClr val="E9213C"/>
              </a:buClr>
            </a:pPr>
            <a:r>
              <a:rPr lang="en-US" sz="2400" dirty="0">
                <a:solidFill>
                  <a:srgbClr val="FFFFFF"/>
                </a:solidFill>
                <a:latin typeface="Akzidenz Grotesk BE"/>
                <a:cs typeface="Akzidenz Grotesk BE"/>
              </a:rPr>
              <a:t>Document your process and activities</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
        <p:nvSpPr>
          <p:cNvPr id="6" name="Title 1"/>
          <p:cNvSpPr>
            <a:spLocks noGrp="1"/>
          </p:cNvSpPr>
          <p:nvPr>
            <p:ph type="title"/>
          </p:nvPr>
        </p:nvSpPr>
        <p:spPr>
          <a:xfrm>
            <a:off x="457200" y="1155171"/>
            <a:ext cx="8229600" cy="707496"/>
          </a:xfrm>
        </p:spPr>
        <p:txBody>
          <a:bodyPr/>
          <a:lstStyle/>
          <a:p>
            <a:r>
              <a:rPr lang="en-US" dirty="0" smtClean="0">
                <a:solidFill>
                  <a:srgbClr val="FF7280"/>
                </a:solidFill>
              </a:rPr>
              <a:t>Summary</a:t>
            </a:r>
            <a:endParaRPr lang="en-US" dirty="0">
              <a:solidFill>
                <a:srgbClr val="FF7280"/>
              </a:solidFill>
            </a:endParaRPr>
          </a:p>
        </p:txBody>
      </p:sp>
    </p:spTree>
    <p:extLst>
      <p:ext uri="{BB962C8B-B14F-4D97-AF65-F5344CB8AC3E}">
        <p14:creationId xmlns:p14="http://schemas.microsoft.com/office/powerpoint/2010/main" val="76151015"/>
      </p:ext>
    </p:extLst>
  </p:cSld>
  <p:clrMapOvr>
    <a:masterClrMapping/>
  </p:clrMapOvr>
  <mc:AlternateContent xmlns:mc="http://schemas.openxmlformats.org/markup-compatibility/2006" xmlns:p14="http://schemas.microsoft.com/office/powerpoint/2010/main">
    <mc:Choice Requires="p14">
      <p:transition p14:dur="400" advTm="58272">
        <p:fade/>
      </p:transition>
    </mc:Choice>
    <mc:Fallback xmlns="">
      <p:transition advTm="582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p:cNvSpPr>
            <a:spLocks noGrp="1"/>
          </p:cNvSpPr>
          <p:nvPr>
            <p:ph type="subTitle" idx="4294967295"/>
          </p:nvPr>
        </p:nvSpPr>
        <p:spPr>
          <a:xfrm>
            <a:off x="355601" y="2848571"/>
            <a:ext cx="3572405" cy="2850092"/>
          </a:xfrm>
        </p:spPr>
        <p:txBody>
          <a:bodyPr>
            <a:noAutofit/>
          </a:bodyPr>
          <a:lstStyle/>
          <a:p>
            <a:pPr marL="0" indent="0">
              <a:spcBef>
                <a:spcPts val="0"/>
              </a:spcBef>
              <a:spcAft>
                <a:spcPts val="1400"/>
              </a:spcAft>
              <a:buNone/>
            </a:pPr>
            <a:r>
              <a:rPr lang="en-US" sz="4000" b="1" baseline="30000" dirty="0" smtClean="0">
                <a:solidFill>
                  <a:schemeClr val="bg1"/>
                </a:solidFill>
              </a:rPr>
              <a:t>Steven Hoober</a:t>
            </a:r>
          </a:p>
          <a:p>
            <a:pPr marL="0" indent="0">
              <a:spcBef>
                <a:spcPts val="0"/>
              </a:spcBef>
              <a:spcAft>
                <a:spcPts val="1400"/>
              </a:spcAft>
              <a:buNone/>
            </a:pPr>
            <a:r>
              <a:rPr lang="en-US" sz="3200" baseline="30000" dirty="0" smtClean="0">
                <a:solidFill>
                  <a:schemeClr val="bg1"/>
                </a:solidFill>
              </a:rPr>
              <a:t>steven@4ourth.com</a:t>
            </a:r>
          </a:p>
          <a:p>
            <a:pPr marL="0" indent="0">
              <a:spcBef>
                <a:spcPts val="0"/>
              </a:spcBef>
              <a:spcAft>
                <a:spcPts val="1400"/>
              </a:spcAft>
              <a:buNone/>
            </a:pPr>
            <a:r>
              <a:rPr lang="en-US" sz="3200" baseline="30000" dirty="0" smtClean="0">
                <a:solidFill>
                  <a:schemeClr val="bg1"/>
                </a:solidFill>
              </a:rPr>
              <a:t>+1 816 </a:t>
            </a:r>
            <a:r>
              <a:rPr lang="en-US" sz="3200" baseline="30000" dirty="0">
                <a:solidFill>
                  <a:schemeClr val="bg1"/>
                </a:solidFill>
              </a:rPr>
              <a:t>210 </a:t>
            </a:r>
            <a:r>
              <a:rPr lang="en-US" sz="3200" baseline="30000" dirty="0" smtClean="0">
                <a:solidFill>
                  <a:schemeClr val="bg1"/>
                </a:solidFill>
              </a:rPr>
              <a:t>0455</a:t>
            </a:r>
            <a:endParaRPr lang="en-US" sz="3200" i="1" baseline="30000" dirty="0">
              <a:solidFill>
                <a:schemeClr val="bg1"/>
              </a:solidFill>
            </a:endParaRPr>
          </a:p>
          <a:p>
            <a:pPr marL="0" indent="0">
              <a:spcBef>
                <a:spcPts val="0"/>
              </a:spcBef>
              <a:spcAft>
                <a:spcPts val="1400"/>
              </a:spcAft>
              <a:buNone/>
            </a:pPr>
            <a:r>
              <a:rPr lang="en-US" sz="3200" baseline="30000" dirty="0">
                <a:solidFill>
                  <a:schemeClr val="bg1"/>
                </a:solidFill>
              </a:rPr>
              <a:t>@shoobe01</a:t>
            </a:r>
          </a:p>
          <a:p>
            <a:pPr marL="0" indent="0">
              <a:spcBef>
                <a:spcPts val="0"/>
              </a:spcBef>
              <a:spcAft>
                <a:spcPts val="1400"/>
              </a:spcAft>
              <a:buNone/>
            </a:pPr>
            <a:r>
              <a:rPr lang="en-US" sz="3200" baseline="30000" dirty="0">
                <a:solidFill>
                  <a:schemeClr val="bg1"/>
                </a:solidFill>
              </a:rPr>
              <a:t>s</a:t>
            </a:r>
            <a:r>
              <a:rPr lang="en-US" sz="3200" baseline="30000" dirty="0" smtClean="0">
                <a:solidFill>
                  <a:schemeClr val="bg1"/>
                </a:solidFill>
              </a:rPr>
              <a:t>hoobe01: </a:t>
            </a:r>
            <a:endParaRPr lang="en-US" sz="3200" baseline="30000" dirty="0">
              <a:solidFill>
                <a:schemeClr val="bg1"/>
              </a:solidFill>
            </a:endParaRPr>
          </a:p>
          <a:p>
            <a:pPr marL="0" indent="0">
              <a:spcBef>
                <a:spcPts val="0"/>
              </a:spcBef>
              <a:spcAft>
                <a:spcPts val="1400"/>
              </a:spcAft>
              <a:buNone/>
            </a:pPr>
            <a:r>
              <a:rPr lang="en-US" sz="3200" baseline="30000" dirty="0" smtClean="0">
                <a:solidFill>
                  <a:schemeClr val="bg1"/>
                </a:solidFill>
              </a:rPr>
              <a:t>www.4ourth.com</a:t>
            </a:r>
            <a:endParaRPr lang="en-US" sz="3200" baseline="30000" dirty="0">
              <a:solidFill>
                <a:schemeClr val="bg1"/>
              </a:solidFill>
            </a:endParaRPr>
          </a:p>
        </p:txBody>
      </p:sp>
      <p:grpSp>
        <p:nvGrpSpPr>
          <p:cNvPr id="3" name="Group 2"/>
          <p:cNvGrpSpPr/>
          <p:nvPr/>
        </p:nvGrpSpPr>
        <p:grpSpPr>
          <a:xfrm>
            <a:off x="1683374" y="4382599"/>
            <a:ext cx="2670228" cy="963258"/>
            <a:chOff x="2580835" y="3422474"/>
            <a:chExt cx="2670228" cy="963258"/>
          </a:xfrm>
        </p:grpSpPr>
        <p:pic>
          <p:nvPicPr>
            <p:cNvPr id="7" name="Picture 6" descr="social-networks.pdf"/>
            <p:cNvPicPr>
              <a:picLocks noChangeAspect="1"/>
            </p:cNvPicPr>
            <p:nvPr/>
          </p:nvPicPr>
          <p:blipFill rotWithShape="1">
            <a:blip r:embed="rId5" cstate="screen">
              <a:extLst>
                <a:ext uri="{28A0092B-C50C-407E-A947-70E740481C1C}">
                  <a14:useLocalDpi xmlns:a14="http://schemas.microsoft.com/office/drawing/2010/main"/>
                </a:ext>
              </a:extLst>
            </a:blip>
            <a:srcRect b="72285"/>
            <a:stretch/>
          </p:blipFill>
          <p:spPr>
            <a:xfrm>
              <a:off x="2580835" y="3893429"/>
              <a:ext cx="2298751" cy="492303"/>
            </a:xfrm>
            <a:prstGeom prst="rect">
              <a:avLst/>
            </a:prstGeom>
          </p:spPr>
        </p:pic>
        <p:pic>
          <p:nvPicPr>
            <p:cNvPr id="8" name="Picture 7" descr="Google-plus-Whit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30388" y="3922005"/>
              <a:ext cx="320675" cy="320675"/>
            </a:xfrm>
            <a:prstGeom prst="rect">
              <a:avLst/>
            </a:prstGeom>
          </p:spPr>
        </p:pic>
        <p:pic>
          <p:nvPicPr>
            <p:cNvPr id="9" name="Picture 8" descr="twitter-bird-dark-bgs.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82643" y="3422474"/>
              <a:ext cx="389849" cy="320675"/>
            </a:xfrm>
            <a:prstGeom prst="rect">
              <a:avLst/>
            </a:prstGeom>
          </p:spPr>
        </p:pic>
        <p:pic>
          <p:nvPicPr>
            <p:cNvPr id="10" name="Picture 9" descr="Slideshar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40122" y="3913380"/>
              <a:ext cx="333723" cy="342228"/>
            </a:xfrm>
            <a:prstGeom prst="rect">
              <a:avLst/>
            </a:prstGeom>
          </p:spPr>
        </p:pic>
      </p:grpSp>
      <p:sp>
        <p:nvSpPr>
          <p:cNvPr id="12" name="TextBox 11"/>
          <p:cNvSpPr txBox="1"/>
          <p:nvPr/>
        </p:nvSpPr>
        <p:spPr>
          <a:xfrm>
            <a:off x="421328" y="756244"/>
            <a:ext cx="2821333" cy="861774"/>
          </a:xfrm>
          <a:prstGeom prst="rect">
            <a:avLst/>
          </a:prstGeom>
          <a:noFill/>
        </p:spPr>
        <p:txBody>
          <a:bodyPr wrap="square" rtlCol="0">
            <a:spAutoFit/>
          </a:bodyPr>
          <a:lstStyle/>
          <a:p>
            <a:pPr>
              <a:lnSpc>
                <a:spcPct val="130000"/>
              </a:lnSpc>
            </a:pPr>
            <a:r>
              <a:rPr lang="en-US" sz="4000" dirty="0" smtClean="0">
                <a:solidFill>
                  <a:schemeClr val="bg1"/>
                </a:solidFill>
                <a:latin typeface="Palatino"/>
                <a:cs typeface="Palatino"/>
              </a:rPr>
              <a:t>4ourth.com</a:t>
            </a:r>
            <a:endParaRPr lang="en-US" sz="4000" dirty="0">
              <a:solidFill>
                <a:schemeClr val="bg1"/>
              </a:solidFill>
              <a:latin typeface="Palatino"/>
              <a:cs typeface="Palatino"/>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77932058"/>
      </p:ext>
    </p:extLst>
  </p:cSld>
  <p:clrMapOvr>
    <a:masterClrMapping/>
  </p:clrMapOvr>
  <p:transition spd="med" advTm="273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Lovebird-Alone-Subtitles.png"/>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0" y="24422"/>
            <a:ext cx="9144000" cy="6858000"/>
          </a:xfrm>
          <a:prstGeom prst="rect">
            <a:avLst/>
          </a:prstGeom>
        </p:spPr>
      </p:pic>
      <p:sp>
        <p:nvSpPr>
          <p:cNvPr id="5" name="TextBox 4"/>
          <p:cNvSpPr txBox="1"/>
          <p:nvPr/>
        </p:nvSpPr>
        <p:spPr>
          <a:xfrm>
            <a:off x="0" y="2836465"/>
            <a:ext cx="9144000" cy="861774"/>
          </a:xfrm>
          <a:prstGeom prst="rect">
            <a:avLst/>
          </a:prstGeom>
          <a:noFill/>
        </p:spPr>
        <p:txBody>
          <a:bodyPr wrap="square" rtlCol="0">
            <a:spAutoFit/>
          </a:bodyPr>
          <a:lstStyle/>
          <a:p>
            <a:pPr algn="ctr">
              <a:lnSpc>
                <a:spcPct val="130000"/>
              </a:lnSpc>
            </a:pPr>
            <a:r>
              <a:rPr lang="en-US" sz="4000" dirty="0" smtClean="0">
                <a:solidFill>
                  <a:srgbClr val="F2806C"/>
                </a:solidFill>
                <a:latin typeface="Akzidenz Grotesk BE"/>
                <a:cs typeface="Akzidenz Grotesk BE"/>
              </a:rPr>
              <a:t>Providing Access for the Disabled</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67597405"/>
      </p:ext>
    </p:extLst>
  </p:cSld>
  <p:clrMapOvr>
    <a:masterClrMapping/>
  </p:clrMapOvr>
  <mc:AlternateContent xmlns:mc="http://schemas.openxmlformats.org/markup-compatibility/2006" xmlns:p14="http://schemas.microsoft.com/office/powerpoint/2010/main">
    <mc:Choice Requires="p14">
      <p:transition p14:dur="400" advTm="14677">
        <p:fade/>
      </p:transition>
    </mc:Choice>
    <mc:Fallback xmlns="">
      <p:transition advTm="146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581856" y="3024761"/>
            <a:ext cx="2998896" cy="912662"/>
          </a:xfrm>
        </p:spPr>
        <p:txBody>
          <a:bodyPr>
            <a:normAutofit/>
          </a:bodyPr>
          <a:lstStyle/>
          <a:p>
            <a:pPr marL="0" indent="0">
              <a:buClr>
                <a:srgbClr val="E9213C"/>
              </a:buClr>
              <a:buNone/>
            </a:pPr>
            <a:r>
              <a:rPr lang="en-US" sz="2000" dirty="0" smtClean="0">
                <a:solidFill>
                  <a:srgbClr val="F2806C"/>
                </a:solidFill>
                <a:latin typeface="Akzidenz Grotesk BE"/>
                <a:cs typeface="Akzidenz Grotesk BE"/>
              </a:rPr>
              <a:t>Subtitle or key takeaway</a:t>
            </a:r>
            <a:endParaRPr lang="en-US" sz="2000" dirty="0">
              <a:solidFill>
                <a:srgbClr val="F2806C"/>
              </a:solidFill>
              <a:latin typeface="Akzidenz Grotesk BE"/>
              <a:cs typeface="Akzidenz Grotesk BE"/>
            </a:endParaRPr>
          </a:p>
          <a:p>
            <a:pPr marL="0" indent="0">
              <a:buClr>
                <a:srgbClr val="E9213C"/>
              </a:buClr>
              <a:buNone/>
            </a:pPr>
            <a:r>
              <a:rPr lang="en-US" sz="2000" dirty="0">
                <a:solidFill>
                  <a:srgbClr val="FFFFFF"/>
                </a:solidFill>
                <a:latin typeface="Akzidenz Grotesk BE"/>
                <a:cs typeface="Akzidenz Grotesk BE"/>
              </a:rPr>
              <a:t>If you have questions </a:t>
            </a:r>
            <a:r>
              <a:rPr lang="en-US" sz="2000" dirty="0" smtClean="0">
                <a:solidFill>
                  <a:srgbClr val="FFFFFF"/>
                </a:solidFill>
                <a:latin typeface="Akzidenz Grotesk BE"/>
                <a:cs typeface="Akzidenz Grotesk BE"/>
              </a:rPr>
              <a:t>nt.</a:t>
            </a:r>
            <a:endParaRPr lang="en-US" sz="2000" dirty="0">
              <a:solidFill>
                <a:srgbClr val="FFFFFF"/>
              </a:solidFill>
              <a:latin typeface="Akzidenz Grotesk BE"/>
              <a:cs typeface="Akzidenz Grotesk BE"/>
            </a:endParaRPr>
          </a:p>
        </p:txBody>
      </p:sp>
      <p:sp>
        <p:nvSpPr>
          <p:cNvPr id="5" name="TextBox 4"/>
          <p:cNvSpPr txBox="1"/>
          <p:nvPr/>
        </p:nvSpPr>
        <p:spPr>
          <a:xfrm>
            <a:off x="9321892" y="1557548"/>
            <a:ext cx="4678899" cy="230832"/>
          </a:xfrm>
          <a:prstGeom prst="rect">
            <a:avLst/>
          </a:prstGeom>
          <a:noFill/>
        </p:spPr>
        <p:txBody>
          <a:bodyPr wrap="square" rtlCol="0">
            <a:spAutoFit/>
          </a:bodyPr>
          <a:lstStyle/>
          <a:p>
            <a:r>
              <a:rPr lang="en-US" sz="900" dirty="0" smtClean="0">
                <a:solidFill>
                  <a:srgbClr val="F2806C"/>
                </a:solidFill>
                <a:latin typeface="Palatino"/>
                <a:cs typeface="Palatino"/>
              </a:rPr>
              <a:t>Longer Point, Explained</a:t>
            </a:r>
          </a:p>
        </p:txBody>
      </p:sp>
      <p:pic>
        <p:nvPicPr>
          <p:cNvPr id="2" name="Picture 1" descr="Disability-with-ag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89" y="3030873"/>
            <a:ext cx="5612495" cy="3019135"/>
          </a:xfrm>
          <a:prstGeom prst="rect">
            <a:avLst/>
          </a:prstGeom>
        </p:spPr>
      </p:pic>
      <p:sp>
        <p:nvSpPr>
          <p:cNvPr id="6" name="Content Placeholder 2"/>
          <p:cNvSpPr txBox="1">
            <a:spLocks/>
          </p:cNvSpPr>
          <p:nvPr/>
        </p:nvSpPr>
        <p:spPr>
          <a:xfrm>
            <a:off x="301005" y="1900968"/>
            <a:ext cx="2641176"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Font typeface="Arial"/>
              <a:buNone/>
            </a:pPr>
            <a:r>
              <a:rPr lang="en-US" sz="9400" spc="-1200" dirty="0" smtClean="0">
                <a:solidFill>
                  <a:srgbClr val="F2806C"/>
                </a:solidFill>
                <a:latin typeface="Akzidenz Grotesk BE"/>
                <a:cs typeface="Akzidenz Grotesk BE"/>
              </a:rPr>
              <a:t>15 </a:t>
            </a:r>
            <a:r>
              <a:rPr lang="en-US" sz="2800" dirty="0" smtClean="0">
                <a:solidFill>
                  <a:srgbClr val="F2806C"/>
                </a:solidFill>
                <a:latin typeface="Akzidenz Grotesk BE"/>
                <a:cs typeface="Akzidenz Grotesk BE"/>
              </a:rPr>
              <a:t>%</a:t>
            </a:r>
          </a:p>
          <a:p>
            <a:pPr marL="0" indent="0">
              <a:lnSpc>
                <a:spcPts val="2480"/>
              </a:lnSpc>
              <a:spcBef>
                <a:spcPts val="0"/>
              </a:spcBef>
              <a:buClr>
                <a:srgbClr val="E9213C"/>
              </a:buClr>
              <a:buFont typeface="Arial"/>
              <a:buNone/>
            </a:pPr>
            <a:r>
              <a:rPr lang="en-US" sz="1900" dirty="0" smtClean="0">
                <a:solidFill>
                  <a:srgbClr val="FFFFFF"/>
                </a:solidFill>
                <a:latin typeface="Akzidenz Grotesk BE"/>
                <a:cs typeface="Akzidenz Grotesk BE"/>
              </a:rPr>
              <a:t> of world’s population</a:t>
            </a:r>
            <a:endParaRPr lang="en-US" sz="1900" dirty="0">
              <a:solidFill>
                <a:srgbClr val="FFFFFF"/>
              </a:solidFill>
              <a:latin typeface="Akzidenz Grotesk BE"/>
              <a:cs typeface="Akzidenz Grotesk BE"/>
            </a:endParaRPr>
          </a:p>
        </p:txBody>
      </p:sp>
      <p:sp>
        <p:nvSpPr>
          <p:cNvPr id="7" name="Content Placeholder 2"/>
          <p:cNvSpPr txBox="1">
            <a:spLocks/>
          </p:cNvSpPr>
          <p:nvPr/>
        </p:nvSpPr>
        <p:spPr>
          <a:xfrm>
            <a:off x="3644438" y="1900968"/>
            <a:ext cx="695464"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Font typeface="Arial"/>
              <a:buNone/>
            </a:pPr>
            <a:r>
              <a:rPr lang="en-US" sz="9400" spc="-1200" dirty="0" smtClean="0">
                <a:solidFill>
                  <a:srgbClr val="F2806C"/>
                </a:solidFill>
                <a:latin typeface="Akzidenz Grotesk BE"/>
                <a:cs typeface="Akzidenz Grotesk BE"/>
              </a:rPr>
              <a:t>1</a:t>
            </a:r>
            <a:endParaRPr lang="en-US" sz="1900" dirty="0">
              <a:solidFill>
                <a:srgbClr val="FFFFFF"/>
              </a:solidFill>
              <a:latin typeface="Akzidenz Grotesk BE"/>
              <a:cs typeface="Akzidenz Grotesk BE"/>
            </a:endParaRPr>
          </a:p>
        </p:txBody>
      </p:sp>
      <p:sp>
        <p:nvSpPr>
          <p:cNvPr id="10" name="Rectangle 9"/>
          <p:cNvSpPr/>
          <p:nvPr/>
        </p:nvSpPr>
        <p:spPr>
          <a:xfrm>
            <a:off x="4224663" y="1255183"/>
            <a:ext cx="1194326" cy="1039601"/>
          </a:xfrm>
          <a:prstGeom prst="rect">
            <a:avLst/>
          </a:prstGeom>
        </p:spPr>
        <p:txBody>
          <a:bodyPr wrap="none">
            <a:spAutoFit/>
          </a:bodyPr>
          <a:lstStyle/>
          <a:p>
            <a:pPr>
              <a:lnSpc>
                <a:spcPts val="2480"/>
              </a:lnSpc>
              <a:buClr>
                <a:srgbClr val="E9213C"/>
              </a:buClr>
            </a:pPr>
            <a:r>
              <a:rPr lang="en-US" dirty="0">
                <a:solidFill>
                  <a:srgbClr val="FFFFFF"/>
                </a:solidFill>
                <a:latin typeface="Akzidenz Grotesk BE"/>
                <a:cs typeface="Akzidenz Grotesk BE"/>
              </a:rPr>
              <a:t>b</a:t>
            </a:r>
            <a:r>
              <a:rPr lang="en-US" dirty="0" smtClean="0">
                <a:solidFill>
                  <a:srgbClr val="FFFFFF"/>
                </a:solidFill>
                <a:latin typeface="Akzidenz Grotesk BE"/>
                <a:cs typeface="Akzidenz Grotesk BE"/>
              </a:rPr>
              <a:t>illion</a:t>
            </a:r>
          </a:p>
          <a:p>
            <a:pPr>
              <a:lnSpc>
                <a:spcPts val="2480"/>
              </a:lnSpc>
              <a:buClr>
                <a:srgbClr val="E9213C"/>
              </a:buClr>
            </a:pPr>
            <a:r>
              <a:rPr lang="en-US" dirty="0">
                <a:solidFill>
                  <a:srgbClr val="FFFFFF"/>
                </a:solidFill>
                <a:latin typeface="Akzidenz Grotesk BE"/>
                <a:cs typeface="Akzidenz Grotesk BE"/>
              </a:rPr>
              <a:t>p</a:t>
            </a:r>
            <a:r>
              <a:rPr lang="en-US" dirty="0" smtClean="0">
                <a:solidFill>
                  <a:srgbClr val="FFFFFF"/>
                </a:solidFill>
                <a:latin typeface="Akzidenz Grotesk BE"/>
                <a:cs typeface="Akzidenz Grotesk BE"/>
              </a:rPr>
              <a:t>eople</a:t>
            </a:r>
          </a:p>
          <a:p>
            <a:pPr>
              <a:lnSpc>
                <a:spcPts val="2480"/>
              </a:lnSpc>
              <a:buClr>
                <a:srgbClr val="E9213C"/>
              </a:buClr>
            </a:pPr>
            <a:r>
              <a:rPr lang="en-US" dirty="0" smtClean="0">
                <a:solidFill>
                  <a:srgbClr val="FFFFFF"/>
                </a:solidFill>
                <a:latin typeface="Akzidenz Grotesk BE"/>
                <a:cs typeface="Akzidenz Grotesk BE"/>
              </a:rPr>
              <a:t>worldwide</a:t>
            </a:r>
            <a:endParaRPr lang="en-US" dirty="0">
              <a:solidFill>
                <a:srgbClr val="FFFFFF"/>
              </a:solidFill>
              <a:latin typeface="Akzidenz Grotesk BE"/>
              <a:cs typeface="Akzidenz Grotesk BE"/>
            </a:endParaRPr>
          </a:p>
        </p:txBody>
      </p:sp>
      <p:sp>
        <p:nvSpPr>
          <p:cNvPr id="11" name="Content Placeholder 2"/>
          <p:cNvSpPr txBox="1">
            <a:spLocks/>
          </p:cNvSpPr>
          <p:nvPr/>
        </p:nvSpPr>
        <p:spPr>
          <a:xfrm>
            <a:off x="6526348" y="1900968"/>
            <a:ext cx="2641176"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Font typeface="Arial"/>
              <a:buNone/>
            </a:pPr>
            <a:r>
              <a:rPr lang="en-US" sz="9400" spc="-1200" dirty="0" smtClean="0">
                <a:solidFill>
                  <a:srgbClr val="F2806C"/>
                </a:solidFill>
                <a:latin typeface="Akzidenz Grotesk BE"/>
                <a:cs typeface="Akzidenz Grotesk BE"/>
              </a:rPr>
              <a:t>74</a:t>
            </a:r>
            <a:r>
              <a:rPr lang="en-US" sz="9400" spc="-1200" dirty="0" smtClean="0">
                <a:solidFill>
                  <a:srgbClr val="F2806C"/>
                </a:solidFill>
              </a:rPr>
              <a:t>.</a:t>
            </a:r>
            <a:r>
              <a:rPr lang="en-US" sz="9400" spc="-1200" dirty="0" smtClean="0">
                <a:solidFill>
                  <a:srgbClr val="F2806C"/>
                </a:solidFill>
                <a:latin typeface="Akzidenz Grotesk BE"/>
                <a:cs typeface="Akzidenz Grotesk BE"/>
              </a:rPr>
              <a:t>6 </a:t>
            </a:r>
            <a:endParaRPr lang="en-US" sz="2800" dirty="0" smtClean="0">
              <a:solidFill>
                <a:srgbClr val="F2806C"/>
              </a:solidFill>
              <a:latin typeface="Akzidenz Grotesk BE"/>
              <a:cs typeface="Akzidenz Grotesk BE"/>
            </a:endParaRPr>
          </a:p>
          <a:p>
            <a:pPr marL="0" indent="0">
              <a:lnSpc>
                <a:spcPts val="2480"/>
              </a:lnSpc>
              <a:spcBef>
                <a:spcPts val="0"/>
              </a:spcBef>
              <a:buClr>
                <a:srgbClr val="E9213C"/>
              </a:buClr>
              <a:buFont typeface="Arial"/>
              <a:buNone/>
            </a:pPr>
            <a:r>
              <a:rPr lang="en-US" sz="1900" dirty="0" smtClean="0">
                <a:solidFill>
                  <a:srgbClr val="FFFFFF"/>
                </a:solidFill>
                <a:latin typeface="Akzidenz Grotesk BE"/>
                <a:cs typeface="Akzidenz Grotesk BE"/>
              </a:rPr>
              <a:t> million </a:t>
            </a:r>
            <a:r>
              <a:rPr lang="en-US" sz="1900" dirty="0" err="1" smtClean="0">
                <a:solidFill>
                  <a:srgbClr val="FFFFFF"/>
                </a:solidFill>
                <a:latin typeface="Akzidenz Grotesk BE"/>
                <a:cs typeface="Akzidenz Grotesk BE"/>
              </a:rPr>
              <a:t>americans</a:t>
            </a:r>
            <a:endParaRPr lang="en-US" sz="1900" dirty="0">
              <a:solidFill>
                <a:srgbClr val="FFFFFF"/>
              </a:solidFill>
              <a:latin typeface="Akzidenz Grotesk BE"/>
              <a:cs typeface="Akzidenz Grotesk BE"/>
            </a:endParaRP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40642250"/>
      </p:ext>
    </p:extLst>
  </p:cSld>
  <p:clrMapOvr>
    <a:masterClrMapping/>
  </p:clrMapOvr>
  <mc:AlternateContent xmlns:mc="http://schemas.openxmlformats.org/markup-compatibility/2006" xmlns:p14="http://schemas.microsoft.com/office/powerpoint/2010/main">
    <mc:Choice Requires="p14">
      <p:transition p14:dur="400" advTm="27196">
        <p:fade/>
      </p:transition>
    </mc:Choice>
    <mc:Fallback xmlns="">
      <p:transition advTm="271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2647677" y="2036634"/>
            <a:ext cx="4681635"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Font typeface="Arial"/>
              <a:buNone/>
            </a:pPr>
            <a:r>
              <a:rPr lang="en-US" sz="9400" spc="-1200" dirty="0" smtClean="0">
                <a:solidFill>
                  <a:srgbClr val="F2806C"/>
                </a:solidFill>
                <a:latin typeface="Akzidenz Grotesk BE"/>
                <a:cs typeface="Akzidenz Grotesk BE"/>
              </a:rPr>
              <a:t>8 </a:t>
            </a:r>
            <a:r>
              <a:rPr lang="en-US" sz="2800" dirty="0" smtClean="0">
                <a:solidFill>
                  <a:srgbClr val="F2806C"/>
                </a:solidFill>
                <a:latin typeface="Akzidenz Grotesk BE"/>
                <a:cs typeface="Akzidenz Grotesk BE"/>
              </a:rPr>
              <a:t>years</a:t>
            </a:r>
          </a:p>
          <a:p>
            <a:pPr marL="0" indent="0">
              <a:lnSpc>
                <a:spcPts val="2480"/>
              </a:lnSpc>
              <a:spcBef>
                <a:spcPts val="0"/>
              </a:spcBef>
              <a:buClr>
                <a:srgbClr val="E9213C"/>
              </a:buClr>
              <a:buFont typeface="Arial"/>
              <a:buNone/>
            </a:pPr>
            <a:r>
              <a:rPr lang="en-US" sz="1900" dirty="0" smtClean="0">
                <a:solidFill>
                  <a:srgbClr val="FFFFFF"/>
                </a:solidFill>
                <a:latin typeface="Akzidenz Grotesk BE"/>
                <a:cs typeface="Akzidenz Grotesk BE"/>
              </a:rPr>
              <a:t> average time living with a disability</a:t>
            </a:r>
            <a:endParaRPr lang="en-US" sz="1900" dirty="0">
              <a:solidFill>
                <a:srgbClr val="FFFFFF"/>
              </a:solidFill>
              <a:latin typeface="Akzidenz Grotesk BE"/>
              <a:cs typeface="Akzidenz Grotesk BE"/>
            </a:endParaRPr>
          </a:p>
        </p:txBody>
      </p:sp>
      <p:sp>
        <p:nvSpPr>
          <p:cNvPr id="5" name="Content Placeholder 2"/>
          <p:cNvSpPr txBox="1">
            <a:spLocks/>
          </p:cNvSpPr>
          <p:nvPr/>
        </p:nvSpPr>
        <p:spPr>
          <a:xfrm>
            <a:off x="2641821" y="5363892"/>
            <a:ext cx="4681635"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None/>
            </a:pPr>
            <a:r>
              <a:rPr lang="en-US" sz="9400" spc="-1200" dirty="0" smtClean="0">
                <a:solidFill>
                  <a:srgbClr val="F2806C"/>
                </a:solidFill>
                <a:latin typeface="Akzidenz Grotesk BE"/>
                <a:cs typeface="Akzidenz Grotesk BE"/>
              </a:rPr>
              <a:t>1 </a:t>
            </a:r>
            <a:r>
              <a:rPr lang="en-US" sz="2800" dirty="0" smtClean="0">
                <a:solidFill>
                  <a:srgbClr val="F2806C"/>
                </a:solidFill>
                <a:latin typeface="Akzidenz Grotesk BE"/>
                <a:cs typeface="Akzidenz Grotesk BE"/>
              </a:rPr>
              <a:t>in</a:t>
            </a:r>
            <a:r>
              <a:rPr lang="en-US" sz="9400" spc="-1200" dirty="0" smtClean="0">
                <a:solidFill>
                  <a:srgbClr val="F2806C"/>
                </a:solidFill>
                <a:latin typeface="Akzidenz Grotesk BE"/>
                <a:cs typeface="Akzidenz Grotesk BE"/>
              </a:rPr>
              <a:t> 4</a:t>
            </a:r>
            <a:endParaRPr lang="en-US" sz="2800" dirty="0" smtClean="0">
              <a:solidFill>
                <a:srgbClr val="F2806C"/>
              </a:solidFill>
              <a:latin typeface="Akzidenz Grotesk BE"/>
              <a:cs typeface="Akzidenz Grotesk BE"/>
            </a:endParaRPr>
          </a:p>
          <a:p>
            <a:pPr marL="0" indent="0">
              <a:lnSpc>
                <a:spcPts val="2480"/>
              </a:lnSpc>
              <a:spcBef>
                <a:spcPts val="0"/>
              </a:spcBef>
              <a:buClr>
                <a:srgbClr val="E9213C"/>
              </a:buClr>
              <a:buFont typeface="Arial"/>
              <a:buNone/>
            </a:pPr>
            <a:r>
              <a:rPr lang="en-US" sz="1900" dirty="0" smtClean="0">
                <a:solidFill>
                  <a:srgbClr val="FFFFFF"/>
                </a:solidFill>
                <a:latin typeface="Akzidenz Grotesk BE"/>
                <a:cs typeface="Akzidenz Grotesk BE"/>
              </a:rPr>
              <a:t> will become disabled before retirement</a:t>
            </a:r>
            <a:endParaRPr lang="en-US" sz="1900" dirty="0">
              <a:solidFill>
                <a:srgbClr val="FFFFFF"/>
              </a:solidFill>
              <a:latin typeface="Akzidenz Grotesk BE"/>
              <a:cs typeface="Akzidenz Grotesk BE"/>
            </a:endParaRPr>
          </a:p>
        </p:txBody>
      </p:sp>
      <p:sp>
        <p:nvSpPr>
          <p:cNvPr id="6" name="Content Placeholder 2"/>
          <p:cNvSpPr txBox="1">
            <a:spLocks/>
          </p:cNvSpPr>
          <p:nvPr/>
        </p:nvSpPr>
        <p:spPr>
          <a:xfrm>
            <a:off x="2647677" y="3690986"/>
            <a:ext cx="4681635" cy="7501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600" kern="1200">
                <a:solidFill>
                  <a:schemeClr val="tx1"/>
                </a:solidFill>
                <a:latin typeface="Palatino"/>
                <a:ea typeface="+mn-ea"/>
                <a:cs typeface="Palatino"/>
              </a:defRPr>
            </a:lvl1pPr>
            <a:lvl2pPr marL="742950" indent="-285750" algn="l" defTabSz="457200" rtl="0" eaLnBrk="1" latinLnBrk="0" hangingPunct="1">
              <a:spcBef>
                <a:spcPct val="20000"/>
              </a:spcBef>
              <a:buFont typeface="Arial"/>
              <a:buChar char="–"/>
              <a:defRPr sz="3600" kern="1200">
                <a:solidFill>
                  <a:schemeClr val="tx1"/>
                </a:solidFill>
                <a:latin typeface="Palatino"/>
                <a:ea typeface="+mn-ea"/>
                <a:cs typeface="Palatino"/>
              </a:defRPr>
            </a:lvl2pPr>
            <a:lvl3pPr marL="11430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3pPr>
            <a:lvl4pPr marL="16002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4pPr>
            <a:lvl5pPr marL="2057400" indent="-228600" algn="l" defTabSz="457200" rtl="0" eaLnBrk="1" latinLnBrk="0" hangingPunct="1">
              <a:spcBef>
                <a:spcPct val="20000"/>
              </a:spcBef>
              <a:buFont typeface="Arial"/>
              <a:buChar char="»"/>
              <a:defRPr sz="3600" kern="1200">
                <a:solidFill>
                  <a:schemeClr val="tx1"/>
                </a:solidFill>
                <a:latin typeface="Palatino"/>
                <a:ea typeface="+mn-ea"/>
                <a:cs typeface="Palatin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480"/>
              </a:lnSpc>
              <a:spcBef>
                <a:spcPts val="0"/>
              </a:spcBef>
              <a:buClr>
                <a:srgbClr val="E9213C"/>
              </a:buClr>
              <a:buFont typeface="Arial"/>
              <a:buNone/>
            </a:pPr>
            <a:r>
              <a:rPr lang="en-US" sz="9400" spc="-1200" dirty="0" smtClean="0">
                <a:solidFill>
                  <a:srgbClr val="F2806C"/>
                </a:solidFill>
                <a:latin typeface="Akzidenz Grotesk BE"/>
                <a:cs typeface="Akzidenz Grotesk BE"/>
              </a:rPr>
              <a:t>11</a:t>
            </a:r>
            <a:r>
              <a:rPr lang="en-US" sz="9400" spc="-1200" dirty="0" smtClean="0">
                <a:solidFill>
                  <a:srgbClr val="F2806C"/>
                </a:solidFill>
              </a:rPr>
              <a:t>. </a:t>
            </a:r>
            <a:r>
              <a:rPr lang="en-US" sz="9400" spc="-1200" dirty="0" smtClean="0">
                <a:solidFill>
                  <a:srgbClr val="F2806C"/>
                </a:solidFill>
                <a:latin typeface="Akzidenz Grotesk BE"/>
                <a:cs typeface="Akzidenz Grotesk BE"/>
              </a:rPr>
              <a:t>5 </a:t>
            </a:r>
            <a:r>
              <a:rPr lang="en-US" sz="2800" dirty="0" smtClean="0">
                <a:solidFill>
                  <a:srgbClr val="F2806C"/>
                </a:solidFill>
                <a:latin typeface="Akzidenz Grotesk BE"/>
                <a:cs typeface="Akzidenz Grotesk BE"/>
              </a:rPr>
              <a:t>%</a:t>
            </a:r>
          </a:p>
          <a:p>
            <a:pPr marL="0" indent="0">
              <a:lnSpc>
                <a:spcPts val="2480"/>
              </a:lnSpc>
              <a:spcBef>
                <a:spcPts val="0"/>
              </a:spcBef>
              <a:buClr>
                <a:srgbClr val="E9213C"/>
              </a:buClr>
              <a:buFont typeface="Arial"/>
              <a:buNone/>
            </a:pPr>
            <a:r>
              <a:rPr lang="en-US" sz="1900" dirty="0" smtClean="0">
                <a:solidFill>
                  <a:srgbClr val="FFFFFF"/>
                </a:solidFill>
                <a:latin typeface="Akzidenz Grotesk BE"/>
                <a:cs typeface="Akzidenz Grotesk BE"/>
              </a:rPr>
              <a:t> average lifetime living with a disability</a:t>
            </a:r>
            <a:endParaRPr lang="en-US" sz="1900" dirty="0">
              <a:solidFill>
                <a:srgbClr val="FFFFFF"/>
              </a:solidFill>
              <a:latin typeface="Akzidenz Grotesk BE"/>
              <a:cs typeface="Akzidenz Grotesk BE"/>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94778437"/>
      </p:ext>
    </p:extLst>
  </p:cSld>
  <p:clrMapOvr>
    <a:masterClrMapping/>
  </p:clrMapOvr>
  <mc:AlternateContent xmlns:mc="http://schemas.openxmlformats.org/markup-compatibility/2006" xmlns:p14="http://schemas.microsoft.com/office/powerpoint/2010/main">
    <mc:Choice Requires="p14">
      <p:transition p14:dur="400" advTm="30568">
        <p:fade/>
      </p:transition>
    </mc:Choice>
    <mc:Fallback xmlns="">
      <p:transition advTm="30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210342</TotalTime>
  <Words>8134</Words>
  <Application>Microsoft Macintosh PowerPoint</Application>
  <PresentationFormat>On-screen Show (4:3)</PresentationFormat>
  <Paragraphs>665</Paragraphs>
  <Slides>69</Slides>
  <Notes>69</Notes>
  <HiddenSlides>0</HiddenSlides>
  <MMClips>71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Akzidenz Grotesk BE</vt:lpstr>
      <vt:lpstr>Andale Mono</vt:lpstr>
      <vt:lpstr>Berthold Akzidenz Grotesk Medium</vt:lpstr>
      <vt:lpstr>Calibri</vt:lpstr>
      <vt:lpstr>Palatino</vt:lpstr>
      <vt:lpstr>Palatino Linotype</vt:lpstr>
      <vt:lpstr>Arial</vt:lpstr>
      <vt:lpstr>Office Theme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Hoober</dc:creator>
  <cp:lastModifiedBy>Steven Hoobr</cp:lastModifiedBy>
  <cp:revision>1497</cp:revision>
  <cp:lastPrinted>2013-04-15T23:35:07Z</cp:lastPrinted>
  <dcterms:created xsi:type="dcterms:W3CDTF">2011-10-30T17:26:39Z</dcterms:created>
  <dcterms:modified xsi:type="dcterms:W3CDTF">2017-02-18T19:28:07Z</dcterms:modified>
</cp:coreProperties>
</file>